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03" r:id="rId2"/>
    <p:sldId id="484" r:id="rId3"/>
    <p:sldId id="377" r:id="rId4"/>
    <p:sldId id="466" r:id="rId5"/>
    <p:sldId id="468" r:id="rId6"/>
    <p:sldId id="378" r:id="rId7"/>
    <p:sldId id="461" r:id="rId8"/>
    <p:sldId id="462" r:id="rId9"/>
    <p:sldId id="463" r:id="rId10"/>
    <p:sldId id="464" r:id="rId11"/>
    <p:sldId id="465" r:id="rId12"/>
    <p:sldId id="362" r:id="rId13"/>
    <p:sldId id="467" r:id="rId14"/>
    <p:sldId id="304" r:id="rId15"/>
    <p:sldId id="311" r:id="rId16"/>
    <p:sldId id="450" r:id="rId17"/>
    <p:sldId id="452" r:id="rId18"/>
    <p:sldId id="456" r:id="rId19"/>
    <p:sldId id="373" r:id="rId20"/>
    <p:sldId id="328" r:id="rId21"/>
    <p:sldId id="305" r:id="rId22"/>
    <p:sldId id="306" r:id="rId23"/>
    <p:sldId id="349" r:id="rId24"/>
    <p:sldId id="350" r:id="rId25"/>
    <p:sldId id="352" r:id="rId26"/>
    <p:sldId id="330" r:id="rId27"/>
    <p:sldId id="398" r:id="rId28"/>
    <p:sldId id="479" r:id="rId29"/>
    <p:sldId id="480" r:id="rId30"/>
    <p:sldId id="392" r:id="rId31"/>
    <p:sldId id="363" r:id="rId32"/>
    <p:sldId id="309" r:id="rId33"/>
    <p:sldId id="359" r:id="rId34"/>
    <p:sldId id="364" r:id="rId35"/>
    <p:sldId id="347" r:id="rId36"/>
    <p:sldId id="357" r:id="rId37"/>
    <p:sldId id="379" r:id="rId38"/>
    <p:sldId id="383" r:id="rId39"/>
    <p:sldId id="365" r:id="rId40"/>
    <p:sldId id="384" r:id="rId41"/>
    <p:sldId id="317" r:id="rId42"/>
    <p:sldId id="486" r:id="rId43"/>
    <p:sldId id="489" r:id="rId44"/>
    <p:sldId id="490" r:id="rId45"/>
    <p:sldId id="488" r:id="rId46"/>
    <p:sldId id="491" r:id="rId47"/>
    <p:sldId id="492" r:id="rId48"/>
    <p:sldId id="493" r:id="rId49"/>
    <p:sldId id="469" r:id="rId50"/>
    <p:sldId id="405" r:id="rId51"/>
    <p:sldId id="407" r:id="rId52"/>
    <p:sldId id="448" r:id="rId53"/>
    <p:sldId id="408" r:id="rId54"/>
    <p:sldId id="409" r:id="rId55"/>
    <p:sldId id="410" r:id="rId56"/>
    <p:sldId id="411" r:id="rId57"/>
    <p:sldId id="447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70" r:id="rId75"/>
    <p:sldId id="431" r:id="rId76"/>
    <p:sldId id="432" r:id="rId77"/>
    <p:sldId id="433" r:id="rId78"/>
    <p:sldId id="471" r:id="rId79"/>
    <p:sldId id="434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9" autoAdjust="0"/>
    <p:restoredTop sz="94712" autoAdjust="0"/>
  </p:normalViewPr>
  <p:slideViewPr>
    <p:cSldViewPr>
      <p:cViewPr>
        <p:scale>
          <a:sx n="101" d="100"/>
          <a:sy n="101" d="100"/>
        </p:scale>
        <p:origin x="-236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8B3869-DDDA-45EA-9C2B-C7985E61EB86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B7BB2-6A8C-44EF-B98E-DEAD63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ACE-AF9B-44F4-A2CD-F4D3AF1D6A2C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6FCA-2150-41EC-8630-535994DB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924-4E48-48B1-81AF-6625A2BDD89E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C80-27F1-4530-9266-E8650153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9DC-1ACA-4652-A8D9-7B9288D6CA84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48DF-813C-4F22-BC8A-C8F7D4BB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A040-A0F9-4E61-896F-912EDE5498BA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5AB-60E2-4055-B40C-22DF33D7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9803-17EC-457C-BC75-099067163185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F34-C2D2-4B85-9DA6-18235E0D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00CB-948A-4F09-ADC6-3763E15685EF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3B5-5DCE-45D5-A250-464B667E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A439-2E63-4347-8870-015E56AA2E78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809-FC3F-4105-B7A6-DB805F5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E727-BDC9-48AC-AA2C-FFD154479C55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89F3-D6B9-41A7-8513-71FA4338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490-511B-4668-8DE0-AE633F0329A1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5C-F81F-4348-9428-BC4964C5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723E-768A-42FA-8C86-DA0B22DF328C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55A-5395-4F59-A150-AB5AE917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FD4D-967D-4BE3-B41A-A38DC97B15A5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C217-5E09-4F56-8142-A7F88C60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9405-2485-4656-B592-936A5A47AA7F}" type="datetimeFigureOut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2FBAD-2486-4F05-BA74-07BD9AC2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gif"/><Relationship Id="rId5" Type="http://schemas.openxmlformats.org/officeDocument/2006/relationships/image" Target="../media/image33.png"/><Relationship Id="rId6" Type="http://schemas.openxmlformats.org/officeDocument/2006/relationships/image" Target="../media/image34.gif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Introduction to</a:t>
            </a:r>
            <a:br>
              <a:rPr lang="en-US" sz="3800" dirty="0" smtClean="0"/>
            </a:br>
            <a:r>
              <a:rPr lang="en-US" sz="3800" dirty="0" err="1" smtClean="0"/>
              <a:t>Makeflow</a:t>
            </a:r>
            <a:r>
              <a:rPr lang="en-US" sz="3800" dirty="0" smtClean="0"/>
              <a:t> and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Prof. Douglas </a:t>
            </a:r>
            <a:r>
              <a:rPr lang="en-US" sz="2600" dirty="0" err="1" smtClean="0">
                <a:solidFill>
                  <a:srgbClr val="FFFF00"/>
                </a:solidFill>
              </a:rPr>
              <a:t>Thain</a:t>
            </a:r>
            <a:r>
              <a:rPr lang="en-US" sz="2600" dirty="0" smtClean="0">
                <a:solidFill>
                  <a:srgbClr val="FFFF00"/>
                </a:solidFill>
              </a:rPr>
              <a:t>, University </a:t>
            </a:r>
            <a:r>
              <a:rPr lang="en-US" sz="2600" dirty="0">
                <a:solidFill>
                  <a:srgbClr val="FFFF00"/>
                </a:solidFill>
              </a:rPr>
              <a:t>of Notre Dame</a:t>
            </a:r>
          </a:p>
        </p:txBody>
      </p:sp>
      <p:pic>
        <p:nvPicPr>
          <p:cNvPr id="1026" name="Picture 2" descr="http://ccl.cse.nd.edu/software/makeflow/MakeflowLogo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52600"/>
            <a:ext cx="3248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cl.cse.nd.edu/software/workqueue/WorkQueueLogo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752600"/>
            <a:ext cx="3248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3.nd.edu/~dthain/images/thain3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190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124200" y="5029200"/>
            <a:ext cx="5005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http://www.nd.edu/~dthain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dthain@nd.edu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@</a:t>
            </a:r>
            <a:r>
              <a:rPr lang="en-US" sz="2600" dirty="0" err="1">
                <a:solidFill>
                  <a:srgbClr val="FFFFFF"/>
                </a:solidFill>
              </a:rPr>
              <a:t>ProfThain</a:t>
            </a:r>
            <a:endParaRPr lang="en-US" sz="2600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of Opportunistic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" y="135748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377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cloud/grid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organize my application</a:t>
            </a:r>
            <a:br>
              <a:rPr lang="en-US" dirty="0" smtClean="0"/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The Cooperative Computing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Tour of the CCTools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Open source, GNU General Public License.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Compiles in 1-2 minutes, installs in $HOME.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Interoperates with many distributed computing systems.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Queue – A lightweight distributed execution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Parrot – A personal user-level virtual file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SGE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16786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http://ccl.cse.nd.edu/software/makeflow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7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17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304800"/>
            <a:ext cx="5687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Library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647" y="5867400"/>
            <a:ext cx="7608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http://ccl.cse.nd.edu/software/workqueue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#include  “</a:t>
            </a:r>
            <a:r>
              <a:rPr lang="en-US" b="1" dirty="0" err="1" smtClean="0">
                <a:solidFill>
                  <a:schemeClr val="tx2"/>
                </a:solidFill>
              </a:rPr>
              <a:t>work_queue.h</a:t>
            </a:r>
            <a:r>
              <a:rPr lang="en-US" b="1" dirty="0" smtClean="0"/>
              <a:t>”</a:t>
            </a:r>
          </a:p>
          <a:p>
            <a:endParaRPr lang="en-US" b="1" dirty="0" smtClean="0"/>
          </a:p>
          <a:p>
            <a:r>
              <a:rPr lang="en-US" b="1" dirty="0" smtClean="0"/>
              <a:t>while( not done ) {</a:t>
            </a:r>
          </a:p>
          <a:p>
            <a:endParaRPr lang="en-US" b="1" dirty="0" smtClean="0"/>
          </a:p>
          <a:p>
            <a:r>
              <a:rPr lang="en-US" b="1" dirty="0" smtClean="0"/>
              <a:t>      while (more work ready) {</a:t>
            </a:r>
            <a:br>
              <a:rPr lang="en-US" b="1" dirty="0" smtClean="0"/>
            </a:br>
            <a:r>
              <a:rPr lang="en-US" b="1" dirty="0" smtClean="0"/>
              <a:t>           task = </a:t>
            </a:r>
            <a:r>
              <a:rPr lang="en-US" b="1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b="1" dirty="0" smtClean="0"/>
              <a:t>();</a:t>
            </a:r>
          </a:p>
          <a:p>
            <a:r>
              <a:rPr lang="en-US" b="1" dirty="0" smtClean="0"/>
              <a:t>            // add some details to the task</a:t>
            </a:r>
          </a:p>
          <a:p>
            <a:r>
              <a:rPr lang="en-US" b="1" dirty="0" smtClean="0"/>
              <a:t>            </a:t>
            </a:r>
            <a:r>
              <a:rPr lang="en-US" b="1" dirty="0" err="1" smtClean="0">
                <a:solidFill>
                  <a:srgbClr val="FFFF00"/>
                </a:solidFill>
              </a:rPr>
              <a:t>work_queue_submit</a:t>
            </a:r>
            <a:r>
              <a:rPr lang="en-US" b="1" dirty="0" smtClean="0"/>
              <a:t>(queue, task);</a:t>
            </a:r>
          </a:p>
          <a:p>
            <a:r>
              <a:rPr lang="en-US" b="1" dirty="0" smtClean="0"/>
              <a:t>      }</a:t>
            </a:r>
          </a:p>
          <a:p>
            <a:endParaRPr lang="en-US" b="1" dirty="0" smtClean="0"/>
          </a:p>
          <a:p>
            <a:r>
              <a:rPr lang="en-US" b="1" dirty="0" smtClean="0"/>
              <a:t>      task = </a:t>
            </a:r>
            <a:r>
              <a:rPr lang="en-US" b="1" dirty="0" err="1" smtClean="0">
                <a:solidFill>
                  <a:srgbClr val="FFFF00"/>
                </a:solidFill>
              </a:rPr>
              <a:t>work_queue_wait</a:t>
            </a:r>
            <a:r>
              <a:rPr lang="en-US" b="1" dirty="0" smtClean="0"/>
              <a:t>(queue);</a:t>
            </a:r>
          </a:p>
          <a:p>
            <a:r>
              <a:rPr lang="en-US" b="1" dirty="0" smtClean="0"/>
              <a:t>      // process the completed task</a:t>
            </a:r>
          </a:p>
          <a:p>
            <a:r>
              <a:rPr lang="en-US" b="1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471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76136" y="1552070"/>
            <a:ext cx="1191125" cy="1130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Unix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4" y="3428997"/>
            <a:ext cx="5723019" cy="9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3316" y="4571997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8397" y="4580015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13484" y="4588034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599" y="4584022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1776" y="4580009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840832" y="2815385"/>
            <a:ext cx="597565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2883" y="2683037"/>
            <a:ext cx="165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System</a:t>
            </a:r>
          </a:p>
          <a:p>
            <a:r>
              <a:rPr lang="en-US" dirty="0" smtClean="0"/>
              <a:t>Calls via </a:t>
            </a:r>
            <a:r>
              <a:rPr lang="en-US" dirty="0" err="1" smtClean="0"/>
              <a:t>ptrace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80277" y="1874841"/>
            <a:ext cx="4259186" cy="92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/home = /chirp/server/</a:t>
            </a:r>
            <a:r>
              <a:rPr lang="en-US" dirty="0" err="1" smtClean="0"/>
              <a:t>myhome</a:t>
            </a:r>
            <a:endParaRPr lang="en-US" dirty="0" smtClean="0"/>
          </a:p>
          <a:p>
            <a:pPr algn="ctr"/>
            <a:r>
              <a:rPr lang="en-US" dirty="0" smtClean="0"/>
              <a:t>/software = /</a:t>
            </a:r>
            <a:r>
              <a:rPr lang="en-US" dirty="0" err="1" smtClean="0"/>
              <a:t>cvmfs</a:t>
            </a:r>
            <a:r>
              <a:rPr lang="en-US" dirty="0" smtClean="0"/>
              <a:t>/cms.cern.ch/</a:t>
            </a:r>
            <a:r>
              <a:rPr lang="en-US" dirty="0" err="1" smtClean="0"/>
              <a:t>cmssoft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60443" y="141532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Namespace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6244389" y="2919481"/>
            <a:ext cx="457200" cy="397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6758" y="3645568"/>
            <a:ext cx="199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Access Tracing</a:t>
            </a:r>
          </a:p>
          <a:p>
            <a:r>
              <a:rPr lang="en-US" dirty="0" smtClean="0"/>
              <a:t>Sandboxing</a:t>
            </a:r>
          </a:p>
          <a:p>
            <a:r>
              <a:rPr lang="en-US" dirty="0" smtClean="0"/>
              <a:t>User ID Mapping</a:t>
            </a:r>
          </a:p>
          <a:p>
            <a:r>
              <a:rPr lang="en-US" dirty="0" smtClean="0"/>
              <a:t>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7956" y="5867400"/>
            <a:ext cx="6685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http://ccl.cse.nd.edu/software/parrot</a:t>
            </a:r>
          </a:p>
        </p:txBody>
      </p:sp>
    </p:spTree>
    <p:extLst>
      <p:ext uri="{BB962C8B-B14F-4D97-AF65-F5344CB8AC3E}">
        <p14:creationId xmlns:p14="http://schemas.microsoft.com/office/powerpoint/2010/main" val="94763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Lots of Documentation</a:t>
            </a: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http://ccl.cse.nd.edu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536"/>
            <a:ext cx="5862638" cy="4543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79" y="666574"/>
            <a:ext cx="5862639" cy="4543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20" y="1060732"/>
            <a:ext cx="6589019" cy="452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587749"/>
            <a:ext cx="6543511" cy="449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ACIC Tutorial.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1484" b="10000"/>
          <a:stretch/>
        </p:blipFill>
        <p:spPr bwMode="auto">
          <a:xfrm>
            <a:off x="780978" y="1383777"/>
            <a:ext cx="7714175" cy="50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9149" y="1752600"/>
            <a:ext cx="1113141" cy="3380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F7697-76AA-4626-92C2-004E546E5FF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30724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891AB-E117-468C-BF9B-E548982D5B8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Provides portability across batch systems.</a:t>
            </a:r>
          </a:p>
          <a:p>
            <a:pPr eaLnBrk="1" hangingPunct="1"/>
            <a:r>
              <a:rPr lang="en-US" sz="2000" dirty="0" smtClean="0"/>
              <a:t>Enable parallelism (but not too much!)</a:t>
            </a:r>
          </a:p>
          <a:p>
            <a:pPr eaLnBrk="1" hangingPunct="1"/>
            <a:r>
              <a:rPr lang="en-US" sz="2000" dirty="0" smtClean="0"/>
              <a:t>Trickle out work to batch system.</a:t>
            </a:r>
          </a:p>
          <a:p>
            <a:pPr eaLnBrk="1" hangingPunct="1"/>
            <a:r>
              <a:rPr lang="en-US" sz="2000" dirty="0" smtClean="0"/>
              <a:t>Fault tolerance at multiple scales.</a:t>
            </a:r>
          </a:p>
          <a:p>
            <a:pPr eaLnBrk="1" hangingPunct="1"/>
            <a:r>
              <a:rPr lang="en-US" sz="2000" dirty="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://ccl.cse.nd.edu/software/makeflow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55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[output files] </a:t>
            </a:r>
            <a:r>
              <a:rPr lang="en-US" sz="40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[input files]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2982913"/>
            <a:ext cx="4191000" cy="1817687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1998"/>
              <a:ext cx="1295400" cy="837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sim.exe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235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in.dat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0970"/>
              <a:ext cx="533400" cy="418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calib.dat</a:t>
              </a:r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175"/>
              <a:ext cx="533400" cy="342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352"/>
              <a:ext cx="838200" cy="53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out.txt</a:t>
              </a:r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097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TextBox 24"/>
            <p:cNvSpPr txBox="1">
              <a:spLocks noChangeArrowheads="1"/>
            </p:cNvSpPr>
            <p:nvPr/>
          </p:nvSpPr>
          <p:spPr bwMode="auto"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sim.exe in.dat –p 50 &gt; out.txt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out.txt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50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out.txt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72325" y="1295400"/>
            <a:ext cx="2038350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1157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391958" y="1610380"/>
              <a:ext cx="1515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alibri" pitchFamily="34" charset="0"/>
                </a:rPr>
                <a:t>One Rule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Not Quite Right!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out.txt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in.dat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calib.dat sim.exe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		sim.exe –p 50 in.data &gt; out.txt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sims.mf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run a Makeflow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a workflow locally (multicore?)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 -T local sims.mf</a:t>
            </a:r>
          </a:p>
          <a:p>
            <a:pPr eaLnBrk="1" hangingPunct="1"/>
            <a:r>
              <a:rPr lang="en-US" smtClean="0"/>
              <a:t>Clean up the workflow outputs: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–c sims.mf</a:t>
            </a:r>
          </a:p>
          <a:p>
            <a:pPr eaLnBrk="1" hangingPunct="1"/>
            <a:r>
              <a:rPr lang="en-US" smtClean="0"/>
              <a:t>Run the workflow on Torque: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torque sims.mf</a:t>
            </a:r>
          </a:p>
          <a:p>
            <a:pPr eaLnBrk="1" hangingPunct="1"/>
            <a:r>
              <a:rPr lang="en-US" smtClean="0"/>
              <a:t>Run the workflow on Condor: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condor sims.mf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with 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makeflow_viz</a:t>
            </a:r>
            <a:r>
              <a:rPr lang="en-US" dirty="0" smtClean="0"/>
              <a:t> –D </a:t>
            </a:r>
            <a:r>
              <a:rPr lang="en-US" dirty="0" err="1" smtClean="0"/>
              <a:t>example.mf</a:t>
            </a:r>
            <a:r>
              <a:rPr lang="en-US" dirty="0" smtClean="0"/>
              <a:t> &gt; example.dot</a:t>
            </a:r>
          </a:p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ot</a:t>
            </a:r>
            <a:r>
              <a:rPr lang="en-US" dirty="0" smtClean="0"/>
              <a:t> –T gif &lt; example.dot &gt; example.gif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019800" cy="29158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57443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DOT and related tools: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http://www.graphviz.org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Makeflow</a:t>
            </a:r>
            <a:r>
              <a:rPr lang="en-US" dirty="0" smtClean="0"/>
              <a:t> Shapes a Workflow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4267200" y="41910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810000" y="4953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Transaction Log</a:t>
            </a:r>
          </a:p>
        </p:txBody>
      </p:sp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267200" y="21336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65084" y="13716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29337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43554" y="3836709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33141" y="272415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076041" y="35814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80323" y="4876800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Precise</a:t>
            </a:r>
          </a:p>
          <a:p>
            <a:pPr algn="ctr"/>
            <a:r>
              <a:rPr lang="en-US" dirty="0" smtClean="0"/>
              <a:t>Cleanup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5029200"/>
            <a:ext cx="48848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5456470" y="5067300"/>
            <a:ext cx="48848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62060" y="49162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Performance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686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6887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9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3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1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8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6873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5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9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F5D-280A-4D15-9762-1A13463F618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73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95525" y="2705100"/>
            <a:ext cx="20574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makeflow –T torque</a:t>
            </a:r>
          </a:p>
        </p:txBody>
      </p:sp>
      <p:sp>
        <p:nvSpPr>
          <p:cNvPr id="59" name="Right Arrow 58"/>
          <p:cNvSpPr/>
          <p:nvPr/>
        </p:nvSpPr>
        <p:spPr>
          <a:xfrm rot="1772036">
            <a:off x="2290763" y="4171950"/>
            <a:ext cx="21336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19400" y="2895600"/>
            <a:ext cx="37338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43200" y="3810000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99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3996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39961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63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39964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5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6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39956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60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Work Queue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Makeflow and Work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the </a:t>
            </a:r>
            <a:r>
              <a:rPr lang="en-US" sz="3000" dirty="0" err="1" smtClean="0"/>
              <a:t>Makeflow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 </a:t>
            </a:r>
            <a:r>
              <a:rPr lang="en-US" sz="3000" dirty="0" err="1" smtClean="0"/>
              <a:t>sims.mf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Could not create work queue on port 9123.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–p 0 </a:t>
            </a:r>
            <a:r>
              <a:rPr lang="en-US" sz="3000" dirty="0" err="1" smtClean="0"/>
              <a:t>sims.mf</a:t>
            </a: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Listening for workers on port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  <a:r>
              <a:rPr lang="en-US" sz="3000" dirty="0" smtClean="0"/>
              <a:t>…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one worker: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work_queue_worker</a:t>
            </a:r>
            <a:r>
              <a:rPr lang="en-US" sz="3000" dirty="0" smtClean="0"/>
              <a:t>  master.hostname.org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25 Workers in Batch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SGE:</a:t>
            </a:r>
          </a:p>
          <a:p>
            <a:pPr eaLnBrk="1" hangingPunct="1"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800" dirty="0" smtClean="0"/>
              <a:t>Submit </a:t>
            </a:r>
            <a:r>
              <a:rPr lang="en-US" sz="2800" dirty="0"/>
              <a:t>workers to Torque: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torque</a:t>
            </a:r>
            <a:r>
              <a:rPr lang="en-US" sz="2800" dirty="0" err="1"/>
              <a:t>_submit_workers</a:t>
            </a:r>
            <a:r>
              <a:rPr lang="en-US" sz="2800" dirty="0"/>
              <a:t> </a:t>
            </a:r>
            <a:r>
              <a:rPr lang="en-US" sz="2800" dirty="0" smtClean="0"/>
              <a:t>master.hostname.org </a:t>
            </a:r>
            <a:r>
              <a:rPr lang="en-US" sz="2800" dirty="0">
                <a:solidFill>
                  <a:srgbClr val="FFFF00"/>
                </a:solidFill>
              </a:rPr>
              <a:t>8374</a:t>
            </a:r>
            <a:r>
              <a:rPr lang="en-US" sz="2800" dirty="0"/>
              <a:t> </a:t>
            </a:r>
            <a:r>
              <a:rPr lang="en-US" sz="2800" dirty="0" smtClean="0"/>
              <a:t>25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Project Names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38800" y="1676400"/>
            <a:ext cx="3016250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Worker</a:t>
              </a:r>
            </a:p>
          </p:txBody>
        </p:sp>
        <p:sp>
          <p:nvSpPr>
            <p:cNvPr id="71685" name="TextBox 17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work_queue_worker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9" name="TextBox 32"/>
            <p:cNvSpPr txBox="1">
              <a:spLocks noChangeArrowheads="1"/>
            </p:cNvSpPr>
            <p:nvPr/>
          </p:nvSpPr>
          <p:spPr bwMode="auto">
            <a:xfrm>
              <a:off x="3972295" y="2667000"/>
              <a:ext cx="11855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india:4057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38400" y="3848100"/>
            <a:ext cx="1725613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48351" y="6059488"/>
            <a:ext cx="1609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india:4057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32388" y="3848100"/>
            <a:ext cx="1235075" cy="1206500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6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49325" y="16764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Makeflow</a:t>
              </a:r>
              <a:endParaRPr lang="en-US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(port 4057)</a:t>
              </a:r>
            </a:p>
          </p:txBody>
        </p:sp>
        <p:sp>
          <p:nvSpPr>
            <p:cNvPr id="71699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711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makeflow</a:t>
              </a:r>
              <a:r>
                <a:rPr lang="en-US" sz="2400" dirty="0">
                  <a:solidFill>
                    <a:srgbClr val="FFFF00"/>
                  </a:solidFill>
                  <a:latin typeface="Calibri" pitchFamily="34" charset="0"/>
                </a:rPr>
                <a:t> …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28600" y="5253038"/>
            <a:ext cx="3733800" cy="614362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71703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02" name="TextBox 38"/>
            <p:cNvSpPr txBox="1">
              <a:spLocks noChangeArrowheads="1"/>
            </p:cNvSpPr>
            <p:nvPr/>
          </p:nvSpPr>
          <p:spPr bwMode="auto">
            <a:xfrm>
              <a:off x="3048000" y="5498068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1703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56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makeflow</a:t>
            </a:r>
            <a:r>
              <a:rPr lang="en-US" sz="3100" dirty="0" smtClean="0"/>
              <a:t> –T </a:t>
            </a:r>
            <a:r>
              <a:rPr lang="en-US" sz="3100" dirty="0" err="1" smtClean="0"/>
              <a:t>wq</a:t>
            </a:r>
            <a:r>
              <a:rPr lang="en-US" sz="3100" dirty="0" smtClean="0">
                <a:solidFill>
                  <a:srgbClr val="FFFF00"/>
                </a:solidFill>
              </a:rPr>
              <a:t> 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>
                <a:solidFill>
                  <a:srgbClr val="FFFF00"/>
                </a:solidFill>
              </a:rPr>
              <a:t>  </a:t>
            </a:r>
            <a:r>
              <a:rPr lang="en-US" sz="3100" dirty="0" err="1" smtClean="0"/>
              <a:t>sims.mf</a:t>
            </a:r>
            <a:r>
              <a:rPr lang="en-US" sz="3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Listening for workers on port XYZ…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one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work_queue_worker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-N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endParaRPr lang="en-US" sz="31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many workers: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torque_submit_workers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/>
              <a:t>  </a:t>
            </a:r>
            <a:r>
              <a:rPr lang="en-US" sz="3100" dirty="0"/>
              <a:t>5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Opportunistically</a:t>
            </a:r>
          </a:p>
          <a:p>
            <a:r>
              <a:rPr lang="en-US" dirty="0" smtClean="0"/>
              <a:t>Overview of the Cooperative Computing Tools</a:t>
            </a:r>
          </a:p>
          <a:p>
            <a:r>
              <a:rPr lang="en-US" dirty="0" err="1" smtClean="0"/>
              <a:t>Makeflow</a:t>
            </a:r>
            <a:endParaRPr lang="en-US" dirty="0" smtClean="0"/>
          </a:p>
          <a:p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</a:p>
          <a:p>
            <a:r>
              <a:rPr lang="en-US" dirty="0" err="1" smtClean="0"/>
              <a:t>Makeflow</a:t>
            </a:r>
            <a:r>
              <a:rPr lang="en-US" dirty="0" smtClean="0"/>
              <a:t> + Work Queue + Containers</a:t>
            </a:r>
          </a:p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Work Queue Native Code</a:t>
            </a:r>
          </a:p>
          <a:p>
            <a:r>
              <a:rPr lang="en-US" dirty="0" smtClean="0"/>
              <a:t>Hands-On Tutorial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work_queue_status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190750"/>
            <a:ext cx="91963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Resilience and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 +WQ is fault tolerant in many different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a worker crashes, the master will detect the failure and restart the task elsewhere.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Workers can be added and removed at any time during the execution of the workflow.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masters with the same project name can be added and removed while the workers remain.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Container Integration!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8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Create Precise Execution Environments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3048000"/>
            <a:ext cx="2057400" cy="19812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133600"/>
            <a:ext cx="591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</a:t>
            </a:r>
            <a:r>
              <a:rPr lang="en-US" sz="2800" dirty="0" err="1" smtClean="0"/>
              <a:t>ocker</a:t>
            </a:r>
            <a:r>
              <a:rPr lang="en-US" sz="2800" dirty="0" smtClean="0"/>
              <a:t> run ubuntu-38.23 </a:t>
            </a:r>
            <a:r>
              <a:rPr lang="en-US" sz="2800" dirty="0" err="1" smtClean="0"/>
              <a:t>mysim.exe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5105400"/>
            <a:ext cx="1545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ubuntu-</a:t>
            </a:r>
            <a:r>
              <a:rPr lang="en-US" dirty="0" smtClean="0"/>
              <a:t>38.23</a:t>
            </a:r>
          </a:p>
          <a:p>
            <a:pPr algn="ctr"/>
            <a:r>
              <a:rPr lang="en-US" dirty="0" smtClean="0"/>
              <a:t>image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00200" y="3810000"/>
            <a:ext cx="1219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00200" y="4343400"/>
            <a:ext cx="1219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00200" y="3276600"/>
            <a:ext cx="1219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62400" y="3505200"/>
            <a:ext cx="1219200" cy="914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562600" y="3011269"/>
            <a:ext cx="2057400" cy="2703731"/>
            <a:chOff x="5562600" y="3011269"/>
            <a:chExt cx="2057400" cy="2703731"/>
          </a:xfrm>
        </p:grpSpPr>
        <p:sp>
          <p:nvSpPr>
            <p:cNvPr id="11" name="Rounded Rectangle 10"/>
            <p:cNvSpPr/>
            <p:nvPr/>
          </p:nvSpPr>
          <p:spPr>
            <a:xfrm>
              <a:off x="5562600" y="3011269"/>
              <a:ext cx="2057400" cy="1981200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23551" y="5068669"/>
              <a:ext cx="14805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Container</a:t>
              </a:r>
            </a:p>
            <a:p>
              <a:pPr algn="ctr"/>
              <a:r>
                <a:rPr lang="en-US" dirty="0" smtClean="0"/>
                <a:t>Environment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3600" y="3773269"/>
              <a:ext cx="1219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libraries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3600" y="4306669"/>
              <a:ext cx="1219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kernel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3600" y="3239869"/>
              <a:ext cx="1219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code</a:t>
              </a:r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943600" y="3429000"/>
            <a:ext cx="1219200" cy="1143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mysim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6" grpId="0" animBg="1"/>
      <p:bldP spid="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and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</a:t>
            </a:r>
          </a:p>
          <a:p>
            <a:pPr lvl="1"/>
            <a:r>
              <a:rPr lang="en-US" dirty="0" smtClean="0"/>
              <a:t>Create containers for starting MF and WQ, then let them run as normal.  You are responsible for moving container images responsibly. </a:t>
            </a:r>
          </a:p>
          <a:p>
            <a:r>
              <a:rPr lang="en-US" dirty="0" smtClean="0"/>
              <a:t>Approach 2:</a:t>
            </a:r>
          </a:p>
          <a:p>
            <a:pPr lvl="1"/>
            <a:r>
              <a:rPr lang="en-US" dirty="0" smtClean="0"/>
              <a:t>Let MF create containers as needed for each task. Provides more control over moving container images.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0" y="2514600"/>
            <a:ext cx="1828800" cy="19050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Approach 1: Container for MF/WQ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28194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5562600" y="31242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11837" y="1524000"/>
            <a:ext cx="321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ocker</a:t>
            </a:r>
            <a:r>
              <a:rPr lang="en-US" dirty="0" smtClean="0"/>
              <a:t> run </a:t>
            </a:r>
            <a:r>
              <a:rPr lang="en-US" dirty="0" err="1" smtClean="0"/>
              <a:t>ubuntu</a:t>
            </a:r>
            <a:r>
              <a:rPr lang="en-US" dirty="0" smtClean="0"/>
              <a:t>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00800" y="2514600"/>
            <a:ext cx="1905000" cy="19050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6858000" y="2971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4876800"/>
            <a:ext cx="457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ocker</a:t>
            </a:r>
            <a:r>
              <a:rPr lang="en-US" dirty="0" smtClean="0"/>
              <a:t> run </a:t>
            </a:r>
            <a:r>
              <a:rPr lang="en-US" dirty="0" err="1" smtClean="0"/>
              <a:t>ubuntu</a:t>
            </a:r>
            <a:r>
              <a:rPr lang="en-US" dirty="0" smtClean="0"/>
              <a:t> </a:t>
            </a:r>
            <a:r>
              <a:rPr lang="en-US" dirty="0" err="1" smtClean="0"/>
              <a:t>work_queue_worker</a:t>
            </a:r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7162800" y="4495800"/>
            <a:ext cx="381000" cy="381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83437" y="1969532"/>
            <a:ext cx="4572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7010400" y="3124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Task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57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5" grpId="0" animBg="1"/>
      <p:bldP spid="8" grpId="0"/>
      <p:bldP spid="28" grpId="0" animBg="1"/>
      <p:bldP spid="29" grpId="0" animBg="1"/>
      <p:bldP spid="40" grpId="0"/>
      <p:bldP spid="9" grpId="0" animBg="1"/>
      <p:bldP spid="10" grpId="0" animBg="1"/>
      <p:bldP spid="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Approach 2: Container for Each Task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4400" y="4876800"/>
            <a:ext cx="712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dirty="0" err="1" smtClean="0"/>
              <a:t>akeflow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--</a:t>
            </a:r>
            <a:r>
              <a:rPr lang="en-US" sz="2800" dirty="0" err="1" smtClean="0">
                <a:solidFill>
                  <a:srgbClr val="FFFF00"/>
                </a:solidFill>
              </a:rPr>
              <a:t>docker</a:t>
            </a:r>
            <a:r>
              <a:rPr lang="en-US" sz="2800" dirty="0" smtClean="0">
                <a:solidFill>
                  <a:srgbClr val="FFFF00"/>
                </a:solidFill>
              </a:rPr>
              <a:t> ubuntu-38.23</a:t>
            </a:r>
            <a:r>
              <a:rPr lang="en-US" sz="2800" dirty="0" smtClean="0"/>
              <a:t> –T </a:t>
            </a:r>
            <a:r>
              <a:rPr lang="en-US" sz="2800" dirty="0" err="1" smtClean="0"/>
              <a:t>sge</a:t>
            </a:r>
            <a:r>
              <a:rPr lang="en-US" sz="2800" dirty="0" smtClean="0"/>
              <a:t> . . 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29400" y="2590800"/>
            <a:ext cx="1981200" cy="1676400"/>
            <a:chOff x="6629400" y="2590800"/>
            <a:chExt cx="1981200" cy="1676400"/>
          </a:xfrm>
        </p:grpSpPr>
        <p:grpSp>
          <p:nvGrpSpPr>
            <p:cNvPr id="4" name="Group 3"/>
            <p:cNvGrpSpPr/>
            <p:nvPr/>
          </p:nvGrpSpPr>
          <p:grpSpPr>
            <a:xfrm>
              <a:off x="6629400" y="2667000"/>
              <a:ext cx="533400" cy="533400"/>
              <a:chOff x="6705600" y="2819400"/>
              <a:chExt cx="533400" cy="533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24800" y="2590800"/>
              <a:ext cx="533400" cy="533400"/>
              <a:chOff x="6705600" y="2819400"/>
              <a:chExt cx="533400" cy="533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077200" y="3505200"/>
              <a:ext cx="533400" cy="533400"/>
              <a:chOff x="6705600" y="2819400"/>
              <a:chExt cx="533400" cy="533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58000" y="3733800"/>
              <a:ext cx="533400" cy="533400"/>
              <a:chOff x="6705600" y="2819400"/>
              <a:chExt cx="533400" cy="5334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4257960" y="2133600"/>
            <a:ext cx="685800" cy="6096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4560" y="1371600"/>
            <a:ext cx="16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Docker</a:t>
            </a:r>
            <a:r>
              <a:rPr lang="en-US" dirty="0" smtClean="0"/>
              <a:t> Image:</a:t>
            </a:r>
          </a:p>
          <a:p>
            <a:pPr algn="ctr"/>
            <a:r>
              <a:rPr lang="en-US" dirty="0" smtClean="0"/>
              <a:t>ubuntu-38.23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876800" y="1600200"/>
            <a:ext cx="3352800" cy="1600200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Container Technology is Evolving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867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ingularity.lbl.gov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6200"/>
            <a:ext cx="1910511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124200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ocker.io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05400" y="1828800"/>
            <a:ext cx="1219200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dockerd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4419600" y="4419600"/>
            <a:ext cx="12954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singular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3429000" y="1828800"/>
            <a:ext cx="1219200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docker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4495800"/>
            <a:ext cx="1219200" cy="11430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05600" y="1828800"/>
            <a:ext cx="1219200" cy="11430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</a:p>
        </p:txBody>
      </p:sp>
      <p:cxnSp>
        <p:nvCxnSpPr>
          <p:cNvPr id="17" name="Straight Arrow Connector 16"/>
          <p:cNvCxnSpPr>
            <a:stCxn id="11" idx="6"/>
            <a:endCxn id="14" idx="1"/>
          </p:cNvCxnSpPr>
          <p:nvPr/>
        </p:nvCxnSpPr>
        <p:spPr>
          <a:xfrm>
            <a:off x="5715000" y="50673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6"/>
            <a:endCxn id="10" idx="2"/>
          </p:cNvCxnSpPr>
          <p:nvPr/>
        </p:nvCxnSpPr>
        <p:spPr>
          <a:xfrm>
            <a:off x="4648200" y="24003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5" idx="1"/>
          </p:cNvCxnSpPr>
          <p:nvPr/>
        </p:nvCxnSpPr>
        <p:spPr>
          <a:xfrm>
            <a:off x="6324600" y="24003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38600" y="3962400"/>
            <a:ext cx="362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ingularity exec </a:t>
            </a:r>
            <a:r>
              <a:rPr lang="en-US" dirty="0" err="1" smtClean="0">
                <a:solidFill>
                  <a:srgbClr val="FFFF00"/>
                </a:solidFill>
              </a:rPr>
              <a:t>ubuntu</a:t>
            </a:r>
            <a:r>
              <a:rPr lang="en-US" dirty="0" smtClean="0">
                <a:solidFill>
                  <a:srgbClr val="FFFF00"/>
                </a:solidFill>
              </a:rPr>
              <a:t> command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516" y="990600"/>
            <a:ext cx="311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docker</a:t>
            </a:r>
            <a:r>
              <a:rPr lang="en-US" dirty="0" smtClean="0">
                <a:solidFill>
                  <a:srgbClr val="FFFF00"/>
                </a:solidFill>
              </a:rPr>
              <a:t> run </a:t>
            </a:r>
            <a:r>
              <a:rPr lang="en-US" dirty="0" err="1" smtClean="0">
                <a:solidFill>
                  <a:srgbClr val="FFFF00"/>
                </a:solidFill>
              </a:rPr>
              <a:t>ubuntu</a:t>
            </a:r>
            <a:r>
              <a:rPr lang="en-US" dirty="0" smtClean="0">
                <a:solidFill>
                  <a:srgbClr val="FFFF00"/>
                </a:solidFill>
              </a:rPr>
              <a:t> command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2091" y="3200400"/>
            <a:ext cx="344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nstalled service running as root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5791200"/>
            <a:ext cx="435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container runs directly as a child process</a:t>
            </a:r>
          </a:p>
          <a:p>
            <a:pPr algn="ctr"/>
            <a:r>
              <a:rPr lang="en-US" dirty="0" smtClean="0"/>
              <a:t>(still needs </a:t>
            </a:r>
            <a:r>
              <a:rPr lang="en-US" dirty="0" err="1" smtClean="0"/>
              <a:t>setuid</a:t>
            </a:r>
            <a:r>
              <a:rPr lang="en-US" dirty="0" smtClean="0"/>
              <a:t> tool, </a:t>
            </a:r>
            <a:r>
              <a:rPr lang="en-US" dirty="0" smtClean="0"/>
              <a:t>though)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6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Approach </a:t>
            </a:r>
            <a:r>
              <a:rPr lang="en-US" sz="4000" dirty="0" smtClean="0"/>
              <a:t>2 Using Singularity</a:t>
            </a:r>
            <a:endParaRPr lang="en-US" sz="4000" dirty="0" smtClean="0"/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4400" y="4876800"/>
            <a:ext cx="728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dirty="0" err="1" smtClean="0"/>
              <a:t>akeflow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–singularity </a:t>
            </a:r>
            <a:r>
              <a:rPr lang="en-US" sz="2800" dirty="0" err="1" smtClean="0">
                <a:solidFill>
                  <a:srgbClr val="FFFF00"/>
                </a:solidFill>
              </a:rPr>
              <a:t>ubuntu.img</a:t>
            </a:r>
            <a:r>
              <a:rPr lang="en-US" sz="2800" dirty="0" smtClean="0"/>
              <a:t> </a:t>
            </a:r>
            <a:r>
              <a:rPr lang="en-US" sz="2800" dirty="0" smtClean="0"/>
              <a:t>–T </a:t>
            </a:r>
            <a:r>
              <a:rPr lang="en-US" sz="2800" dirty="0" err="1" smtClean="0"/>
              <a:t>sge</a:t>
            </a:r>
            <a:r>
              <a:rPr lang="en-US" sz="2800" dirty="0" smtClean="0"/>
              <a:t> . . 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29400" y="2590800"/>
            <a:ext cx="1981200" cy="1676400"/>
            <a:chOff x="6629400" y="2590800"/>
            <a:chExt cx="1981200" cy="1676400"/>
          </a:xfrm>
        </p:grpSpPr>
        <p:grpSp>
          <p:nvGrpSpPr>
            <p:cNvPr id="4" name="Group 3"/>
            <p:cNvGrpSpPr/>
            <p:nvPr/>
          </p:nvGrpSpPr>
          <p:grpSpPr>
            <a:xfrm>
              <a:off x="6629400" y="2667000"/>
              <a:ext cx="533400" cy="533400"/>
              <a:chOff x="6705600" y="2819400"/>
              <a:chExt cx="533400" cy="533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24800" y="2590800"/>
              <a:ext cx="533400" cy="533400"/>
              <a:chOff x="6705600" y="2819400"/>
              <a:chExt cx="533400" cy="533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077200" y="3505200"/>
              <a:ext cx="533400" cy="533400"/>
              <a:chOff x="6705600" y="2819400"/>
              <a:chExt cx="533400" cy="533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58000" y="3733800"/>
              <a:ext cx="533400" cy="533400"/>
              <a:chOff x="6705600" y="2819400"/>
              <a:chExt cx="533400" cy="5334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4257960" y="2133600"/>
            <a:ext cx="685800" cy="60960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7693" y="1371600"/>
            <a:ext cx="201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Singularity image:</a:t>
            </a:r>
          </a:p>
          <a:p>
            <a:pPr algn="ctr"/>
            <a:r>
              <a:rPr lang="en-US" dirty="0" err="1"/>
              <a:t>u</a:t>
            </a:r>
            <a:r>
              <a:rPr lang="en-US" dirty="0" err="1" smtClean="0"/>
              <a:t>buntu.img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Writing Work Queue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3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Thinking Opportunistically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vs.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Directed Acyclic Graph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Static structure known in advance.</a:t>
            </a:r>
          </a:p>
          <a:p>
            <a:pPr lvl="1"/>
            <a:r>
              <a:rPr lang="en-US" dirty="0" smtClean="0"/>
              <a:t>All communication through files on disk.</a:t>
            </a:r>
          </a:p>
          <a:p>
            <a:r>
              <a:rPr lang="en-US" dirty="0" smtClean="0"/>
              <a:t>Work Queue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Submit-Wait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Dynamic structure decided at run-time.</a:t>
            </a:r>
          </a:p>
          <a:p>
            <a:pPr lvl="1"/>
            <a:r>
              <a:rPr lang="en-US" dirty="0" smtClean="0"/>
              <a:t>Communicate through buffers or files.</a:t>
            </a:r>
          </a:p>
          <a:p>
            <a:pPr lvl="1"/>
            <a:r>
              <a:rPr lang="en-US" dirty="0" smtClean="0"/>
              <a:t>More detailed knowledge of how tasks ran.</a:t>
            </a:r>
          </a:p>
        </p:txBody>
      </p:sp>
    </p:spTree>
    <p:extLst>
      <p:ext uri="{BB962C8B-B14F-4D97-AF65-F5344CB8AC3E}">
        <p14:creationId xmlns:p14="http://schemas.microsoft.com/office/powerpoint/2010/main" val="21306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89D31B-704C-4B7B-9DE6-85E678BC1B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2362200" y="228600"/>
            <a:ext cx="4294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API</a:t>
            </a:r>
          </a:p>
        </p:txBody>
      </p:sp>
      <p:sp>
        <p:nvSpPr>
          <p:cNvPr id="26627" name="TextBox 36"/>
          <p:cNvSpPr txBox="1">
            <a:spLocks noChangeArrowheads="1"/>
          </p:cNvSpPr>
          <p:nvPr/>
        </p:nvSpPr>
        <p:spPr bwMode="auto">
          <a:xfrm>
            <a:off x="762000" y="5867400"/>
            <a:ext cx="7319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://ccl.cse.nd.edu/software/workqueue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5000" y="1219200"/>
            <a:ext cx="5257800" cy="44012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#include “</a:t>
            </a:r>
            <a:r>
              <a:rPr lang="en-US" sz="2000" dirty="0" err="1" smtClean="0">
                <a:latin typeface="Calibri" pitchFamily="34" charset="0"/>
              </a:rPr>
              <a:t>work_queue.h</a:t>
            </a:r>
            <a:r>
              <a:rPr lang="en-US" sz="2000" dirty="0" smtClean="0">
                <a:latin typeface="Calibri" pitchFamily="34" charset="0"/>
              </a:rPr>
              <a:t>”</a:t>
            </a:r>
            <a:endParaRPr lang="en-US" sz="2000" dirty="0">
              <a:latin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queue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work_queue_create</a:t>
            </a:r>
            <a:r>
              <a:rPr lang="en-US" sz="2000" dirty="0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while( not done ) {</a:t>
            </a:r>
          </a:p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      </a:t>
            </a:r>
            <a:r>
              <a:rPr lang="en-US" sz="2000" dirty="0">
                <a:latin typeface="Calibri" pitchFamily="34" charset="0"/>
              </a:rPr>
              <a:t>while (more work ready) {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      task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work_queue_task_create</a:t>
            </a:r>
            <a:r>
              <a:rPr lang="en-US" sz="2000" dirty="0" smtClean="0">
                <a:latin typeface="Calibri" pitchFamily="34" charset="0"/>
              </a:rPr>
              <a:t>();</a:t>
            </a: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      // add some details to the task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     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work_queue_submit</a:t>
            </a:r>
            <a:r>
              <a:rPr lang="en-US" sz="2000" dirty="0">
                <a:latin typeface="Calibri" pitchFamily="34" charset="0"/>
              </a:rPr>
              <a:t>(queue, task);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}</a:t>
            </a: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task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work_queue_wait</a:t>
            </a:r>
            <a:r>
              <a:rPr lang="en-US" sz="2000" dirty="0">
                <a:latin typeface="Calibri" pitchFamily="34" charset="0"/>
              </a:rPr>
              <a:t>(queue);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// process the completed task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Queue Applications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4.bp.blogspot.com/-epMn1j1K9NQ/VG45YO0e-qI/AAAAAAAAAjU/3k5XrfDSceE/s1600/nchem.2099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171"/>
            <a:ext cx="3632931" cy="1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114" y="131503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Nanoreactor</a:t>
            </a:r>
            <a:r>
              <a:rPr lang="en-US" dirty="0" smtClean="0">
                <a:solidFill>
                  <a:schemeClr val="bg1"/>
                </a:solidFill>
              </a:rPr>
              <a:t> MD Simulations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0161" y="3847724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Adaptive Weighted Ensemble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971" y="4217056"/>
            <a:ext cx="3071961" cy="2303971"/>
          </a:xfrm>
          <a:prstGeom prst="rect">
            <a:avLst/>
          </a:prstGeom>
          <a:noFill/>
        </p:spPr>
      </p:pic>
      <p:pic>
        <p:nvPicPr>
          <p:cNvPr id="5" name="Picture 6" descr="http://www.nd.edu/~dthain/awe/time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642" y="5031099"/>
            <a:ext cx="2740040" cy="1644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http://ccl.cse.nd.edu/community/highlights/forcebal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2" y="4321729"/>
            <a:ext cx="1709320" cy="17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3.nd.edu/~ccl/software/sand/san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2" y="1876350"/>
            <a:ext cx="2123051" cy="1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9151" y="1365732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Scalable Assembler at Notre Dame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1880" y="382090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ForceBalance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7704" y="40760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Lobster HEP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" name="Picture 2" descr="http://4.bp.blogspot.com/-U1Pog2hxvd8/Vc4GE8cE3BI/AAAAAAAAAyk/aZBocWFUjgE/s1600/Slid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8" y="4495969"/>
            <a:ext cx="2328190" cy="17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Replica Exchange</a:t>
            </a:r>
          </a:p>
        </p:txBody>
      </p:sp>
      <p:pic>
        <p:nvPicPr>
          <p:cNvPr id="38914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15240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3810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T=10K</a:t>
            </a:r>
          </a:p>
        </p:txBody>
      </p:sp>
      <p:sp>
        <p:nvSpPr>
          <p:cNvPr id="38916" name="TextBox 18"/>
          <p:cNvSpPr txBox="1">
            <a:spLocks noChangeArrowheads="1"/>
          </p:cNvSpPr>
          <p:nvPr/>
        </p:nvSpPr>
        <p:spPr bwMode="auto">
          <a:xfrm>
            <a:off x="16764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T=20K</a:t>
            </a:r>
          </a:p>
        </p:txBody>
      </p:sp>
      <p:sp>
        <p:nvSpPr>
          <p:cNvPr id="38917" name="TextBox 19"/>
          <p:cNvSpPr txBox="1">
            <a:spLocks noChangeArrowheads="1"/>
          </p:cNvSpPr>
          <p:nvPr/>
        </p:nvSpPr>
        <p:spPr bwMode="auto">
          <a:xfrm>
            <a:off x="28956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T=30K</a:t>
            </a:r>
          </a:p>
        </p:txBody>
      </p:sp>
      <p:sp>
        <p:nvSpPr>
          <p:cNvPr id="38918" name="TextBox 20"/>
          <p:cNvSpPr txBox="1">
            <a:spLocks noChangeArrowheads="1"/>
          </p:cNvSpPr>
          <p:nvPr/>
        </p:nvSpPr>
        <p:spPr bwMode="auto">
          <a:xfrm>
            <a:off x="41148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T=40K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21336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Replica Exchange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26670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</a:t>
            </a:r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1676400" y="3200400"/>
            <a:ext cx="3714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</p:cNvCxnSpPr>
          <p:nvPr/>
        </p:nvCxnSpPr>
        <p:spPr>
          <a:xfrm flipH="1">
            <a:off x="828675" y="3200400"/>
            <a:ext cx="8477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</p:cNvCxnSpPr>
          <p:nvPr/>
        </p:nvCxnSpPr>
        <p:spPr>
          <a:xfrm>
            <a:off x="1676400" y="3200400"/>
            <a:ext cx="15906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</p:cNvCxnSpPr>
          <p:nvPr/>
        </p:nvCxnSpPr>
        <p:spPr>
          <a:xfrm>
            <a:off x="1676400" y="3200400"/>
            <a:ext cx="28098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35"/>
          <p:cNvSpPr txBox="1">
            <a:spLocks noChangeArrowheads="1"/>
          </p:cNvSpPr>
          <p:nvPr/>
        </p:nvSpPr>
        <p:spPr bwMode="auto">
          <a:xfrm>
            <a:off x="3352800" y="1417638"/>
            <a:ext cx="5029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Simplified Algorithm: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Submit N short simulations at different  temps.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Wait for all to complete.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Select two simulations to swap.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Continue all of the simulations.</a:t>
            </a:r>
          </a:p>
        </p:txBody>
      </p:sp>
      <p:sp>
        <p:nvSpPr>
          <p:cNvPr id="38926" name="TextBox 40"/>
          <p:cNvSpPr txBox="1">
            <a:spLocks noChangeArrowheads="1"/>
          </p:cNvSpPr>
          <p:nvPr/>
        </p:nvSpPr>
        <p:spPr bwMode="auto">
          <a:xfrm>
            <a:off x="76200" y="6162675"/>
            <a:ext cx="8920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Dinesh Rajan, Anthony Canino, Jesus A Izaguirre,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Converting A High Performance Application to an Elastic Cloud Application</a:t>
            </a:r>
            <a:r>
              <a:rPr lang="en-US">
                <a:latin typeface="Calibri" pitchFamily="34" charset="0"/>
              </a:rPr>
              <a:t>, Cloud Com 2011.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3892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048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8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27432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9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9624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00400"/>
            <a:ext cx="367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0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Genome Assembly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04800" y="5943600"/>
            <a:ext cx="892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Christopher Moretti, Andrew Thrasher, Li Yu, Michael Olson, Scott Emrich,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</a:t>
            </a:r>
            <a:r>
              <a:rPr lang="en-US" b="1">
                <a:latin typeface="Calibri" pitchFamily="34" charset="0"/>
              </a:rPr>
              <a:t>2012</a:t>
            </a:r>
            <a:endParaRPr lang="en-US"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28788"/>
            <a:ext cx="3705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953000" y="4237038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Using WQ, we could assemble a human genome in 2.5 hours  on a collection of clusters, clouds, and grids with a speedup of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952X.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8" name="Oval 7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Consensus</a:t>
            </a:r>
          </a:p>
        </p:txBody>
      </p:sp>
      <p:sp>
        <p:nvSpPr>
          <p:cNvPr id="10" name="Oval 9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1" name="Oval 20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9425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6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Adaptive Weighted Ensemble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A3383E-C406-4140-80B6-996E151DF6B8}" type="slidenum">
              <a:rPr lang="en-US" sz="12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9939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2066925" y="13716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sp>
        <p:nvSpPr>
          <p:cNvPr id="39942" name="TextBox 14"/>
          <p:cNvSpPr txBox="1">
            <a:spLocks noChangeArrowheads="1"/>
          </p:cNvSpPr>
          <p:nvPr/>
        </p:nvSpPr>
        <p:spPr bwMode="auto">
          <a:xfrm>
            <a:off x="1838325" y="5715000"/>
            <a:ext cx="5400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</a:rPr>
              <a:t>AWE on Clusters, Clouds, and Grids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D939E2-3119-4A99-9FE0-085936AFF3C0}" type="slidenum">
              <a:rPr lang="en-US" sz="120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41988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0394" y="1526639"/>
            <a:ext cx="2457660" cy="8831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0107" y="521096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Local Files and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5418" y="304800"/>
            <a:ext cx="6481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Work Queue Architecture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3508" y="3019938"/>
            <a:ext cx="4412780" cy="101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Worker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507" y="4391000"/>
            <a:ext cx="1296537" cy="11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0763" y="568192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03122" y="4523883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38426" y="5040778"/>
            <a:ext cx="435787" cy="4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19235" y="5049258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94353" y="3021721"/>
            <a:ext cx="2473701" cy="10024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Master Library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1203162" y="2482029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Down Arrow 82"/>
          <p:cNvSpPr/>
          <p:nvPr/>
        </p:nvSpPr>
        <p:spPr>
          <a:xfrm rot="10800000">
            <a:off x="1957137" y="2465985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3236492" y="3308696"/>
            <a:ext cx="810600" cy="469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2498" y="250257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4-core machine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038909" y="4393273"/>
            <a:ext cx="2070277" cy="2300664"/>
            <a:chOff x="5038909" y="4393273"/>
            <a:chExt cx="2070277" cy="2300664"/>
          </a:xfrm>
        </p:grpSpPr>
        <p:sp>
          <p:nvSpPr>
            <p:cNvPr id="54" name="TextBox 53"/>
            <p:cNvSpPr txBox="1"/>
            <p:nvPr/>
          </p:nvSpPr>
          <p:spPr>
            <a:xfrm>
              <a:off x="5847552" y="5689942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Task.1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Sandbox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038909" y="4393273"/>
              <a:ext cx="2019257" cy="1198686"/>
              <a:chOff x="5038909" y="4393273"/>
              <a:chExt cx="2019257" cy="119868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761629" y="4393273"/>
                <a:ext cx="1296537" cy="11986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923366" y="4523883"/>
                <a:ext cx="435787" cy="409074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23365" y="5038999"/>
                <a:ext cx="435787" cy="429592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25" name="Straight Arrow Connector 24"/>
              <p:cNvCxnSpPr>
                <a:stCxn id="56" idx="3"/>
                <a:endCxn id="59" idx="1"/>
              </p:cNvCxnSpPr>
              <p:nvPr/>
            </p:nvCxnSpPr>
            <p:spPr>
              <a:xfrm>
                <a:off x="5038909" y="4728420"/>
                <a:ext cx="8844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8" idx="3"/>
                <a:endCxn id="60" idx="1"/>
              </p:cNvCxnSpPr>
              <p:nvPr/>
            </p:nvCxnSpPr>
            <p:spPr>
              <a:xfrm>
                <a:off x="5355022" y="5253795"/>
                <a:ext cx="5683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473988" y="4786366"/>
                <a:ext cx="469340" cy="4665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  <p:cxnSp>
            <p:nvCxnSpPr>
              <p:cNvPr id="72" name="Straight Arrow Connector 71"/>
              <p:cNvCxnSpPr>
                <a:stCxn id="59" idx="3"/>
                <a:endCxn id="69" idx="1"/>
              </p:cNvCxnSpPr>
              <p:nvPr/>
            </p:nvCxnSpPr>
            <p:spPr>
              <a:xfrm>
                <a:off x="6359153" y="4728420"/>
                <a:ext cx="183568" cy="1262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0" idx="3"/>
                <a:endCxn id="69" idx="3"/>
              </p:cNvCxnSpPr>
              <p:nvPr/>
            </p:nvCxnSpPr>
            <p:spPr>
              <a:xfrm flipV="1">
                <a:off x="6359152" y="5184571"/>
                <a:ext cx="183569" cy="692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5783182" y="6324605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-core 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56320" y="4393273"/>
            <a:ext cx="4173115" cy="2296653"/>
            <a:chOff x="4556320" y="4393273"/>
            <a:chExt cx="4173115" cy="2296653"/>
          </a:xfrm>
        </p:grpSpPr>
        <p:sp>
          <p:nvSpPr>
            <p:cNvPr id="53" name="Rounded Rectangle 52"/>
            <p:cNvSpPr/>
            <p:nvPr/>
          </p:nvSpPr>
          <p:spPr>
            <a:xfrm>
              <a:off x="7319751" y="4393273"/>
              <a:ext cx="1296537" cy="11986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07645" y="5685931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Task.2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Sandbox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65921" y="5069307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71427" y="4531903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Elbow Connector 27"/>
            <p:cNvCxnSpPr>
              <a:stCxn id="56" idx="0"/>
              <a:endCxn id="62" idx="0"/>
            </p:cNvCxnSpPr>
            <p:nvPr/>
          </p:nvCxnSpPr>
          <p:spPr>
            <a:xfrm rot="16200000" flipH="1">
              <a:off x="6251158" y="3093741"/>
              <a:ext cx="8020" cy="2868305"/>
            </a:xfrm>
            <a:prstGeom prst="bentConnector3">
              <a:avLst>
                <a:gd name="adj1" fmla="val -28503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57" idx="2"/>
              <a:endCxn id="61" idx="2"/>
            </p:cNvCxnSpPr>
            <p:nvPr/>
          </p:nvCxnSpPr>
          <p:spPr>
            <a:xfrm rot="16200000" flipH="1">
              <a:off x="6116062" y="3910627"/>
              <a:ext cx="8011" cy="3127495"/>
            </a:xfrm>
            <a:prstGeom prst="bentConnector3">
              <a:avLst>
                <a:gd name="adj1" fmla="val 29535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021575" y="4786366"/>
              <a:ext cx="469340" cy="466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cxnSp>
          <p:nvCxnSpPr>
            <p:cNvPr id="76" name="Straight Arrow Connector 75"/>
            <p:cNvCxnSpPr>
              <a:stCxn id="62" idx="3"/>
              <a:endCxn id="70" idx="1"/>
            </p:cNvCxnSpPr>
            <p:nvPr/>
          </p:nvCxnSpPr>
          <p:spPr>
            <a:xfrm>
              <a:off x="7907214" y="4736440"/>
              <a:ext cx="183094" cy="118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1" idx="3"/>
              <a:endCxn id="70" idx="3"/>
            </p:cNvCxnSpPr>
            <p:nvPr/>
          </p:nvCxnSpPr>
          <p:spPr>
            <a:xfrm flipV="1">
              <a:off x="7901708" y="5184571"/>
              <a:ext cx="188600" cy="89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403431" y="6320594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-core 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068054" y="29301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Send files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68054" y="1671976"/>
            <a:ext cx="210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 Task1(A,B)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Submit Task2(A,C)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26432" y="4784562"/>
            <a:ext cx="423754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99938" y="4792582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73447" y="4788571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499938" y="4162434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19635" y="25301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69274" y="2550198"/>
            <a:ext cx="6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76073" y="37804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Send tasks</a:t>
            </a:r>
          </a:p>
        </p:txBody>
      </p:sp>
    </p:spTree>
    <p:extLst>
      <p:ext uri="{BB962C8B-B14F-4D97-AF65-F5344CB8AC3E}">
        <p14:creationId xmlns:p14="http://schemas.microsoft.com/office/powerpoint/2010/main" val="248404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Queue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#include “</a:t>
            </a:r>
            <a:r>
              <a:rPr lang="en-US" sz="2000" dirty="0" err="1" smtClean="0">
                <a:solidFill>
                  <a:srgbClr val="FFFF00"/>
                </a:solidFill>
              </a:rPr>
              <a:t>work_queue.h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r>
              <a:rPr lang="en-US" sz="2000" dirty="0" err="1" smtClean="0"/>
              <a:t>struct</a:t>
            </a:r>
            <a:r>
              <a:rPr lang="en-US" sz="2000" dirty="0" smtClean="0"/>
              <a:t> </a:t>
            </a:r>
            <a:r>
              <a:rPr lang="en-US" sz="2000" dirty="0" err="1" smtClean="0"/>
              <a:t>work_queue</a:t>
            </a:r>
            <a:r>
              <a:rPr lang="en-US" sz="2000" dirty="0" smtClean="0"/>
              <a:t> *queue;</a:t>
            </a:r>
          </a:p>
          <a:p>
            <a:pPr marL="0" indent="0">
              <a:buNone/>
            </a:pPr>
            <a:r>
              <a:rPr lang="en-US" sz="2000" dirty="0" err="1"/>
              <a:t>s</a:t>
            </a:r>
            <a:r>
              <a:rPr lang="en-US" sz="2000" dirty="0" err="1" smtClean="0"/>
              <a:t>truct</a:t>
            </a:r>
            <a:r>
              <a:rPr lang="en-US" sz="2000" dirty="0" smtClean="0"/>
              <a:t> </a:t>
            </a:r>
            <a:r>
              <a:rPr lang="en-US" sz="2000" dirty="0" err="1" smtClean="0"/>
              <a:t>work_queue_task</a:t>
            </a:r>
            <a:r>
              <a:rPr lang="en-US" sz="2000" dirty="0" smtClean="0"/>
              <a:t> *task;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Creates a new queue listening on a port, use zero to pick any port.</a:t>
            </a:r>
          </a:p>
          <a:p>
            <a:pPr marL="0" indent="0">
              <a:buNone/>
            </a:pPr>
            <a:r>
              <a:rPr lang="en-US" sz="2000" dirty="0" smtClean="0"/>
              <a:t>queue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work_queue_create</a:t>
            </a:r>
            <a:r>
              <a:rPr lang="en-US" sz="2000" dirty="0" smtClean="0"/>
              <a:t>( port );</a:t>
            </a:r>
          </a:p>
          <a:p>
            <a:pPr marL="0" indent="0">
              <a:buNone/>
            </a:pPr>
            <a:r>
              <a:rPr lang="en-US" sz="2000" dirty="0" smtClean="0"/>
              <a:t>// Submits a task into a queue.  (non-blocking)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work_queue_submit</a:t>
            </a:r>
            <a:r>
              <a:rPr lang="en-US" sz="2000" dirty="0" smtClean="0"/>
              <a:t>( queue, task );</a:t>
            </a:r>
          </a:p>
          <a:p>
            <a:pPr marL="0" indent="0">
              <a:buNone/>
            </a:pPr>
            <a:r>
              <a:rPr lang="en-US" sz="2000" dirty="0" smtClean="0"/>
              <a:t>// Waits for a task to complete, returns the complete task.</a:t>
            </a:r>
          </a:p>
          <a:p>
            <a:pPr marL="0" indent="0">
              <a:buNone/>
            </a:pPr>
            <a:r>
              <a:rPr lang="en-US" sz="2000" dirty="0" smtClean="0"/>
              <a:t>task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work_queue_wait</a:t>
            </a:r>
            <a:r>
              <a:rPr lang="en-US" sz="2000" dirty="0" smtClean="0"/>
              <a:t>( queue, timeout );</a:t>
            </a:r>
          </a:p>
          <a:p>
            <a:pPr marL="0" indent="0">
              <a:buNone/>
            </a:pPr>
            <a:r>
              <a:rPr lang="en-US" sz="2000" dirty="0" smtClean="0"/>
              <a:t>// Returns true if there are no tasks left in the queue.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work_queue_empty</a:t>
            </a:r>
            <a:r>
              <a:rPr lang="en-US" sz="2000" dirty="0" smtClean="0"/>
              <a:t>( queue );</a:t>
            </a:r>
          </a:p>
          <a:p>
            <a:pPr marL="0" indent="0">
              <a:buNone/>
            </a:pPr>
            <a:r>
              <a:rPr lang="en-US" sz="2000" dirty="0" smtClean="0"/>
              <a:t>// Returns true if the queue is hungry for more tasks.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work_queue_hungry</a:t>
            </a:r>
            <a:r>
              <a:rPr lang="en-US" sz="2000" dirty="0"/>
              <a:t>( </a:t>
            </a:r>
            <a:r>
              <a:rPr lang="en-US" sz="2000" dirty="0" smtClean="0"/>
              <a:t>queue );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1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Task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#include “</a:t>
            </a:r>
            <a:r>
              <a:rPr lang="en-US" sz="2000" dirty="0" err="1">
                <a:solidFill>
                  <a:srgbClr val="FFFF00"/>
                </a:solidFill>
              </a:rPr>
              <a:t>work_queue.h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 err="1" smtClean="0"/>
              <a:t>struct</a:t>
            </a:r>
            <a:r>
              <a:rPr lang="en-US" sz="2000" dirty="0" smtClean="0"/>
              <a:t> </a:t>
            </a:r>
            <a:r>
              <a:rPr lang="en-US" sz="2000" dirty="0" err="1"/>
              <a:t>work_queue_task</a:t>
            </a:r>
            <a:r>
              <a:rPr lang="en-US" sz="2000" dirty="0"/>
              <a:t> *task;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Create a task that will run a given Unix command.</a:t>
            </a:r>
          </a:p>
          <a:p>
            <a:pPr marL="0" indent="0">
              <a:buNone/>
            </a:pPr>
            <a:r>
              <a:rPr lang="en-US" sz="2000" dirty="0" smtClean="0"/>
              <a:t>task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sz="2000" dirty="0" smtClean="0"/>
              <a:t>( command );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Indicate an input or output file needed by the task.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00"/>
                </a:solidFill>
              </a:rPr>
              <a:t>work_queue_task_specify_file</a:t>
            </a:r>
            <a:r>
              <a:rPr lang="en-US" sz="2000" dirty="0"/>
              <a:t>( task, name, </a:t>
            </a:r>
            <a:r>
              <a:rPr lang="en-US" sz="2000" dirty="0" err="1"/>
              <a:t>remote_name</a:t>
            </a:r>
            <a:r>
              <a:rPr lang="en-US" sz="2000" dirty="0"/>
              <a:t>, type, flags );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Indicate an input buffer needed by the task.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work_queue_task_specify_buffer</a:t>
            </a:r>
            <a:r>
              <a:rPr lang="en-US" sz="2000" dirty="0" smtClean="0"/>
              <a:t>( </a:t>
            </a:r>
            <a:r>
              <a:rPr lang="en-US" sz="2000" dirty="0"/>
              <a:t>task, </a:t>
            </a:r>
            <a:r>
              <a:rPr lang="en-US" sz="2000" dirty="0" smtClean="0"/>
              <a:t>data, length, </a:t>
            </a:r>
            <a:r>
              <a:rPr lang="en-US" sz="2000" dirty="0" err="1" smtClean="0"/>
              <a:t>remote_name</a:t>
            </a:r>
            <a:r>
              <a:rPr lang="en-US" sz="2000" dirty="0" smtClean="0"/>
              <a:t>, flags);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Destroy the task object.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work_queue_task_delete</a:t>
            </a:r>
            <a:r>
              <a:rPr lang="en-US" sz="2000" dirty="0" smtClean="0"/>
              <a:t>( task );</a:t>
            </a:r>
          </a:p>
        </p:txBody>
      </p:sp>
    </p:spTree>
    <p:extLst>
      <p:ext uri="{BB962C8B-B14F-4D97-AF65-F5344CB8AC3E}">
        <p14:creationId xmlns:p14="http://schemas.microsoft.com/office/powerpoint/2010/main" val="18130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C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638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#include “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work_queue.h</a:t>
            </a:r>
            <a:r>
              <a:rPr lang="en-US" sz="1600" dirty="0" smtClean="0">
                <a:latin typeface="Lucida Console" panose="020B0609040504020204" pitchFamily="49" charset="0"/>
              </a:rPr>
              <a:t>”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struct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</a:t>
            </a:r>
            <a:r>
              <a:rPr lang="en-US" sz="1600" dirty="0" smtClean="0">
                <a:latin typeface="Lucida Console" panose="020B0609040504020204" pitchFamily="49" charset="0"/>
              </a:rPr>
              <a:t> *queue;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struct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work_queue_task</a:t>
            </a:r>
            <a:r>
              <a:rPr lang="en-US" sz="1600" dirty="0" smtClean="0">
                <a:latin typeface="Lucida Console" panose="020B0609040504020204" pitchFamily="49" charset="0"/>
              </a:rPr>
              <a:t> *task;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work_queue_create</a:t>
            </a:r>
            <a:r>
              <a:rPr lang="en-US" sz="1600" dirty="0" smtClean="0">
                <a:latin typeface="Lucida Console" panose="020B0609040504020204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work_queue_specify_name</a:t>
            </a:r>
            <a:r>
              <a:rPr lang="en-US" sz="1600" dirty="0" smtClean="0">
                <a:latin typeface="Lucida Console" panose="020B0609040504020204" pitchFamily="49" charset="0"/>
              </a:rPr>
              <a:t>( “</a:t>
            </a:r>
            <a:r>
              <a:rPr lang="en-US" sz="1600" dirty="0" err="1" smtClean="0">
                <a:latin typeface="Lucida Console" panose="020B0609040504020204" pitchFamily="49" charset="0"/>
              </a:rPr>
              <a:t>myproject</a:t>
            </a:r>
            <a:r>
              <a:rPr lang="en-US" sz="1600" dirty="0" smtClean="0">
                <a:latin typeface="Lucida Console" panose="020B0609040504020204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task = </a:t>
            </a:r>
            <a:r>
              <a:rPr lang="en-US" sz="16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work_queue_task_create</a:t>
            </a:r>
            <a:r>
              <a:rPr lang="en-US" sz="1600" dirty="0" smtClean="0">
                <a:latin typeface="Lucida Console" panose="020B0609040504020204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F53819"/>
                </a:solidFill>
                <a:latin typeface="Lucida Console" panose="020B0609040504020204" pitchFamily="49" charset="0"/>
              </a:rPr>
              <a:t>///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work_queue_submit</a:t>
            </a:r>
            <a:r>
              <a:rPr lang="en-US" sz="1600" dirty="0" smtClean="0">
                <a:latin typeface="Lucida Console" panose="020B0609040504020204" pitchFamily="49" charset="0"/>
              </a:rPr>
              <a:t>( queue, task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while(!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work_queue_empty</a:t>
            </a:r>
            <a:r>
              <a:rPr lang="en-US" sz="1600" dirty="0" smtClean="0">
                <a:latin typeface="Lucida Console" panose="020B0609040504020204" pitchFamily="49" charset="0"/>
              </a:rPr>
              <a:t>(queue))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work_queue_wait</a:t>
            </a:r>
            <a:r>
              <a:rPr lang="en-US" sz="1600" dirty="0" smtClean="0">
                <a:latin typeface="Lucida Console" panose="020B0609040504020204" pitchFamily="49" charset="0"/>
              </a:rPr>
              <a:t>( 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if(task)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work_queue_task_delete</a:t>
            </a:r>
            <a:r>
              <a:rPr lang="en-US" sz="1600" dirty="0" smtClean="0">
                <a:latin typeface="Lucida Console" panose="020B0609040504020204" pitchFamily="49" charset="0"/>
              </a:rPr>
              <a:t>( task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45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Perl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81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use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$queue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dirty="0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work_queue_specify_name</a:t>
            </a:r>
            <a:r>
              <a:rPr lang="en-US" sz="1600" dirty="0" smtClean="0">
                <a:latin typeface="Lucida Console" pitchFamily="49" charset="0"/>
              </a:rPr>
              <a:t>( “</a:t>
            </a:r>
            <a:r>
              <a:rPr lang="en-US" sz="1600" dirty="0" err="1" smtClean="0">
                <a:latin typeface="Lucida Console" pitchFamily="49" charset="0"/>
              </a:rPr>
              <a:t>myproject</a:t>
            </a:r>
            <a:r>
              <a:rPr lang="en-US" sz="1600" dirty="0" smtClean="0">
                <a:latin typeface="Lucida Console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$task = 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dirty="0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dirty="0" smtClean="0">
                <a:latin typeface="Lucida Console" pitchFamily="49" charset="0"/>
              </a:rPr>
              <a:t>( $queue, $task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while(!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dirty="0" smtClean="0">
                <a:latin typeface="Lucida Console" pitchFamily="49" charset="0"/>
              </a:rPr>
              <a:t>($queue))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$task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dirty="0" smtClean="0">
                <a:latin typeface="Lucida Console" pitchFamily="49" charset="0"/>
              </a:rPr>
              <a:t>( $queue,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if($task)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dirty="0" smtClean="0">
                <a:latin typeface="Lucida Console" pitchFamily="49" charset="0"/>
              </a:rPr>
              <a:t>( $task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45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Python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72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from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 import *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1600" dirty="0" smtClean="0">
                <a:latin typeface="Lucida Console" pitchFamily="49" charset="0"/>
              </a:rPr>
              <a:t>( port = 0 )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queue.specify_name</a:t>
            </a:r>
            <a:r>
              <a:rPr lang="en-US" sz="1600" dirty="0" smtClean="0">
                <a:latin typeface="Lucida Console" pitchFamily="49" charset="0"/>
              </a:rPr>
              <a:t>( “</a:t>
            </a:r>
            <a:r>
              <a:rPr lang="en-US" sz="1600" dirty="0" err="1" smtClean="0">
                <a:latin typeface="Lucida Console" pitchFamily="49" charset="0"/>
              </a:rPr>
              <a:t>myproject</a:t>
            </a:r>
            <a:r>
              <a:rPr lang="en-US" sz="1600" dirty="0" smtClean="0">
                <a:latin typeface="Lucida Console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task = 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1600" dirty="0" smtClean="0">
                <a:latin typeface="Lucida Console" pitchFamily="49" charset="0"/>
              </a:rPr>
              <a:t>(“sim.exe –p 50 in.dat &gt;out.txt”)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chemeClr val="accent2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itchFamily="49" charset="0"/>
              </a:rPr>
              <a:t>queue.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submit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( task 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While not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1600" dirty="0" smtClean="0">
                <a:latin typeface="Lucida Console" pitchFamily="49" charset="0"/>
              </a:rPr>
              <a:t>():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1600" dirty="0" smtClean="0">
                <a:latin typeface="Lucida Console" pitchFamily="49" charset="0"/>
              </a:rPr>
              <a:t>(60)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C: Specify Files for a Task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696200" cy="3733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task,“in.</a:t>
            </a:r>
            <a:r>
              <a:rPr lang="en-US" sz="1600" dirty="0" err="1" smtClean="0">
                <a:latin typeface="Lucida Console" pitchFamily="49" charset="0"/>
              </a:rPr>
              <a:t>dat</a:t>
            </a:r>
            <a:r>
              <a:rPr lang="en-US" sz="1600" dirty="0" smtClean="0">
                <a:latin typeface="Lucida Console" pitchFamily="49" charset="0"/>
              </a:rPr>
              <a:t>”,”in.dat”,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 WORK_QUEUE_INPUT, WORK_QUEUE_NOCACHE );</a:t>
            </a:r>
          </a:p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task,“calib.</a:t>
            </a:r>
            <a:r>
              <a:rPr lang="en-US" sz="1600" dirty="0" err="1" smtClean="0">
                <a:latin typeface="Lucida Console" pitchFamily="49" charset="0"/>
              </a:rPr>
              <a:t>dat</a:t>
            </a:r>
            <a:r>
              <a:rPr lang="en-US" sz="1600" dirty="0" smtClean="0">
                <a:latin typeface="Lucida Console" pitchFamily="49" charset="0"/>
              </a:rPr>
              <a:t>”,”calib.dat”,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WORK_QUEUE_INPUT, WORK_QUEUE_CACHE );</a:t>
            </a:r>
          </a:p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</a:t>
            </a:r>
            <a:r>
              <a:rPr lang="en-US" sz="1600" dirty="0" err="1" smtClean="0">
                <a:latin typeface="Lucida Console" pitchFamily="49" charset="0"/>
              </a:rPr>
              <a:t>task,“out.txt”,”out.txt</a:t>
            </a:r>
            <a:r>
              <a:rPr lang="en-US" sz="1600" dirty="0" smtClean="0">
                <a:latin typeface="Lucida Console" pitchFamily="49" charset="0"/>
              </a:rPr>
              <a:t>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WORK_QUEUE_OUTPUT, WORK_QUEUE_NOCACHE );</a:t>
            </a:r>
          </a:p>
          <a:p>
            <a:pPr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</a:t>
            </a:r>
            <a:r>
              <a:rPr lang="en-US" sz="1600" dirty="0" err="1" smtClean="0">
                <a:latin typeface="Lucida Console" pitchFamily="49" charset="0"/>
              </a:rPr>
              <a:t>task,“sim.exe”,”sim.exe</a:t>
            </a:r>
            <a:r>
              <a:rPr lang="en-US" sz="1600" dirty="0" smtClean="0">
                <a:latin typeface="Lucida Console" pitchFamily="49" charset="0"/>
              </a:rPr>
              <a:t>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6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in.dat –p 50 &gt; out.txt</a:t>
            </a:r>
          </a:p>
        </p:txBody>
      </p:sp>
    </p:spTree>
    <p:extLst>
      <p:ext uri="{BB962C8B-B14F-4D97-AF65-F5344CB8AC3E}">
        <p14:creationId xmlns:p14="http://schemas.microsoft.com/office/powerpoint/2010/main" val="36029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Perl: Specify Files for a Task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32778" name="Content Placeholder 2"/>
          <p:cNvSpPr>
            <a:spLocks/>
          </p:cNvSpPr>
          <p:nvPr/>
        </p:nvSpPr>
        <p:spPr bwMode="auto">
          <a:xfrm>
            <a:off x="838200" y="2971800"/>
            <a:ext cx="7543800" cy="3733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$task,“in.dat”,”in.dat”,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$task,“calib.dat”,”calib.dat”,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$task,“out.txt”,”out.txt”,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$task,“sim.exe”,”sim.exe”,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 $WORK_QUEUE_INPUT, $WORK_QUEUE_CACHE );</a:t>
            </a:r>
          </a:p>
        </p:txBody>
      </p:sp>
    </p:spTree>
    <p:extLst>
      <p:ext uri="{BB962C8B-B14F-4D97-AF65-F5344CB8AC3E}">
        <p14:creationId xmlns:p14="http://schemas.microsoft.com/office/powerpoint/2010/main" val="723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Python: Specify Files for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971800"/>
            <a:ext cx="6400800" cy="3733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“in.dat”, ”in.dat”,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“calib.dat”, ”calib.dat”,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“out.txt”, ”out.txt”,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WORK_QUEUE_OUTPUT,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“sim.exe”, ”sim.exe”,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 WORK_QUEUE_INPUT, cache = True )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>
                <a:solidFill>
                  <a:srgbClr val="FFFF00"/>
                </a:solidFill>
              </a:rPr>
              <a:t>Running 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Work Queue </a:t>
            </a:r>
            <a:r>
              <a:rPr lang="en-US" sz="4000" dirty="0" smtClean="0">
                <a:solidFill>
                  <a:srgbClr val="FFFF00"/>
                </a:solidFill>
              </a:rPr>
              <a:t>Program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err="1" smtClean="0">
                <a:latin typeface="Calibri" pitchFamily="34" charset="0"/>
              </a:rPr>
              <a:t>gcc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err="1">
                <a:latin typeface="Calibri" pitchFamily="34" charset="0"/>
              </a:rPr>
              <a:t>work_queue_example.c</a:t>
            </a:r>
            <a:r>
              <a:rPr lang="en-US" sz="2800" dirty="0">
                <a:latin typeface="Calibri" pitchFamily="34" charset="0"/>
              </a:rPr>
              <a:t>   -o </a:t>
            </a:r>
            <a:r>
              <a:rPr lang="en-US" sz="2800" dirty="0" err="1">
                <a:latin typeface="Calibri" pitchFamily="34" charset="0"/>
              </a:rPr>
              <a:t>work_queue_example</a:t>
            </a:r>
            <a:r>
              <a:rPr lang="en-US" sz="2800" dirty="0">
                <a:latin typeface="Calibri" pitchFamily="34" charset="0"/>
              </a:rPr>
              <a:t>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       </a:t>
            </a:r>
            <a:r>
              <a:rPr lang="en-US" sz="2800" dirty="0" smtClean="0">
                <a:latin typeface="Calibri" pitchFamily="34" charset="0"/>
              </a:rPr>
              <a:t>-</a:t>
            </a:r>
            <a:r>
              <a:rPr lang="en-US" sz="2800" dirty="0">
                <a:latin typeface="Calibri" pitchFamily="34" charset="0"/>
              </a:rPr>
              <a:t>I $</a:t>
            </a:r>
            <a:r>
              <a:rPr lang="en-US" sz="2800" dirty="0" smtClean="0">
                <a:latin typeface="Calibri" pitchFamily="34" charset="0"/>
              </a:rPr>
              <a:t>HOME/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r>
              <a:rPr lang="en-US" sz="2800" dirty="0" smtClean="0">
                <a:latin typeface="Calibri" pitchFamily="34" charset="0"/>
              </a:rPr>
              <a:t>/include/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-L $HOME/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r>
              <a:rPr lang="en-US" sz="2800" dirty="0" smtClean="0">
                <a:latin typeface="Calibri" pitchFamily="34" charset="0"/>
              </a:rPr>
              <a:t>/lib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       </a:t>
            </a:r>
            <a:r>
              <a:rPr lang="en-US" sz="2800" dirty="0" smtClean="0">
                <a:latin typeface="Calibri" pitchFamily="34" charset="0"/>
              </a:rPr>
              <a:t>-</a:t>
            </a:r>
            <a:r>
              <a:rPr lang="en-US" sz="2800" dirty="0" err="1">
                <a:latin typeface="Calibri" pitchFamily="34" charset="0"/>
              </a:rPr>
              <a:t>lwork_queue</a:t>
            </a:r>
            <a:r>
              <a:rPr lang="en-US" sz="2800" dirty="0">
                <a:latin typeface="Calibri" pitchFamily="34" charset="0"/>
              </a:rPr>
              <a:t> -</a:t>
            </a:r>
            <a:r>
              <a:rPr lang="en-US" sz="2800" dirty="0" err="1">
                <a:latin typeface="Calibri" pitchFamily="34" charset="0"/>
              </a:rPr>
              <a:t>ldttools</a:t>
            </a:r>
            <a:r>
              <a:rPr lang="en-US" sz="2800" dirty="0">
                <a:latin typeface="Calibri" pitchFamily="34" charset="0"/>
              </a:rPr>
              <a:t>  -lm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work_queue_example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  master.host.name.org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 smtClean="0">
                <a:solidFill>
                  <a:srgbClr val="FFFF00"/>
                </a:solidFill>
              </a:rPr>
              <a:t>… for Python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 smtClean="0">
                <a:latin typeface="+mn-lt"/>
              </a:rPr>
              <a:t>setenv</a:t>
            </a:r>
            <a:r>
              <a:rPr lang="en-US" sz="3200" dirty="0" smtClean="0">
                <a:latin typeface="+mn-lt"/>
              </a:rPr>
              <a:t> PYTHONPATH </a:t>
            </a:r>
            <a:r>
              <a:rPr lang="en-US" altLang="en-US" sz="3200" dirty="0" smtClean="0">
                <a:latin typeface="+mn-lt"/>
              </a:rPr>
              <a:t>${</a:t>
            </a:r>
            <a:r>
              <a:rPr lang="en-US" altLang="en-US" sz="3200" dirty="0">
                <a:latin typeface="+mn-lt"/>
              </a:rPr>
              <a:t>PYTHONPATH</a:t>
            </a:r>
            <a:r>
              <a:rPr lang="en-US" altLang="en-US" sz="3200" dirty="0" smtClean="0">
                <a:latin typeface="+mn-lt"/>
              </a:rPr>
              <a:t>}:   </a:t>
            </a:r>
            <a:r>
              <a:rPr lang="en-US" altLang="en-US" sz="1400" dirty="0" smtClean="0">
                <a:solidFill>
                  <a:srgbClr val="FFFF00"/>
                </a:solidFill>
                <a:latin typeface="+mn-lt"/>
              </a:rPr>
              <a:t>(no line break)</a:t>
            </a:r>
            <a:endParaRPr lang="en-US" altLang="en-US" sz="3200" dirty="0" smtClean="0">
              <a:solidFill>
                <a:srgbClr val="FFFF00"/>
              </a:solidFill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smtClean="0">
                <a:latin typeface="+mn-lt"/>
              </a:rPr>
              <a:t>     ${HOME}/</a:t>
            </a:r>
            <a:r>
              <a:rPr lang="en-US" altLang="en-US" sz="3200" dirty="0" err="1" smtClean="0">
                <a:latin typeface="+mn-lt"/>
              </a:rPr>
              <a:t>cctools</a:t>
            </a:r>
            <a:r>
              <a:rPr lang="en-US" altLang="en-US" sz="3200" dirty="0" smtClean="0">
                <a:latin typeface="+mn-lt"/>
              </a:rPr>
              <a:t>/lib/python2.6/site-package</a:t>
            </a:r>
            <a:endParaRPr lang="en-US" altLang="en-US" sz="3200" dirty="0"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./work_queue_example.py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master.host.name.org 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 smtClean="0">
                <a:solidFill>
                  <a:srgbClr val="FFFF00"/>
                </a:solidFill>
              </a:rPr>
              <a:t>… for Perl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 smtClean="0">
                <a:latin typeface="+mn-lt"/>
              </a:rPr>
              <a:t>setenv</a:t>
            </a:r>
            <a:r>
              <a:rPr lang="en-US" sz="2800" dirty="0" smtClean="0">
                <a:latin typeface="+mn-lt"/>
              </a:rPr>
              <a:t> PERL5LIB </a:t>
            </a:r>
            <a:r>
              <a:rPr lang="en-US" altLang="en-US" sz="2800" dirty="0" smtClean="0">
                <a:latin typeface="+mn-lt"/>
              </a:rPr>
              <a:t>${PERL5LIB}: </a:t>
            </a:r>
            <a:r>
              <a:rPr lang="en-US" altLang="en-US" dirty="0" smtClean="0">
                <a:latin typeface="+mn-lt"/>
              </a:rPr>
              <a:t>  </a:t>
            </a:r>
            <a:r>
              <a:rPr lang="en-US" altLang="en-US" dirty="0" smtClean="0">
                <a:solidFill>
                  <a:srgbClr val="FFFF00"/>
                </a:solidFill>
                <a:latin typeface="+mn-lt"/>
              </a:rPr>
              <a:t>(no line break)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 smtClean="0">
                <a:latin typeface="+mn-lt"/>
              </a:rPr>
              <a:t>     ${HOME}/</a:t>
            </a:r>
            <a:r>
              <a:rPr lang="en-US" altLang="en-US" sz="2800" dirty="0" err="1" smtClean="0">
                <a:latin typeface="+mn-lt"/>
              </a:rPr>
              <a:t>cctools</a:t>
            </a:r>
            <a:r>
              <a:rPr lang="en-US" altLang="en-US" sz="2800" dirty="0" smtClean="0">
                <a:latin typeface="+mn-lt"/>
              </a:rPr>
              <a:t>/lib/perl5/</a:t>
            </a:r>
            <a:r>
              <a:rPr lang="en-US" altLang="en-US" sz="2800" dirty="0" err="1" smtClean="0">
                <a:latin typeface="+mn-lt"/>
              </a:rPr>
              <a:t>site_perl</a:t>
            </a:r>
            <a:endParaRPr lang="en-US" altLang="en-US" sz="2800" dirty="0"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+mn-lt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./work_queue_example.pl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master.host.name.org 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Much of scientific computing is done in conventional computing centers with a fixed operating environment with professional sysadmins.</a:t>
            </a:r>
          </a:p>
          <a:p>
            <a:r>
              <a:rPr lang="en-US" dirty="0" smtClean="0"/>
              <a:t>But, there exists a large amount of computing power available to end users that is not prepared or tailored to your specific application:</a:t>
            </a:r>
          </a:p>
          <a:p>
            <a:pPr lvl="1"/>
            <a:r>
              <a:rPr lang="en-US" dirty="0" smtClean="0"/>
              <a:t>National HPC facility</a:t>
            </a:r>
          </a:p>
          <a:p>
            <a:pPr lvl="1"/>
            <a:r>
              <a:rPr lang="en-US" dirty="0" smtClean="0"/>
              <a:t>Campus-level cluster and batch system.</a:t>
            </a:r>
          </a:p>
          <a:p>
            <a:pPr lvl="1"/>
            <a:r>
              <a:rPr lang="en-US" dirty="0" smtClean="0"/>
              <a:t>Volunteer computing systems: Condor, BOINC, etc.</a:t>
            </a:r>
          </a:p>
          <a:p>
            <a:pPr lvl="1"/>
            <a:r>
              <a:rPr lang="en-US" dirty="0" smtClean="0"/>
              <a:t>Cloud services.</a:t>
            </a:r>
          </a:p>
          <a:p>
            <a:r>
              <a:rPr lang="en-US" dirty="0" smtClean="0"/>
              <a:t>Can we effectively use these systems for “long tail” scientific computing?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1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Workers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SGE: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800" dirty="0" smtClean="0"/>
              <a:t>Submit </a:t>
            </a:r>
            <a:r>
              <a:rPr lang="en-US" sz="2800" dirty="0"/>
              <a:t>workers to Torque: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torque</a:t>
            </a:r>
            <a:r>
              <a:rPr lang="en-US" sz="2800" dirty="0" err="1"/>
              <a:t>_submit_workers</a:t>
            </a:r>
            <a:r>
              <a:rPr lang="en-US" sz="2800" dirty="0"/>
              <a:t>  </a:t>
            </a:r>
            <a:r>
              <a:rPr lang="en-US" sz="2800" dirty="0" smtClean="0"/>
              <a:t>master.hostname.org </a:t>
            </a:r>
            <a:r>
              <a:rPr lang="en-US" sz="2800" dirty="0">
                <a:solidFill>
                  <a:srgbClr val="FFFF00"/>
                </a:solidFill>
              </a:rPr>
              <a:t>8374</a:t>
            </a:r>
            <a:r>
              <a:rPr lang="en-US" sz="2800" dirty="0"/>
              <a:t> </a:t>
            </a:r>
            <a:r>
              <a:rPr lang="en-US" sz="2800" dirty="0" smtClean="0"/>
              <a:t>25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Project Names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2286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Worker</a:t>
            </a:r>
          </a:p>
        </p:txBody>
      </p:sp>
      <p:sp>
        <p:nvSpPr>
          <p:cNvPr id="73733" name="TextBox 17"/>
          <p:cNvSpPr txBox="1">
            <a:spLocks noChangeArrowheads="1"/>
          </p:cNvSpPr>
          <p:nvPr/>
        </p:nvSpPr>
        <p:spPr bwMode="auto">
          <a:xfrm>
            <a:off x="5933462" y="1600200"/>
            <a:ext cx="2788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rgbClr val="FFFF00"/>
                </a:solidFill>
                <a:latin typeface="Calibri" pitchFamily="34" charset="0"/>
              </a:rPr>
              <a:t>work_queue_worker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–N </a:t>
            </a:r>
            <a:r>
              <a:rPr lang="en-US" sz="24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27475" y="4419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394075" y="22098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37" name="TextBox 32"/>
            <p:cNvSpPr txBox="1">
              <a:spLocks noChangeArrowheads="1"/>
            </p:cNvSpPr>
            <p:nvPr/>
          </p:nvSpPr>
          <p:spPr bwMode="auto">
            <a:xfrm>
              <a:off x="3972067" y="2667000"/>
              <a:ext cx="11855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india:9037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06650" y="3390900"/>
            <a:ext cx="1722438" cy="1206500"/>
            <a:chOff x="2441574" y="3848893"/>
            <a:chExt cx="1721692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0" name="TextBox 33"/>
            <p:cNvSpPr txBox="1">
              <a:spLocks noChangeArrowheads="1"/>
            </p:cNvSpPr>
            <p:nvPr/>
          </p:nvSpPr>
          <p:spPr bwMode="auto">
            <a:xfrm>
              <a:off x="2441574" y="4344175"/>
              <a:ext cx="1042536" cy="36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2632" y="5602288"/>
            <a:ext cx="1609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india:9037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097463" y="3390900"/>
            <a:ext cx="1231900" cy="1206500"/>
            <a:chOff x="5133134" y="3848893"/>
            <a:chExt cx="1231730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4" name="TextBox 39"/>
            <p:cNvSpPr txBox="1">
              <a:spLocks noChangeArrowheads="1"/>
            </p:cNvSpPr>
            <p:nvPr/>
          </p:nvSpPr>
          <p:spPr bwMode="auto">
            <a:xfrm>
              <a:off x="5642651" y="4420372"/>
              <a:ext cx="722213" cy="36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14400" y="12192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cs typeface="Arial" charset="0"/>
                </a:rPr>
                <a:t>Work Queue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cs typeface="Arial" charset="0"/>
                </a:rPr>
                <a:t>(port 9037)</a:t>
              </a:r>
            </a:p>
          </p:txBody>
        </p:sp>
        <p:sp>
          <p:nvSpPr>
            <p:cNvPr id="73747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1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93675" y="4795838"/>
            <a:ext cx="3733800" cy="611187"/>
            <a:chOff x="228600" y="5253335"/>
            <a:chExt cx="3733800" cy="610892"/>
          </a:xfrm>
        </p:grpSpPr>
        <p:cxnSp>
          <p:nvCxnSpPr>
            <p:cNvPr id="41" name="Straight Arrow Connector 40"/>
            <p:cNvCxnSpPr>
              <a:stCxn id="73751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0" name="TextBox 38"/>
            <p:cNvSpPr txBox="1">
              <a:spLocks noChangeArrowheads="1"/>
            </p:cNvSpPr>
            <p:nvPr/>
          </p:nvSpPr>
          <p:spPr bwMode="auto">
            <a:xfrm>
              <a:off x="3051175" y="5497692"/>
              <a:ext cx="722313" cy="36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3751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44775" cy="45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733" grpId="0"/>
      <p:bldP spid="20" grpId="0" animBg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88" y="54864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688" y="40386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26670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3250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Specify Project Names in Work Queue</a:t>
            </a:r>
          </a:p>
        </p:txBody>
      </p:sp>
      <p:sp>
        <p:nvSpPr>
          <p:cNvPr id="53251" name="Content Placeholder 2"/>
          <p:cNvSpPr txBox="1">
            <a:spLocks/>
          </p:cNvSpPr>
          <p:nvPr/>
        </p:nvSpPr>
        <p:spPr bwMode="auto">
          <a:xfrm>
            <a:off x="338138" y="1447800"/>
            <a:ext cx="86534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Specify Project Name for Work Queue master:</a:t>
            </a:r>
          </a:p>
        </p:txBody>
      </p:sp>
      <p:sp>
        <p:nvSpPr>
          <p:cNvPr id="53252" name="TextBox 10"/>
          <p:cNvSpPr txBox="1">
            <a:spLocks noChangeArrowheads="1"/>
          </p:cNvSpPr>
          <p:nvPr/>
        </p:nvSpPr>
        <p:spPr bwMode="auto">
          <a:xfrm>
            <a:off x="533400" y="2133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Python:</a:t>
            </a:r>
          </a:p>
        </p:txBody>
      </p:sp>
      <p:sp>
        <p:nvSpPr>
          <p:cNvPr id="53253" name="TextBox 11"/>
          <p:cNvSpPr txBox="1">
            <a:spLocks noChangeArrowheads="1"/>
          </p:cNvSpPr>
          <p:nvPr/>
        </p:nvSpPr>
        <p:spPr bwMode="auto">
          <a:xfrm>
            <a:off x="534988" y="3548063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Perl:</a:t>
            </a:r>
          </a:p>
        </p:txBody>
      </p:sp>
      <p:sp>
        <p:nvSpPr>
          <p:cNvPr id="53254" name="TextBox 12"/>
          <p:cNvSpPr txBox="1">
            <a:spLocks noChangeArrowheads="1"/>
          </p:cNvSpPr>
          <p:nvPr/>
        </p:nvSpPr>
        <p:spPr bwMode="auto">
          <a:xfrm>
            <a:off x="534988" y="4979988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 C:</a:t>
            </a:r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838200" y="2667000"/>
            <a:ext cx="6153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q.specify_name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(“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3256" name="Content Placeholder 2"/>
          <p:cNvSpPr txBox="1">
            <a:spLocks/>
          </p:cNvSpPr>
          <p:nvPr/>
        </p:nvSpPr>
        <p:spPr bwMode="auto">
          <a:xfrm>
            <a:off x="762000" y="4038600"/>
            <a:ext cx="8382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work_queue_specify_name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($q,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”);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3257" name="Content Placeholder 2"/>
          <p:cNvSpPr txBox="1">
            <a:spLocks/>
          </p:cNvSpPr>
          <p:nvPr/>
        </p:nvSpPr>
        <p:spPr bwMode="auto">
          <a:xfrm>
            <a:off x="762000" y="5486400"/>
            <a:ext cx="80724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work_queue_specify_name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(q,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”);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/>
          </p:cNvSpPr>
          <p:nvPr/>
        </p:nvSpPr>
        <p:spPr bwMode="auto">
          <a:xfrm>
            <a:off x="376238" y="333375"/>
            <a:ext cx="83867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Start Workers with Project Names</a:t>
            </a:r>
          </a:p>
        </p:txBody>
      </p:sp>
      <p:sp>
        <p:nvSpPr>
          <p:cNvPr id="54275" name="Content Placeholder 2"/>
          <p:cNvSpPr txBox="1">
            <a:spLocks/>
          </p:cNvSpPr>
          <p:nvPr/>
        </p:nvSpPr>
        <p:spPr bwMode="auto">
          <a:xfrm>
            <a:off x="4572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one worker: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work_queue_worker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-N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many workers: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sge_submit_workers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-N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condor_submit_workers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-N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torque_submit_workers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-N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 (in the docs)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/ remove tasks by tag / name.</a:t>
            </a:r>
          </a:p>
          <a:p>
            <a:r>
              <a:rPr lang="en-US" dirty="0" smtClean="0"/>
              <a:t>Auto reschedule tasks that take too long.</a:t>
            </a:r>
          </a:p>
          <a:p>
            <a:r>
              <a:rPr lang="en-US" dirty="0" smtClean="0"/>
              <a:t>Send in-memory data as a file.</a:t>
            </a:r>
          </a:p>
          <a:p>
            <a:r>
              <a:rPr lang="en-US" dirty="0" smtClean="0"/>
              <a:t>Log and graph system performance</a:t>
            </a:r>
          </a:p>
          <a:p>
            <a:r>
              <a:rPr lang="en-US" dirty="0" smtClean="0"/>
              <a:t>Much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04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Managing Your Workforce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657600" y="40386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tx1">
              <a:lumMod val="8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SGE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Cluster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1524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03325" y="320675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03325" y="488315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3581400" y="16002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tx1">
              <a:lumMod val="8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 Condor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Pool</a:t>
            </a:r>
          </a:p>
        </p:txBody>
      </p:sp>
      <p:grpSp>
        <p:nvGrpSpPr>
          <p:cNvPr id="69667" name="Group 35"/>
          <p:cNvGrpSpPr>
            <a:grpSpLocks/>
          </p:cNvGrpSpPr>
          <p:nvPr/>
        </p:nvGrpSpPr>
        <p:grpSpPr bwMode="auto">
          <a:xfrm>
            <a:off x="2212975" y="1905000"/>
            <a:ext cx="2740025" cy="3109913"/>
            <a:chOff x="1394" y="1200"/>
            <a:chExt cx="1726" cy="1959"/>
          </a:xfrm>
        </p:grpSpPr>
        <p:sp>
          <p:nvSpPr>
            <p:cNvPr id="10" name="Oval 9"/>
            <p:cNvSpPr/>
            <p:nvPr/>
          </p:nvSpPr>
          <p:spPr>
            <a:xfrm>
              <a:off x="2400" y="1632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2" y="1200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32" y="1872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1540" y="1326"/>
              <a:ext cx="848" cy="45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532" y="1460"/>
              <a:ext cx="1100" cy="92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1394" y="2112"/>
              <a:ext cx="1460" cy="104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2254250" y="2546350"/>
            <a:ext cx="2774950" cy="3094038"/>
            <a:chOff x="1420" y="1604"/>
            <a:chExt cx="1748" cy="1949"/>
          </a:xfrm>
        </p:grpSpPr>
        <p:sp>
          <p:nvSpPr>
            <p:cNvPr id="17" name="Oval 16"/>
            <p:cNvSpPr/>
            <p:nvPr/>
          </p:nvSpPr>
          <p:spPr>
            <a:xfrm>
              <a:off x="2656" y="3265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80" y="2688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16" y="2881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1420" y="1604"/>
              <a:ext cx="1034" cy="13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1516" y="2400"/>
              <a:ext cx="1388" cy="34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1536" y="3408"/>
              <a:ext cx="1114" cy="2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3352800"/>
            <a:ext cx="2889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latin typeface="Calibri" pitchFamily="34" charset="0"/>
              </a:rPr>
              <a:t>Submits new workers.</a:t>
            </a:r>
          </a:p>
          <a:p>
            <a:pPr defTabSz="457200"/>
            <a:r>
              <a:rPr lang="en-US" dirty="0">
                <a:latin typeface="Calibri" pitchFamily="34" charset="0"/>
              </a:rPr>
              <a:t>Restarts failed workers.</a:t>
            </a:r>
          </a:p>
          <a:p>
            <a:pPr defTabSz="457200"/>
            <a:r>
              <a:rPr lang="en-US" dirty="0">
                <a:latin typeface="Calibri" pitchFamily="34" charset="0"/>
              </a:rPr>
              <a:t>Removes unneeded workers.</a:t>
            </a:r>
          </a:p>
        </p:txBody>
      </p: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5867399" y="4641057"/>
            <a:ext cx="2981325" cy="1528763"/>
            <a:chOff x="3674" y="1200"/>
            <a:chExt cx="1878" cy="963"/>
          </a:xfrm>
        </p:grpSpPr>
        <p:sp>
          <p:nvSpPr>
            <p:cNvPr id="25" name="Oval 24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100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659" name="TextBox 27"/>
            <p:cNvSpPr txBox="1">
              <a:spLocks noChangeArrowheads="1"/>
            </p:cNvSpPr>
            <p:nvPr/>
          </p:nvSpPr>
          <p:spPr bwMode="auto">
            <a:xfrm>
              <a:off x="3674" y="1930"/>
              <a:ext cx="18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 dirty="0" err="1">
                  <a:latin typeface="Calibri" pitchFamily="34" charset="0"/>
                </a:rPr>
                <a:t>work_queue_pool</a:t>
              </a:r>
              <a:r>
                <a:rPr lang="en-US" b="1" dirty="0">
                  <a:latin typeface="Calibri" pitchFamily="34" charset="0"/>
                </a:rPr>
                <a:t> –T </a:t>
              </a:r>
              <a:r>
                <a:rPr lang="en-US" b="1" dirty="0" err="1" smtClean="0">
                  <a:latin typeface="Calibri" pitchFamily="34" charset="0"/>
                </a:rPr>
                <a:t>sge</a:t>
              </a:r>
              <a:r>
                <a:rPr lang="en-US" b="1" dirty="0" smtClean="0">
                  <a:latin typeface="Calibri" pitchFamily="34" charset="0"/>
                </a:rPr>
                <a:t> 100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5867400" y="1600200"/>
            <a:ext cx="3338513" cy="1600200"/>
            <a:chOff x="3600" y="912"/>
            <a:chExt cx="2103" cy="1008"/>
          </a:xfrm>
        </p:grpSpPr>
        <p:sp>
          <p:nvSpPr>
            <p:cNvPr id="36" name="Oval 35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3600" y="912"/>
              <a:ext cx="21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 dirty="0" err="1">
                  <a:latin typeface="Calibri" pitchFamily="34" charset="0"/>
                </a:rPr>
                <a:t>work_queue_pool</a:t>
              </a:r>
              <a:r>
                <a:rPr lang="en-US" b="1" dirty="0">
                  <a:latin typeface="Calibri" pitchFamily="34" charset="0"/>
                </a:rPr>
                <a:t> –T </a:t>
              </a:r>
              <a:r>
                <a:rPr lang="en-US" b="1" dirty="0" smtClean="0">
                  <a:latin typeface="Calibri" pitchFamily="34" charset="0"/>
                </a:rPr>
                <a:t>condor 200</a:t>
              </a:r>
              <a:endParaRPr lang="en-US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762000" y="396081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 dirty="0" smtClean="0">
                <a:solidFill>
                  <a:srgbClr val="FFFF00"/>
                </a:solidFill>
              </a:rPr>
              <a:t>Multi-Slot Workers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3400" y="1524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Master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9666" name="Group 69665"/>
          <p:cNvGrpSpPr/>
          <p:nvPr/>
        </p:nvGrpSpPr>
        <p:grpSpPr>
          <a:xfrm>
            <a:off x="1574052" y="2499612"/>
            <a:ext cx="7469906" cy="2294638"/>
            <a:chOff x="1574052" y="2499612"/>
            <a:chExt cx="7469906" cy="2294638"/>
          </a:xfrm>
        </p:grpSpPr>
        <p:cxnSp>
          <p:nvCxnSpPr>
            <p:cNvPr id="30" name="Straight Arrow Connector 29"/>
            <p:cNvCxnSpPr>
              <a:stCxn id="5" idx="5"/>
              <a:endCxn id="34" idx="1"/>
            </p:cNvCxnSpPr>
            <p:nvPr/>
          </p:nvCxnSpPr>
          <p:spPr>
            <a:xfrm>
              <a:off x="1574052" y="2499612"/>
              <a:ext cx="4017021" cy="1324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410200" y="3657600"/>
              <a:ext cx="1235075" cy="11366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Worker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1800" y="3801070"/>
              <a:ext cx="2262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dirty="0" err="1" smtClean="0"/>
                <a:t>ork_queue_worker</a:t>
              </a:r>
              <a:endParaRPr lang="en-US" dirty="0" smtClean="0"/>
            </a:p>
            <a:p>
              <a:r>
                <a:rPr lang="en-US" dirty="0" smtClean="0"/>
                <a:t>--cores 8</a:t>
              </a:r>
            </a:p>
            <a:p>
              <a:r>
                <a:rPr lang="en-US" dirty="0" smtClean="0"/>
                <a:t>--memory 1024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362200" y="1230708"/>
            <a:ext cx="960438" cy="810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core</a:t>
            </a:r>
          </a:p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69669" name="Group 69668"/>
          <p:cNvGrpSpPr/>
          <p:nvPr/>
        </p:nvGrpSpPr>
        <p:grpSpPr>
          <a:xfrm>
            <a:off x="3421062" y="1246981"/>
            <a:ext cx="4168776" cy="810419"/>
            <a:chOff x="3421062" y="1246981"/>
            <a:chExt cx="4168776" cy="810419"/>
          </a:xfrm>
        </p:grpSpPr>
        <p:sp>
          <p:nvSpPr>
            <p:cNvPr id="45" name="Rounded Rectangle 44"/>
            <p:cNvSpPr/>
            <p:nvPr/>
          </p:nvSpPr>
          <p:spPr>
            <a:xfrm>
              <a:off x="3421062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4958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626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6294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</p:grpSp>
      <p:grpSp>
        <p:nvGrpSpPr>
          <p:cNvPr id="69665" name="Group 69664"/>
          <p:cNvGrpSpPr/>
          <p:nvPr/>
        </p:nvGrpSpPr>
        <p:grpSpPr>
          <a:xfrm>
            <a:off x="2392362" y="2207021"/>
            <a:ext cx="4928709" cy="993379"/>
            <a:chOff x="2392362" y="2207021"/>
            <a:chExt cx="4928709" cy="993379"/>
          </a:xfrm>
        </p:grpSpPr>
        <p:sp>
          <p:nvSpPr>
            <p:cNvPr id="51" name="Rounded Rectangle 50"/>
            <p:cNvSpPr/>
            <p:nvPr/>
          </p:nvSpPr>
          <p:spPr>
            <a:xfrm>
              <a:off x="2392362" y="2207021"/>
              <a:ext cx="2724154" cy="8104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  <a:r>
                <a:rPr lang="en-US" sz="1600" dirty="0" smtClean="0"/>
                <a:t> cores</a:t>
              </a:r>
            </a:p>
            <a:p>
              <a:pPr algn="ctr"/>
              <a:r>
                <a:rPr lang="en-US" sz="1600" dirty="0" smtClean="0"/>
                <a:t>512 MB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2369403"/>
              <a:ext cx="22156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specify_cores</a:t>
              </a:r>
              <a:r>
                <a:rPr lang="en-US" sz="1600" dirty="0" smtClean="0"/>
                <a:t>(4);</a:t>
              </a:r>
            </a:p>
            <a:p>
              <a:r>
                <a:rPr lang="en-US" sz="1600" dirty="0" err="1" smtClean="0"/>
                <a:t>specify_memory</a:t>
              </a:r>
              <a:r>
                <a:rPr lang="en-US" sz="1600" dirty="0" smtClean="0"/>
                <a:t>(512);</a:t>
              </a:r>
            </a:p>
            <a:p>
              <a:endParaRPr lang="en-US" sz="1600" dirty="0"/>
            </a:p>
          </p:txBody>
        </p:sp>
      </p:grpSp>
      <p:grpSp>
        <p:nvGrpSpPr>
          <p:cNvPr id="69664" name="Group 69663"/>
          <p:cNvGrpSpPr/>
          <p:nvPr/>
        </p:nvGrpSpPr>
        <p:grpSpPr>
          <a:xfrm>
            <a:off x="914400" y="2590800"/>
            <a:ext cx="3497233" cy="2383631"/>
            <a:chOff x="914400" y="2667000"/>
            <a:chExt cx="3497233" cy="2383631"/>
          </a:xfrm>
        </p:grpSpPr>
        <p:cxnSp>
          <p:nvCxnSpPr>
            <p:cNvPr id="28" name="Straight Arrow Connector 27"/>
            <p:cNvCxnSpPr>
              <a:stCxn id="5" idx="4"/>
              <a:endCxn id="6" idx="0"/>
            </p:cNvCxnSpPr>
            <p:nvPr/>
          </p:nvCxnSpPr>
          <p:spPr>
            <a:xfrm>
              <a:off x="1143000" y="2667000"/>
              <a:ext cx="388938" cy="12469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14400" y="3913981"/>
              <a:ext cx="1235075" cy="11366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Worker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9475" y="4185047"/>
              <a:ext cx="226215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work_queue_worker</a:t>
              </a:r>
              <a:endParaRPr lang="en-US" dirty="0" smtClean="0"/>
            </a:p>
            <a:p>
              <a:r>
                <a:rPr lang="en-US" sz="1600" dirty="0" smtClean="0"/>
                <a:t>(implies 1 task, 1 core)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6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14323 0.583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4062 0.394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285 0.67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>
          <a:xfrm>
            <a:off x="-1" y="4353826"/>
            <a:ext cx="3048001" cy="2391009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4953000" y="4353826"/>
            <a:ext cx="3429000" cy="2504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4" name="Title 1"/>
          <p:cNvSpPr txBox="1">
            <a:spLocks/>
          </p:cNvSpPr>
          <p:nvPr/>
        </p:nvSpPr>
        <p:spPr bwMode="auto">
          <a:xfrm>
            <a:off x="685800" y="390753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 dirty="0" smtClean="0">
                <a:solidFill>
                  <a:srgbClr val="FFFF00"/>
                </a:solidFill>
              </a:rPr>
              <a:t>Using Foremen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62000" y="1143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Master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62200" y="1230708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4290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9624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4958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0292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362200" y="1764108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8956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4290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9624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44958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0292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81000" y="5213122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96962" y="4928959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676400" y="5562600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00126" y="58147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958976" y="492442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715000" y="5213122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988175" y="57258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159501" y="58147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7096125" y="4844366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9684" name="Group 69683"/>
          <p:cNvGrpSpPr/>
          <p:nvPr/>
        </p:nvGrpSpPr>
        <p:grpSpPr>
          <a:xfrm>
            <a:off x="5822189" y="4176941"/>
            <a:ext cx="1352051" cy="1637843"/>
            <a:chOff x="5822189" y="4176941"/>
            <a:chExt cx="1352051" cy="1637843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822189" y="4308466"/>
              <a:ext cx="188585" cy="869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2" idx="1"/>
              <a:endCxn id="40" idx="5"/>
            </p:cNvCxnSpPr>
            <p:nvPr/>
          </p:nvCxnSpPr>
          <p:spPr>
            <a:xfrm flipH="1" flipV="1">
              <a:off x="6448527" y="4176941"/>
              <a:ext cx="725713" cy="750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0" idx="0"/>
              <a:endCxn id="40" idx="4"/>
            </p:cNvCxnSpPr>
            <p:nvPr/>
          </p:nvCxnSpPr>
          <p:spPr>
            <a:xfrm flipH="1" flipV="1">
              <a:off x="6011863" y="4343400"/>
              <a:ext cx="414338" cy="1471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9" idx="1"/>
            </p:cNvCxnSpPr>
            <p:nvPr/>
          </p:nvCxnSpPr>
          <p:spPr>
            <a:xfrm flipH="1" flipV="1">
              <a:off x="6248400" y="4308466"/>
              <a:ext cx="817890" cy="15006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5" name="Group 69684"/>
          <p:cNvGrpSpPr/>
          <p:nvPr/>
        </p:nvGrpSpPr>
        <p:grpSpPr>
          <a:xfrm>
            <a:off x="836285" y="4308466"/>
            <a:ext cx="1200806" cy="1254134"/>
            <a:chOff x="836285" y="4308466"/>
            <a:chExt cx="1200806" cy="1254134"/>
          </a:xfrm>
        </p:grpSpPr>
        <p:cxnSp>
          <p:nvCxnSpPr>
            <p:cNvPr id="69673" name="Straight Arrow Connector 69672"/>
            <p:cNvCxnSpPr>
              <a:stCxn id="37" idx="0"/>
              <a:endCxn id="6" idx="4"/>
            </p:cNvCxnSpPr>
            <p:nvPr/>
          </p:nvCxnSpPr>
          <p:spPr>
            <a:xfrm flipH="1" flipV="1">
              <a:off x="1341439" y="4308466"/>
              <a:ext cx="22223" cy="6204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75" name="Straight Arrow Connector 69674"/>
            <p:cNvCxnSpPr>
              <a:stCxn id="38" idx="0"/>
            </p:cNvCxnSpPr>
            <p:nvPr/>
          </p:nvCxnSpPr>
          <p:spPr>
            <a:xfrm flipH="1" flipV="1">
              <a:off x="1371600" y="4343401"/>
              <a:ext cx="571500" cy="12191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683" name="Group 69682"/>
            <p:cNvGrpSpPr/>
            <p:nvPr/>
          </p:nvGrpSpPr>
          <p:grpSpPr>
            <a:xfrm>
              <a:off x="836285" y="4308466"/>
              <a:ext cx="1200806" cy="987885"/>
              <a:chOff x="836285" y="4308466"/>
              <a:chExt cx="1200806" cy="987885"/>
            </a:xfrm>
          </p:grpSpPr>
          <p:cxnSp>
            <p:nvCxnSpPr>
              <p:cNvPr id="69671" name="Straight Arrow Connector 69670"/>
              <p:cNvCxnSpPr>
                <a:stCxn id="41" idx="1"/>
                <a:endCxn id="6" idx="4"/>
              </p:cNvCxnSpPr>
              <p:nvPr/>
            </p:nvCxnSpPr>
            <p:spPr>
              <a:xfrm flipH="1" flipV="1">
                <a:off x="1341439" y="4308466"/>
                <a:ext cx="695652" cy="6991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77" name="Straight Arrow Connector 69676"/>
              <p:cNvCxnSpPr>
                <a:stCxn id="36" idx="7"/>
                <a:endCxn id="6" idx="4"/>
              </p:cNvCxnSpPr>
              <p:nvPr/>
            </p:nvCxnSpPr>
            <p:spPr>
              <a:xfrm flipV="1">
                <a:off x="836285" y="4308466"/>
                <a:ext cx="505154" cy="9878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680" name="TextBox 69679"/>
          <p:cNvSpPr txBox="1"/>
          <p:nvPr/>
        </p:nvSpPr>
        <p:spPr>
          <a:xfrm>
            <a:off x="3037320" y="4350603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Approx</a:t>
            </a:r>
            <a:r>
              <a:rPr lang="en-US" sz="2400" dirty="0" smtClean="0"/>
              <a:t> X1000</a:t>
            </a:r>
          </a:p>
          <a:p>
            <a:r>
              <a:rPr lang="en-US" sz="2400" dirty="0" smtClean="0"/>
              <a:t>at each </a:t>
            </a:r>
            <a:r>
              <a:rPr lang="en-US" sz="2400" dirty="0" err="1" smtClean="0"/>
              <a:t>fanout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69687" name="Group 69686"/>
          <p:cNvGrpSpPr/>
          <p:nvPr/>
        </p:nvGrpSpPr>
        <p:grpSpPr>
          <a:xfrm>
            <a:off x="723901" y="2286000"/>
            <a:ext cx="2760488" cy="2022466"/>
            <a:chOff x="723901" y="2286000"/>
            <a:chExt cx="2760488" cy="2022466"/>
          </a:xfrm>
        </p:grpSpPr>
        <p:grpSp>
          <p:nvGrpSpPr>
            <p:cNvPr id="69681" name="Group 69680"/>
            <p:cNvGrpSpPr/>
            <p:nvPr/>
          </p:nvGrpSpPr>
          <p:grpSpPr>
            <a:xfrm>
              <a:off x="723901" y="2286000"/>
              <a:ext cx="1235075" cy="2022466"/>
              <a:chOff x="723901" y="2286000"/>
              <a:chExt cx="1235075" cy="2022466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723901" y="3171816"/>
                <a:ext cx="1235075" cy="113665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/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</a:rPr>
                  <a:t>Fore man</a:t>
                </a:r>
                <a:endParaRPr lang="en-US" sz="20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4" name="Straight Arrow Connector 3"/>
              <p:cNvCxnSpPr>
                <a:stCxn id="6" idx="0"/>
                <a:endCxn id="5" idx="4"/>
              </p:cNvCxnSpPr>
              <p:nvPr/>
            </p:nvCxnSpPr>
            <p:spPr>
              <a:xfrm flipV="1">
                <a:off x="1341439" y="2286000"/>
                <a:ext cx="30161" cy="8858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686" name="Flowchart: Magnetic Disk 69685"/>
            <p:cNvSpPr/>
            <p:nvPr/>
          </p:nvSpPr>
          <p:spPr>
            <a:xfrm>
              <a:off x="2005264" y="3373209"/>
              <a:ext cx="1479125" cy="935257"/>
            </a:xfrm>
            <a:prstGeom prst="flowChartMagneticDisk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69689" name="Group 69688"/>
          <p:cNvGrpSpPr/>
          <p:nvPr/>
        </p:nvGrpSpPr>
        <p:grpSpPr>
          <a:xfrm>
            <a:off x="1802652" y="2118612"/>
            <a:ext cx="7183617" cy="2224788"/>
            <a:chOff x="1802652" y="2118612"/>
            <a:chExt cx="7183617" cy="2224788"/>
          </a:xfrm>
        </p:grpSpPr>
        <p:sp>
          <p:nvSpPr>
            <p:cNvPr id="57" name="TextBox 56"/>
            <p:cNvSpPr txBox="1"/>
            <p:nvPr/>
          </p:nvSpPr>
          <p:spPr>
            <a:xfrm>
              <a:off x="5486400" y="2304829"/>
              <a:ext cx="3499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work_queue_worker</a:t>
              </a:r>
              <a:endParaRPr lang="en-US" dirty="0" smtClean="0"/>
            </a:p>
            <a:p>
              <a:r>
                <a:rPr lang="en-US" sz="2000" dirty="0" smtClean="0"/>
                <a:t>--foreman $MASTER $PORT</a:t>
              </a:r>
            </a:p>
          </p:txBody>
        </p:sp>
        <p:grpSp>
          <p:nvGrpSpPr>
            <p:cNvPr id="69688" name="Group 69687"/>
            <p:cNvGrpSpPr/>
            <p:nvPr/>
          </p:nvGrpSpPr>
          <p:grpSpPr>
            <a:xfrm>
              <a:off x="1802652" y="2118612"/>
              <a:ext cx="6369374" cy="2224788"/>
              <a:chOff x="1802652" y="2118612"/>
              <a:chExt cx="6369374" cy="2224788"/>
            </a:xfrm>
          </p:grpSpPr>
          <p:grpSp>
            <p:nvGrpSpPr>
              <p:cNvPr id="69682" name="Group 69681"/>
              <p:cNvGrpSpPr/>
              <p:nvPr/>
            </p:nvGrpSpPr>
            <p:grpSpPr>
              <a:xfrm>
                <a:off x="1802652" y="2118612"/>
                <a:ext cx="4826748" cy="2224788"/>
                <a:chOff x="1802652" y="2118612"/>
                <a:chExt cx="4826748" cy="2224788"/>
              </a:xfrm>
            </p:grpSpPr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5394325" y="3206750"/>
                  <a:ext cx="1235075" cy="1136650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r>
                    <a:rPr lang="en-US" sz="2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Fore man</a:t>
                  </a:r>
                  <a:endParaRPr lang="en-US" sz="20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8" name="Straight Arrow Connector 7"/>
                <p:cNvCxnSpPr>
                  <a:stCxn id="40" idx="1"/>
                  <a:endCxn id="5" idx="5"/>
                </p:cNvCxnSpPr>
                <p:nvPr/>
              </p:nvCxnSpPr>
              <p:spPr>
                <a:xfrm flipH="1" flipV="1">
                  <a:off x="1802652" y="2118612"/>
                  <a:ext cx="3772546" cy="125459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Flowchart: Magnetic Disk 79"/>
              <p:cNvSpPr/>
              <p:nvPr/>
            </p:nvSpPr>
            <p:spPr>
              <a:xfrm>
                <a:off x="6692901" y="3367996"/>
                <a:ext cx="1479125" cy="935257"/>
              </a:xfrm>
              <a:prstGeom prst="flowChartMagneticDisk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$$$</a:t>
                </a:r>
                <a:endParaRPr lang="en-US" dirty="0"/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2057400" y="6091535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California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362825" y="615991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Chicago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08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6968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vs.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Directed Acyclic Graph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Static structure known in advance.</a:t>
            </a:r>
          </a:p>
          <a:p>
            <a:pPr lvl="1"/>
            <a:r>
              <a:rPr lang="en-US" dirty="0" smtClean="0"/>
              <a:t>All communication through files on disk.</a:t>
            </a:r>
          </a:p>
          <a:p>
            <a:r>
              <a:rPr lang="en-US" dirty="0" smtClean="0"/>
              <a:t>Work Queue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Submit-Wait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Dynamic structure decided at run-time.</a:t>
            </a:r>
          </a:p>
          <a:p>
            <a:pPr lvl="1"/>
            <a:r>
              <a:rPr lang="en-US" dirty="0" smtClean="0"/>
              <a:t>Communicate through buffers or files.</a:t>
            </a:r>
          </a:p>
          <a:p>
            <a:pPr lvl="1"/>
            <a:r>
              <a:rPr lang="en-US" dirty="0" smtClean="0"/>
              <a:t>More detailed knowledge of how tasks ran.</a:t>
            </a:r>
          </a:p>
        </p:txBody>
      </p:sp>
    </p:spTree>
    <p:extLst>
      <p:ext uri="{BB962C8B-B14F-4D97-AF65-F5344CB8AC3E}">
        <p14:creationId xmlns:p14="http://schemas.microsoft.com/office/powerpoint/2010/main" val="338529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ACIC Tutorial.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1484" b="10000"/>
          <a:stretch/>
        </p:blipFill>
        <p:spPr bwMode="auto">
          <a:xfrm>
            <a:off x="780978" y="1524000"/>
            <a:ext cx="7714175" cy="50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9149" y="1929968"/>
            <a:ext cx="1113141" cy="3380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3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borrowing someone else’s machines, you cannot change the OS distribution, update RPMs, patch kernels, run as root…</a:t>
            </a:r>
          </a:p>
          <a:p>
            <a:r>
              <a:rPr lang="en-US" dirty="0" smtClean="0"/>
              <a:t>This can often put important technology </a:t>
            </a:r>
            <a:r>
              <a:rPr lang="en-US" b="1" dirty="0" smtClean="0"/>
              <a:t>just barely</a:t>
            </a:r>
            <a:r>
              <a:rPr lang="en-US" dirty="0" smtClean="0"/>
              <a:t> out of reach of the end user, e.g.:</a:t>
            </a:r>
          </a:p>
          <a:p>
            <a:pPr lvl="1"/>
            <a:r>
              <a:rPr lang="en-US" dirty="0" smtClean="0"/>
              <a:t>FUSE might be installed, but without </a:t>
            </a:r>
            <a:r>
              <a:rPr lang="en-US" dirty="0" err="1" smtClean="0"/>
              <a:t>setuid</a:t>
            </a:r>
            <a:r>
              <a:rPr lang="en-US" dirty="0" smtClean="0"/>
              <a:t> binary.</a:t>
            </a:r>
          </a:p>
          <a:p>
            <a:pPr lvl="1"/>
            <a:r>
              <a:rPr lang="en-US" dirty="0" err="1" smtClean="0"/>
              <a:t>Docker</a:t>
            </a:r>
            <a:r>
              <a:rPr lang="en-US" dirty="0" smtClean="0"/>
              <a:t> might be available, but you aren’t a member of the required Unix group.</a:t>
            </a:r>
          </a:p>
          <a:p>
            <a:r>
              <a:rPr lang="en-US" dirty="0" smtClean="0"/>
              <a:t>The resource management policies of the hosting system may work against you:</a:t>
            </a:r>
          </a:p>
          <a:p>
            <a:pPr lvl="1"/>
            <a:r>
              <a:rPr lang="en-US" dirty="0" smtClean="0"/>
              <a:t>Preemption due to submission by higher priority users.</a:t>
            </a:r>
          </a:p>
          <a:p>
            <a:pPr lvl="1"/>
            <a:r>
              <a:rPr lang="en-US" dirty="0" smtClean="0"/>
              <a:t>Limitations on execution time and disk space.</a:t>
            </a:r>
          </a:p>
          <a:p>
            <a:pPr lvl="1"/>
            <a:r>
              <a:rPr lang="en-US" dirty="0" smtClean="0"/>
              <a:t>Firewalls only allow certain kinds of network connections.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Backfilling HPC with Condor at Notre Dame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cl.cse.nd.edu/display/condor-lastyear-machines.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107"/>
            <a:ext cx="9154338" cy="42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21426</TotalTime>
  <Words>3304</Words>
  <Application>Microsoft Macintosh PowerPoint</Application>
  <PresentationFormat>On-screen Show (4:3)</PresentationFormat>
  <Paragraphs>830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Introduction to Makeflow and Work Queue</vt:lpstr>
      <vt:lpstr>Go to http://ccl.cse.nd.edu and click on ACIC Tutorial.</vt:lpstr>
      <vt:lpstr>The Cooperative Computing Lab</vt:lpstr>
      <vt:lpstr>Outline</vt:lpstr>
      <vt:lpstr>PowerPoint Presentation</vt:lpstr>
      <vt:lpstr>Science Depends on Computing!</vt:lpstr>
      <vt:lpstr>Opportunistic Computing</vt:lpstr>
      <vt:lpstr>Opportunistic Challenges</vt:lpstr>
      <vt:lpstr>Backfilling HPC with Condor at Notre Dame</vt:lpstr>
      <vt:lpstr>Users of Opportunistic Cycles</vt:lpstr>
      <vt:lpstr>Superclusters by the Hour</vt:lpstr>
      <vt:lpstr>I can get as many machines on the cloud/grid as I want!  How do I organize my application to run on those machines?</vt:lpstr>
      <vt:lpstr>The Cooperative Computing Tools</vt:lpstr>
      <vt:lpstr>Our Philosophy:</vt:lpstr>
      <vt:lpstr>A Quick Tour of the CCTools</vt:lpstr>
      <vt:lpstr>Makeflow = Make + Workflow</vt:lpstr>
      <vt:lpstr>PowerPoint Presentation</vt:lpstr>
      <vt:lpstr>Parrot Virtual File System</vt:lpstr>
      <vt:lpstr>http://ccl.cse.nd.edu 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How to run a Makeflow</vt:lpstr>
      <vt:lpstr>Visualization with DOT</vt:lpstr>
      <vt:lpstr>Makeflow Shapes a Workflow</vt:lpstr>
      <vt:lpstr>Example: Biocompute Portal</vt:lpstr>
      <vt:lpstr>Makeflow Applications</vt:lpstr>
      <vt:lpstr>Makeflow + Work Queue </vt:lpstr>
      <vt:lpstr>PowerPoint Presentation</vt:lpstr>
      <vt:lpstr>PowerPoint Presentation</vt:lpstr>
      <vt:lpstr>Advantages of Work Queue</vt:lpstr>
      <vt:lpstr>Makeflow and Work Queue</vt:lpstr>
      <vt:lpstr>Start 25 Workers in Batch System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Container Integration!</vt:lpstr>
      <vt:lpstr>Containers Create Precise Execution Environments</vt:lpstr>
      <vt:lpstr>Containers and Makeflow</vt:lpstr>
      <vt:lpstr>Approach 1: Container for MF/WQ</vt:lpstr>
      <vt:lpstr>Approach 2: Container for Each Task</vt:lpstr>
      <vt:lpstr>Container Technology is Evolving</vt:lpstr>
      <vt:lpstr>Approach 2 Using Singularity</vt:lpstr>
      <vt:lpstr>Writing Work Queue Programs</vt:lpstr>
      <vt:lpstr>Makeflow vs. Work Queue</vt:lpstr>
      <vt:lpstr>PowerPoint Presentation</vt:lpstr>
      <vt:lpstr>Work Queue Applications</vt:lpstr>
      <vt:lpstr>Replica Exchange</vt:lpstr>
      <vt:lpstr>Genome Assembly</vt:lpstr>
      <vt:lpstr>Adaptive Weighted Ensemble</vt:lpstr>
      <vt:lpstr>AWE on Clusters, Clouds, and Grids</vt:lpstr>
      <vt:lpstr>PowerPoint Presentation</vt:lpstr>
      <vt:lpstr>Basic Queue Operations</vt:lpstr>
      <vt:lpstr>Basic Task Operations</vt:lpstr>
      <vt:lpstr>Run One Task in C</vt:lpstr>
      <vt:lpstr>Run One Task in Perl</vt:lpstr>
      <vt:lpstr>Run One Task in Python</vt:lpstr>
      <vt:lpstr>C: Specify Files for a Task</vt:lpstr>
      <vt:lpstr>Perl: Specify Files for a Task</vt:lpstr>
      <vt:lpstr>Python: Specify Files for a Task</vt:lpstr>
      <vt:lpstr>You must state all the files needed by the command.</vt:lpstr>
      <vt:lpstr>PowerPoint Presentation</vt:lpstr>
      <vt:lpstr>PowerPoint Presentation</vt:lpstr>
      <vt:lpstr>PowerPoint Presentation</vt:lpstr>
      <vt:lpstr>Start Workers Everywhere</vt:lpstr>
      <vt:lpstr>Use Project Names</vt:lpstr>
      <vt:lpstr>PowerPoint Presentation</vt:lpstr>
      <vt:lpstr>PowerPoint Presentation</vt:lpstr>
      <vt:lpstr>Advanced Features (in the docs)</vt:lpstr>
      <vt:lpstr>PowerPoint Presentation</vt:lpstr>
      <vt:lpstr>PowerPoint Presentation</vt:lpstr>
      <vt:lpstr>PowerPoint Presentation</vt:lpstr>
      <vt:lpstr>Makeflow vs. Work Queue</vt:lpstr>
      <vt:lpstr>Go to http://ccl.cse.nd.edu and click on ACIC Tutorial.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Douglas Thain</cp:lastModifiedBy>
  <cp:revision>419</cp:revision>
  <dcterms:created xsi:type="dcterms:W3CDTF">2012-02-01T15:42:36Z</dcterms:created>
  <dcterms:modified xsi:type="dcterms:W3CDTF">2016-10-03T13:13:08Z</dcterms:modified>
</cp:coreProperties>
</file>