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ct val="116666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ct val="116666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SzPct val="116666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SzPct val="116666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SzPct val="116666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60"/>
              </a:spcBef>
              <a:spcAft>
                <a:spcPts val="0"/>
              </a:spcAft>
              <a:buSzPct val="116666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60"/>
              </a:spcBef>
              <a:spcAft>
                <a:spcPts val="0"/>
              </a:spcAft>
              <a:buSzPct val="116666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116666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116666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116666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116666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ct val="116666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2" name="Shape 2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" name="Shape 2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" name="Shape 27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4" name="Shape 2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8" name="Shape 29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" name="Shape 3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" name="Shape 3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" name="Shape 3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" name="Shape 3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" name="Shape 3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3" name="Shape 36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8" name="Shape 37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4" name="Shape 3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" name="Shape 39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5" name="Shape 42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0" name="Shape 4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121900" lIns="121900" rIns="121900" wrap="square" tIns="121900"/>
          <a:lstStyle>
            <a:lvl1pPr lvl="0" algn="ctr">
              <a:spcBef>
                <a:spcPts val="0"/>
              </a:spcBef>
              <a:buSzPct val="100000"/>
              <a:defRPr sz="6900"/>
            </a:lvl1pPr>
            <a:lvl2pPr lvl="1" algn="ctr">
              <a:spcBef>
                <a:spcPts val="0"/>
              </a:spcBef>
              <a:buSzPct val="100000"/>
              <a:defRPr sz="6900"/>
            </a:lvl2pPr>
            <a:lvl3pPr lvl="2" algn="ctr">
              <a:spcBef>
                <a:spcPts val="0"/>
              </a:spcBef>
              <a:buSzPct val="100000"/>
              <a:defRPr sz="6900"/>
            </a:lvl3pPr>
            <a:lvl4pPr lvl="3" algn="ctr">
              <a:spcBef>
                <a:spcPts val="0"/>
              </a:spcBef>
              <a:buSzPct val="100000"/>
              <a:defRPr sz="6900"/>
            </a:lvl4pPr>
            <a:lvl5pPr lvl="4" algn="ctr">
              <a:spcBef>
                <a:spcPts val="0"/>
              </a:spcBef>
              <a:buSzPct val="100000"/>
              <a:defRPr sz="6900"/>
            </a:lvl5pPr>
            <a:lvl6pPr lvl="5" algn="ctr">
              <a:spcBef>
                <a:spcPts val="0"/>
              </a:spcBef>
              <a:buSzPct val="100000"/>
              <a:defRPr sz="6900"/>
            </a:lvl6pPr>
            <a:lvl7pPr lvl="6" algn="ctr">
              <a:spcBef>
                <a:spcPts val="0"/>
              </a:spcBef>
              <a:buSzPct val="100000"/>
              <a:defRPr sz="6900"/>
            </a:lvl7pPr>
            <a:lvl8pPr lvl="7" algn="ctr">
              <a:spcBef>
                <a:spcPts val="0"/>
              </a:spcBef>
              <a:buSzPct val="100000"/>
              <a:defRPr sz="6900"/>
            </a:lvl8pPr>
            <a:lvl9pPr lvl="8" algn="ctr">
              <a:spcBef>
                <a:spcPts val="0"/>
              </a:spcBef>
              <a:buSzPct val="100000"/>
              <a:defRPr sz="69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121900" lIns="121900" rIns="121900" wrap="square" tIns="1219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wrap="square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121900" lIns="121900" rIns="121900" wrap="square" tIns="121900"/>
          <a:lstStyle>
            <a:lvl1pPr lvl="0" algn="ctr">
              <a:spcBef>
                <a:spcPts val="0"/>
              </a:spcBef>
              <a:buSzPct val="100000"/>
              <a:defRPr sz="16000"/>
            </a:lvl1pPr>
            <a:lvl2pPr lvl="1" algn="ctr">
              <a:spcBef>
                <a:spcPts val="0"/>
              </a:spcBef>
              <a:buSzPct val="100000"/>
              <a:defRPr sz="16000"/>
            </a:lvl2pPr>
            <a:lvl3pPr lvl="2" algn="ctr">
              <a:spcBef>
                <a:spcPts val="0"/>
              </a:spcBef>
              <a:buSzPct val="100000"/>
              <a:defRPr sz="16000"/>
            </a:lvl3pPr>
            <a:lvl4pPr lvl="3" algn="ctr">
              <a:spcBef>
                <a:spcPts val="0"/>
              </a:spcBef>
              <a:buSzPct val="100000"/>
              <a:defRPr sz="16000"/>
            </a:lvl4pPr>
            <a:lvl5pPr lvl="4" algn="ctr">
              <a:spcBef>
                <a:spcPts val="0"/>
              </a:spcBef>
              <a:buSzPct val="100000"/>
              <a:defRPr sz="16000"/>
            </a:lvl5pPr>
            <a:lvl6pPr lvl="5" algn="ctr">
              <a:spcBef>
                <a:spcPts val="0"/>
              </a:spcBef>
              <a:buSzPct val="100000"/>
              <a:defRPr sz="16000"/>
            </a:lvl6pPr>
            <a:lvl7pPr lvl="6" algn="ctr">
              <a:spcBef>
                <a:spcPts val="0"/>
              </a:spcBef>
              <a:buSzPct val="100000"/>
              <a:defRPr sz="16000"/>
            </a:lvl7pPr>
            <a:lvl8pPr lvl="7" algn="ctr">
              <a:spcBef>
                <a:spcPts val="0"/>
              </a:spcBef>
              <a:buSzPct val="100000"/>
              <a:defRPr sz="16000"/>
            </a:lvl8pPr>
            <a:lvl9pPr lvl="8" algn="ctr">
              <a:spcBef>
                <a:spcPts val="0"/>
              </a:spcBef>
              <a:buSzPct val="100000"/>
              <a:defRPr sz="160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121900" lIns="121900" rIns="121900" wrap="square" tIns="12190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wrap="square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wrap="square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rIns="121900" wrap="square" tIns="121900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12121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205555"/>
              <a:buNone/>
              <a:defRPr sz="1800"/>
            </a:lvl2pPr>
            <a:lvl3pPr indent="0" lvl="2" rtl="0">
              <a:spcBef>
                <a:spcPts val="0"/>
              </a:spcBef>
              <a:buSzPct val="205555"/>
              <a:buNone/>
              <a:defRPr sz="1800"/>
            </a:lvl3pPr>
            <a:lvl4pPr indent="0" lvl="3" rtl="0">
              <a:spcBef>
                <a:spcPts val="0"/>
              </a:spcBef>
              <a:buSzPct val="205555"/>
              <a:buNone/>
              <a:defRPr sz="1800"/>
            </a:lvl4pPr>
            <a:lvl5pPr indent="0" lvl="4" rtl="0">
              <a:spcBef>
                <a:spcPts val="0"/>
              </a:spcBef>
              <a:buSzPct val="205555"/>
              <a:buNone/>
              <a:defRPr sz="1800"/>
            </a:lvl5pPr>
            <a:lvl6pPr indent="0" lvl="5" rtl="0">
              <a:spcBef>
                <a:spcPts val="0"/>
              </a:spcBef>
              <a:buSzPct val="205555"/>
              <a:buNone/>
              <a:defRPr sz="1800"/>
            </a:lvl6pPr>
            <a:lvl7pPr indent="0" lvl="6" rtl="0">
              <a:spcBef>
                <a:spcPts val="0"/>
              </a:spcBef>
              <a:buSzPct val="205555"/>
              <a:buNone/>
              <a:defRPr sz="1800"/>
            </a:lvl7pPr>
            <a:lvl8pPr indent="0" lvl="7" rtl="0">
              <a:spcBef>
                <a:spcPts val="0"/>
              </a:spcBef>
              <a:buSzPct val="205555"/>
              <a:buNone/>
              <a:defRPr sz="1800"/>
            </a:lvl8pPr>
            <a:lvl9pPr indent="0" lvl="8" rtl="0">
              <a:spcBef>
                <a:spcPts val="0"/>
              </a:spcBef>
              <a:buSzPct val="205555"/>
              <a:buNone/>
              <a:defRPr sz="1800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rIns="121900" wrap="square" tIns="121900"/>
          <a:lstStyle>
            <a:lvl1pPr indent="-38100" lvl="0" marL="171450" marR="0" rtl="0" algn="l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7150" lvl="1" marL="51435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5725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5725" lvl="3" marL="120015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5725" lvl="4" marL="154305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5725" lvl="5" marL="188595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5725" lvl="6" marL="222885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5725" lvl="7" marL="257175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5725" lvl="8" marL="291465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ct val="155555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ct val="155555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121900" lIns="121900" rIns="121900" wrap="square" tIns="12190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wrap="square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121900" lIns="121900" rIns="121900" wrap="square" tIns="1219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121900" lIns="121900" rIns="121900" wrap="square" tIns="1219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wrap="square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121900" lIns="121900" rIns="121900" wrap="square" tIns="1219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121900" lIns="121900" rIns="121900" wrap="square" tIns="121900"/>
          <a:lstStyle>
            <a:lvl1pPr lvl="0">
              <a:spcBef>
                <a:spcPts val="0"/>
              </a:spcBef>
              <a:buSzPct val="100000"/>
              <a:defRPr sz="19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121900" lIns="121900" rIns="121900" wrap="square" tIns="121900"/>
          <a:lstStyle>
            <a:lvl1pPr lvl="0">
              <a:spcBef>
                <a:spcPts val="0"/>
              </a:spcBef>
              <a:buSzPct val="100000"/>
              <a:defRPr sz="19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wrap="square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121900" lIns="121900" rIns="121900" wrap="square" tIns="1219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wrap="square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121900" lIns="121900" rIns="121900" wrap="square" tIns="121900"/>
          <a:lstStyle>
            <a:lvl1pPr lvl="0">
              <a:spcBef>
                <a:spcPts val="0"/>
              </a:spcBef>
              <a:buSzPct val="100000"/>
              <a:defRPr sz="3200"/>
            </a:lvl1pPr>
            <a:lvl2pPr lvl="1">
              <a:spcBef>
                <a:spcPts val="0"/>
              </a:spcBef>
              <a:buSzPct val="100000"/>
              <a:defRPr sz="3200"/>
            </a:lvl2pPr>
            <a:lvl3pPr lvl="2">
              <a:spcBef>
                <a:spcPts val="0"/>
              </a:spcBef>
              <a:buSzPct val="100000"/>
              <a:defRPr sz="3200"/>
            </a:lvl3pPr>
            <a:lvl4pPr lvl="3">
              <a:spcBef>
                <a:spcPts val="0"/>
              </a:spcBef>
              <a:buSzPct val="100000"/>
              <a:defRPr sz="3200"/>
            </a:lvl4pPr>
            <a:lvl5pPr lvl="4">
              <a:spcBef>
                <a:spcPts val="0"/>
              </a:spcBef>
              <a:buSzPct val="100000"/>
              <a:defRPr sz="3200"/>
            </a:lvl5pPr>
            <a:lvl6pPr lvl="5">
              <a:spcBef>
                <a:spcPts val="0"/>
              </a:spcBef>
              <a:buSzPct val="100000"/>
              <a:defRPr sz="3200"/>
            </a:lvl6pPr>
            <a:lvl7pPr lvl="6">
              <a:spcBef>
                <a:spcPts val="0"/>
              </a:spcBef>
              <a:buSzPct val="100000"/>
              <a:defRPr sz="3200"/>
            </a:lvl7pPr>
            <a:lvl8pPr lvl="7">
              <a:spcBef>
                <a:spcPts val="0"/>
              </a:spcBef>
              <a:buSzPct val="100000"/>
              <a:defRPr sz="3200"/>
            </a:lvl8pPr>
            <a:lvl9pPr lvl="8">
              <a:spcBef>
                <a:spcPts val="0"/>
              </a:spcBef>
              <a:buSzPct val="100000"/>
              <a:defRPr sz="32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121900" lIns="121900" rIns="121900" wrap="square" tIns="12190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wrap="square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121900" lIns="121900" rIns="121900" wrap="square" tIns="121900"/>
          <a:lstStyle>
            <a:lvl1pPr lvl="0">
              <a:spcBef>
                <a:spcPts val="0"/>
              </a:spcBef>
              <a:buSzPct val="100000"/>
              <a:defRPr sz="6400"/>
            </a:lvl1pPr>
            <a:lvl2pPr lvl="1">
              <a:spcBef>
                <a:spcPts val="0"/>
              </a:spcBef>
              <a:buSzPct val="100000"/>
              <a:defRPr sz="6400"/>
            </a:lvl2pPr>
            <a:lvl3pPr lvl="2">
              <a:spcBef>
                <a:spcPts val="0"/>
              </a:spcBef>
              <a:buSzPct val="100000"/>
              <a:defRPr sz="6400"/>
            </a:lvl3pPr>
            <a:lvl4pPr lvl="3">
              <a:spcBef>
                <a:spcPts val="0"/>
              </a:spcBef>
              <a:buSzPct val="100000"/>
              <a:defRPr sz="6400"/>
            </a:lvl4pPr>
            <a:lvl5pPr lvl="4">
              <a:spcBef>
                <a:spcPts val="0"/>
              </a:spcBef>
              <a:buSzPct val="100000"/>
              <a:defRPr sz="6400"/>
            </a:lvl5pPr>
            <a:lvl6pPr lvl="5">
              <a:spcBef>
                <a:spcPts val="0"/>
              </a:spcBef>
              <a:buSzPct val="100000"/>
              <a:defRPr sz="6400"/>
            </a:lvl6pPr>
            <a:lvl7pPr lvl="6">
              <a:spcBef>
                <a:spcPts val="0"/>
              </a:spcBef>
              <a:buSzPct val="100000"/>
              <a:defRPr sz="6400"/>
            </a:lvl7pPr>
            <a:lvl8pPr lvl="7">
              <a:spcBef>
                <a:spcPts val="0"/>
              </a:spcBef>
              <a:buSzPct val="100000"/>
              <a:defRPr sz="6400"/>
            </a:lvl8pPr>
            <a:lvl9pPr lvl="8">
              <a:spcBef>
                <a:spcPts val="0"/>
              </a:spcBef>
              <a:buSzPct val="100000"/>
              <a:defRPr sz="64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wrap="square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rIns="121900" wrap="square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121900" lIns="121900" rIns="121900" wrap="square" tIns="121900"/>
          <a:lstStyle>
            <a:lvl1pPr lvl="0" algn="ctr">
              <a:spcBef>
                <a:spcPts val="0"/>
              </a:spcBef>
              <a:buSzPct val="100000"/>
              <a:defRPr sz="5600"/>
            </a:lvl1pPr>
            <a:lvl2pPr lvl="1" algn="ctr">
              <a:spcBef>
                <a:spcPts val="0"/>
              </a:spcBef>
              <a:buSzPct val="100000"/>
              <a:defRPr sz="5600"/>
            </a:lvl2pPr>
            <a:lvl3pPr lvl="2" algn="ctr">
              <a:spcBef>
                <a:spcPts val="0"/>
              </a:spcBef>
              <a:buSzPct val="100000"/>
              <a:defRPr sz="5600"/>
            </a:lvl3pPr>
            <a:lvl4pPr lvl="3" algn="ctr">
              <a:spcBef>
                <a:spcPts val="0"/>
              </a:spcBef>
              <a:buSzPct val="100000"/>
              <a:defRPr sz="5600"/>
            </a:lvl4pPr>
            <a:lvl5pPr lvl="4" algn="ctr">
              <a:spcBef>
                <a:spcPts val="0"/>
              </a:spcBef>
              <a:buSzPct val="100000"/>
              <a:defRPr sz="5600"/>
            </a:lvl5pPr>
            <a:lvl6pPr lvl="5" algn="ctr">
              <a:spcBef>
                <a:spcPts val="0"/>
              </a:spcBef>
              <a:buSzPct val="100000"/>
              <a:defRPr sz="5600"/>
            </a:lvl6pPr>
            <a:lvl7pPr lvl="6" algn="ctr">
              <a:spcBef>
                <a:spcPts val="0"/>
              </a:spcBef>
              <a:buSzPct val="100000"/>
              <a:defRPr sz="5600"/>
            </a:lvl7pPr>
            <a:lvl8pPr lvl="7" algn="ctr">
              <a:spcBef>
                <a:spcPts val="0"/>
              </a:spcBef>
              <a:buSzPct val="100000"/>
              <a:defRPr sz="5600"/>
            </a:lvl8pPr>
            <a:lvl9pPr lvl="8" algn="ctr">
              <a:spcBef>
                <a:spcPts val="0"/>
              </a:spcBef>
              <a:buSzPct val="100000"/>
              <a:defRPr sz="5600"/>
            </a:lvl9pPr>
          </a:lstStyle>
          <a:p/>
        </p:txBody>
      </p:sp>
      <p:sp>
        <p:nvSpPr>
          <p:cNvPr id="44" name="Shape 44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121900" lIns="121900" rIns="121900" wrap="square" tIns="1219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121900" lIns="121900" rIns="121900" wrap="square" tIns="1219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wrap="square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121900" lIns="121900" rIns="121900" wrap="square" tIns="12190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121900" lIns="121900" rIns="121900" wrap="square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F5F5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rIns="121900" wrap="square" tIns="12190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rIns="121900" wrap="square" tIns="12190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24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1900"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●"/>
              <a:defRPr sz="1900"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○"/>
              <a:defRPr sz="1900"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Char char="■"/>
              <a:defRPr sz="1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rIns="121900" wrap="square" tIns="12190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300">
                <a:solidFill>
                  <a:schemeClr val="dk2"/>
                </a:solidFill>
              </a:rPr>
              <a:t>‹#›</a:t>
            </a:fld>
          </a:p>
        </p:txBody>
      </p:sp>
      <p:pic>
        <p:nvPicPr>
          <p:cNvPr descr="cctools_logo_2.png" id="13" name="Shape 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7300" y="5872400"/>
            <a:ext cx="1653713" cy="739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D_mark_blue_M.png" id="14" name="Shape 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293363" y="5988925"/>
            <a:ext cx="2793488" cy="65180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Relationship Id="rId4" Type="http://schemas.openxmlformats.org/officeDocument/2006/relationships/image" Target="../media/image4.png"/><Relationship Id="rId5" Type="http://schemas.openxmlformats.org/officeDocument/2006/relationships/image" Target="../media/image3.gif"/><Relationship Id="rId6" Type="http://schemas.openxmlformats.org/officeDocument/2006/relationships/image" Target="../media/image13.png"/><Relationship Id="rId7" Type="http://schemas.openxmlformats.org/officeDocument/2006/relationships/image" Target="../media/image8.gif"/><Relationship Id="rId8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533400" y="1752600"/>
            <a:ext cx="80772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800"/>
              <a:t>Creating Custom Work Queue Applications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1104900" y="4542625"/>
            <a:ext cx="6934200" cy="14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n-US" sz="2600"/>
              <a:t>Nicholas Hazekamp</a:t>
            </a:r>
          </a:p>
        </p:txBody>
      </p:sp>
      <p:cxnSp>
        <p:nvCxnSpPr>
          <p:cNvPr id="68" name="Shape 68"/>
          <p:cNvCxnSpPr>
            <a:stCxn id="69" idx="3"/>
            <a:endCxn id="70" idx="1"/>
          </p:cNvCxnSpPr>
          <p:nvPr/>
        </p:nvCxnSpPr>
        <p:spPr>
          <a:xfrm>
            <a:off x="796000" y="3957050"/>
            <a:ext cx="7545900" cy="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71" name="Shape 71"/>
          <p:cNvSpPr/>
          <p:nvPr/>
        </p:nvSpPr>
        <p:spPr>
          <a:xfrm>
            <a:off x="4157075" y="3579013"/>
            <a:ext cx="823800" cy="789000"/>
          </a:xfrm>
          <a:prstGeom prst="ellipse">
            <a:avLst/>
          </a:prstGeom>
          <a:solidFill>
            <a:srgbClr val="F1C232"/>
          </a:solidFill>
          <a:ln cap="flat" cmpd="sng" w="114300">
            <a:solidFill>
              <a:srgbClr val="F5F4F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628650" y="-168274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Queue Operations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457200" y="831300"/>
            <a:ext cx="8229600" cy="5043000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#include “</a:t>
            </a: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work_queue.h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struct work_queue *queue;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struct work_queue_task *task;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// Creates a new queue listening on a port, use zero to pick any port.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queue = </a:t>
            </a: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work_queue_create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 port );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// Submits a task into a queue.  (non-blocking)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work_queue_submit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 queue, task );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// Waits for a task to complete, returns the complete task.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task = </a:t>
            </a: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work_queue_wait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 queue, timeout );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// Returns true if there are no tasks left in the queue.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work_queue_empty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 queue );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// Returns true if the queue is hungry for more tasks.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work_queue_hungry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 queue );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x="457200" y="-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Task Operations</a:t>
            </a:r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457200" y="838200"/>
            <a:ext cx="8229600" cy="4994700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#include “</a:t>
            </a: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work_queue.h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struct work_queue_task *task;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// Create a task that will run a given Unix command.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task = </a:t>
            </a: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work_queue_task_create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 command );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// Indicate an input or output file needed by the task.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work_queue_task_specify_file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 task, name, remote_name, type, flags );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// Indicate an input buffer needed by the task.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work_queue_task_specify_buffer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 task, data, length, remote_name, flags);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// Destroy the task object.</a:t>
            </a: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work_queue_task_delete</a:t>
            </a:r>
            <a: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 task );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idx="4294967295" type="title"/>
          </p:nvPr>
        </p:nvSpPr>
        <p:spPr>
          <a:xfrm>
            <a:off x="457200" y="-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Run One Task in C</a:t>
            </a:r>
          </a:p>
        </p:txBody>
      </p:sp>
      <p:sp>
        <p:nvSpPr>
          <p:cNvPr id="241" name="Shape 241"/>
          <p:cNvSpPr txBox="1"/>
          <p:nvPr>
            <p:ph idx="4294967295" type="body"/>
          </p:nvPr>
        </p:nvSpPr>
        <p:spPr>
          <a:xfrm>
            <a:off x="457200" y="664725"/>
            <a:ext cx="8229600" cy="5181600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#include “work_queue.h”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16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struct work_queue *queue;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struct work_queue_task *task;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queue =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work_queue_create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( 0 );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work_queue_specify_name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“myproject”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task =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work_queue_task_create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(“sim.exe –p 50 in.dat &gt;out.txt”);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53819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rgbClr val="F53819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/// Missing: Specify files needed by the task.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work_queue_submit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queue, task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while(!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work_queue_empty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(queue)) {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task =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work_queue_wait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queue, 60 );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if(task)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work_queue_task_delete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task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idx="4294967295" type="title"/>
          </p:nvPr>
        </p:nvSpPr>
        <p:spPr>
          <a:xfrm>
            <a:off x="457200" y="-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Run One Task in Perl</a:t>
            </a:r>
          </a:p>
        </p:txBody>
      </p:sp>
      <p:sp>
        <p:nvSpPr>
          <p:cNvPr id="247" name="Shape 247"/>
          <p:cNvSpPr txBox="1"/>
          <p:nvPr>
            <p:ph idx="4294967295" type="body"/>
          </p:nvPr>
        </p:nvSpPr>
        <p:spPr>
          <a:xfrm>
            <a:off x="457200" y="848075"/>
            <a:ext cx="8229600" cy="4901100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use work_queue;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$queue =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work_queue_create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( 0 );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work_queue_specify_name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“myproject”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$task =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work_queue_task_create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(“sim.exe –p 50 in.dat &gt;out.txt”);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53819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53819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### Missing: Specify files needed by the task.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53819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work_queue_submit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$queue, $task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while(!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work_queue_empty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($queue)) {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$task =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work_queue_wait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$queue, 60 );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if($task)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work_queue_task_delete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$task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idx="4294967295"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Run One Task in Python</a:t>
            </a:r>
          </a:p>
        </p:txBody>
      </p:sp>
      <p:sp>
        <p:nvSpPr>
          <p:cNvPr id="253" name="Shape 253"/>
          <p:cNvSpPr txBox="1"/>
          <p:nvPr>
            <p:ph idx="4294967295" type="body"/>
          </p:nvPr>
        </p:nvSpPr>
        <p:spPr>
          <a:xfrm>
            <a:off x="457200" y="1295400"/>
            <a:ext cx="8229600" cy="4436400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from work_queue import *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queue =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WorkQueue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port = 0 )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queue.specify_name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“myproject”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task =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Task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(“sim.exe –p 50 in.dat &gt;out.txt”)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accent2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53819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53819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### Missing: Specify files needed by the task.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queue.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submit( task )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While not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queue.empty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():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task = </a:t>
            </a: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queue.wait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(60)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idx="4294967295"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C: Specify Files for a Task</a:t>
            </a:r>
          </a:p>
        </p:txBody>
      </p:sp>
      <p:sp>
        <p:nvSpPr>
          <p:cNvPr id="259" name="Shape 259"/>
          <p:cNvSpPr/>
          <p:nvPr/>
        </p:nvSpPr>
        <p:spPr>
          <a:xfrm>
            <a:off x="2057400" y="1066800"/>
            <a:ext cx="1295400" cy="838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sim.exe</a:t>
            </a:r>
          </a:p>
        </p:txBody>
      </p:sp>
      <p:sp>
        <p:nvSpPr>
          <p:cNvPr id="260" name="Shape 260"/>
          <p:cNvSpPr/>
          <p:nvPr/>
        </p:nvSpPr>
        <p:spPr>
          <a:xfrm>
            <a:off x="457200" y="1600200"/>
            <a:ext cx="1066800" cy="6096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in.dat</a:t>
            </a:r>
          </a:p>
        </p:txBody>
      </p:sp>
      <p:cxnSp>
        <p:nvCxnSpPr>
          <p:cNvPr id="261" name="Shape 261"/>
          <p:cNvCxnSpPr>
            <a:stCxn id="260" idx="3"/>
            <a:endCxn id="259" idx="2"/>
          </p:cNvCxnSpPr>
          <p:nvPr/>
        </p:nvCxnSpPr>
        <p:spPr>
          <a:xfrm flipH="1" rot="10800000">
            <a:off x="1524000" y="1485900"/>
            <a:ext cx="533400" cy="4191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62" name="Shape 262"/>
          <p:cNvSpPr/>
          <p:nvPr/>
        </p:nvSpPr>
        <p:spPr>
          <a:xfrm>
            <a:off x="457200" y="838200"/>
            <a:ext cx="1066800" cy="6096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calib.dat</a:t>
            </a:r>
          </a:p>
        </p:txBody>
      </p:sp>
      <p:cxnSp>
        <p:nvCxnSpPr>
          <p:cNvPr id="263" name="Shape 263"/>
          <p:cNvCxnSpPr>
            <a:stCxn id="262" idx="3"/>
            <a:endCxn id="259" idx="2"/>
          </p:cNvCxnSpPr>
          <p:nvPr/>
        </p:nvCxnSpPr>
        <p:spPr>
          <a:xfrm>
            <a:off x="1524000" y="1143000"/>
            <a:ext cx="533400" cy="3429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64" name="Shape 264"/>
          <p:cNvSpPr/>
          <p:nvPr/>
        </p:nvSpPr>
        <p:spPr>
          <a:xfrm>
            <a:off x="3810000" y="1219200"/>
            <a:ext cx="838200" cy="5334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out.txt</a:t>
            </a:r>
          </a:p>
        </p:txBody>
      </p:sp>
      <p:cxnSp>
        <p:nvCxnSpPr>
          <p:cNvPr id="265" name="Shape 265"/>
          <p:cNvCxnSpPr>
            <a:stCxn id="259" idx="6"/>
            <a:endCxn id="264" idx="1"/>
          </p:cNvCxnSpPr>
          <p:nvPr/>
        </p:nvCxnSpPr>
        <p:spPr>
          <a:xfrm>
            <a:off x="3352800" y="1485900"/>
            <a:ext cx="4572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66" name="Shape 266"/>
          <p:cNvSpPr txBox="1"/>
          <p:nvPr/>
        </p:nvSpPr>
        <p:spPr>
          <a:xfrm>
            <a:off x="4953000" y="1295400"/>
            <a:ext cx="3657600" cy="36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sim.exe in.dat –p 50 &gt; out.txt</a:t>
            </a:r>
          </a:p>
        </p:txBody>
      </p:sp>
      <p:sp>
        <p:nvSpPr>
          <p:cNvPr id="267" name="Shape 267"/>
          <p:cNvSpPr/>
          <p:nvPr/>
        </p:nvSpPr>
        <p:spPr>
          <a:xfrm>
            <a:off x="800100" y="2406400"/>
            <a:ext cx="7543800" cy="3311400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1600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work_queue_task_specify_file</a:t>
            </a: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task,“in.dat”,”in.dat”,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WORK_QUEUE_INPUT, WORK_QUEUE_NOCACHE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16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1600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work_queue_task_specify_file</a:t>
            </a: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(task,“calib.dat”,”calib.dat”,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WORK_QUEUE_INPUT, WORK_QUEUE_NOCACHE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16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1600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work_queue_task_specify_file</a:t>
            </a: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task,“out.txt”,”out.txt”,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</a:t>
            </a: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WORK_QUEUE_OUTPUT</a:t>
            </a: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, WORK_QUEUE_NOCACHE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16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1600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work_queue_task_specify_file</a:t>
            </a: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task,“sim.exe”,”sim.exe”,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WORK_QUEUE_INPUT, WORK_QUEUE_CACHE );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4294967295"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Perl: Specify Files for a Task</a:t>
            </a:r>
          </a:p>
        </p:txBody>
      </p:sp>
      <p:sp>
        <p:nvSpPr>
          <p:cNvPr id="273" name="Shape 273"/>
          <p:cNvSpPr/>
          <p:nvPr/>
        </p:nvSpPr>
        <p:spPr>
          <a:xfrm>
            <a:off x="800100" y="2406400"/>
            <a:ext cx="7543800" cy="3311400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1600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work_queue_task_specify_file</a:t>
            </a: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$task,“in.dat”,”in.dat”,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$WORK_QUEUE_INPUT, $WORK_QUEUE_NOCACHE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16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1600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work_queue_task_specify_file</a:t>
            </a: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($task,“calib.dat”,”calib.dat”,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$WORK_QUEUE_INPUT, $WORK_QUEUE_NOCACHE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16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1600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work_queue_task_specify_file</a:t>
            </a: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$task,“out.txt”,”out.txt”,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$WORK_QUEUE_OUTPUT, $WORK_QUEUE_NOCACHE );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16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1600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work_queue_task_specify_file</a:t>
            </a: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$task,“sim.exe”,”sim.exe”,</a:t>
            </a:r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$WORK_QUEUE_INPUT, $WORK_QUEUE_CACHE );</a:t>
            </a:r>
          </a:p>
        </p:txBody>
      </p:sp>
      <p:sp>
        <p:nvSpPr>
          <p:cNvPr id="274" name="Shape 274"/>
          <p:cNvSpPr/>
          <p:nvPr/>
        </p:nvSpPr>
        <p:spPr>
          <a:xfrm>
            <a:off x="2057400" y="1066800"/>
            <a:ext cx="1295400" cy="838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sim.exe</a:t>
            </a:r>
          </a:p>
        </p:txBody>
      </p:sp>
      <p:sp>
        <p:nvSpPr>
          <p:cNvPr id="275" name="Shape 275"/>
          <p:cNvSpPr/>
          <p:nvPr/>
        </p:nvSpPr>
        <p:spPr>
          <a:xfrm>
            <a:off x="457200" y="1600200"/>
            <a:ext cx="1066800" cy="6096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in.dat</a:t>
            </a:r>
          </a:p>
        </p:txBody>
      </p:sp>
      <p:cxnSp>
        <p:nvCxnSpPr>
          <p:cNvPr id="276" name="Shape 276"/>
          <p:cNvCxnSpPr>
            <a:stCxn id="275" idx="3"/>
            <a:endCxn id="274" idx="2"/>
          </p:cNvCxnSpPr>
          <p:nvPr/>
        </p:nvCxnSpPr>
        <p:spPr>
          <a:xfrm flipH="1" rot="10800000">
            <a:off x="1524000" y="1485900"/>
            <a:ext cx="533400" cy="4191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77" name="Shape 277"/>
          <p:cNvSpPr/>
          <p:nvPr/>
        </p:nvSpPr>
        <p:spPr>
          <a:xfrm>
            <a:off x="457200" y="838200"/>
            <a:ext cx="1066800" cy="6096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calib.dat</a:t>
            </a:r>
          </a:p>
        </p:txBody>
      </p:sp>
      <p:cxnSp>
        <p:nvCxnSpPr>
          <p:cNvPr id="278" name="Shape 278"/>
          <p:cNvCxnSpPr>
            <a:stCxn id="277" idx="3"/>
            <a:endCxn id="274" idx="2"/>
          </p:cNvCxnSpPr>
          <p:nvPr/>
        </p:nvCxnSpPr>
        <p:spPr>
          <a:xfrm>
            <a:off x="1524000" y="1143000"/>
            <a:ext cx="533400" cy="3429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79" name="Shape 279"/>
          <p:cNvSpPr/>
          <p:nvPr/>
        </p:nvSpPr>
        <p:spPr>
          <a:xfrm>
            <a:off x="3810000" y="1219200"/>
            <a:ext cx="838200" cy="5334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out.txt</a:t>
            </a:r>
          </a:p>
        </p:txBody>
      </p:sp>
      <p:cxnSp>
        <p:nvCxnSpPr>
          <p:cNvPr id="280" name="Shape 280"/>
          <p:cNvCxnSpPr>
            <a:stCxn id="274" idx="6"/>
            <a:endCxn id="279" idx="1"/>
          </p:cNvCxnSpPr>
          <p:nvPr/>
        </p:nvCxnSpPr>
        <p:spPr>
          <a:xfrm>
            <a:off x="3352800" y="1485900"/>
            <a:ext cx="4572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81" name="Shape 281"/>
          <p:cNvSpPr txBox="1"/>
          <p:nvPr/>
        </p:nvSpPr>
        <p:spPr>
          <a:xfrm>
            <a:off x="4953000" y="1295400"/>
            <a:ext cx="3657600" cy="36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sim.exe in.dat –p 50 &gt; out.txt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idx="4294967295"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Python: Specify Files for a Task</a:t>
            </a:r>
          </a:p>
        </p:txBody>
      </p:sp>
      <p:sp>
        <p:nvSpPr>
          <p:cNvPr id="287" name="Shape 287"/>
          <p:cNvSpPr txBox="1"/>
          <p:nvPr>
            <p:ph idx="4294967295" type="body"/>
          </p:nvPr>
        </p:nvSpPr>
        <p:spPr>
          <a:xfrm>
            <a:off x="1225975" y="2362200"/>
            <a:ext cx="6400800" cy="3418200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task.specify_file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“in.dat”, ”in.dat”,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WORK_QUEUE_INPUT, cache = False 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task.specify_file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“calib.dat”, ”calib.dat”,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WORK_QUEUE_INPUT, cache = False 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task.specify_file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“out.txt”, ”out.txt”,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WORK_QUEUE_OUTPUT, cache = False 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rgbClr val="FFFF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task.specify_file</a:t>
            </a: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 “sim.exe”, ”sim.exe”,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WORK_QUEUE_INPUT, cache = True )</a:t>
            </a:r>
          </a:p>
        </p:txBody>
      </p:sp>
      <p:sp>
        <p:nvSpPr>
          <p:cNvPr id="288" name="Shape 288"/>
          <p:cNvSpPr/>
          <p:nvPr/>
        </p:nvSpPr>
        <p:spPr>
          <a:xfrm>
            <a:off x="2057400" y="1066800"/>
            <a:ext cx="1295400" cy="838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sim.exe</a:t>
            </a:r>
          </a:p>
        </p:txBody>
      </p:sp>
      <p:sp>
        <p:nvSpPr>
          <p:cNvPr id="289" name="Shape 289"/>
          <p:cNvSpPr/>
          <p:nvPr/>
        </p:nvSpPr>
        <p:spPr>
          <a:xfrm>
            <a:off x="457200" y="1600200"/>
            <a:ext cx="1066800" cy="6096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in.dat</a:t>
            </a:r>
          </a:p>
        </p:txBody>
      </p:sp>
      <p:cxnSp>
        <p:nvCxnSpPr>
          <p:cNvPr id="290" name="Shape 290"/>
          <p:cNvCxnSpPr>
            <a:stCxn id="289" idx="3"/>
            <a:endCxn id="288" idx="2"/>
          </p:cNvCxnSpPr>
          <p:nvPr/>
        </p:nvCxnSpPr>
        <p:spPr>
          <a:xfrm flipH="1" rot="10800000">
            <a:off x="1524000" y="1485900"/>
            <a:ext cx="533400" cy="4191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91" name="Shape 291"/>
          <p:cNvSpPr/>
          <p:nvPr/>
        </p:nvSpPr>
        <p:spPr>
          <a:xfrm>
            <a:off x="457200" y="838200"/>
            <a:ext cx="1066800" cy="6096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calib.dat</a:t>
            </a:r>
          </a:p>
        </p:txBody>
      </p:sp>
      <p:cxnSp>
        <p:nvCxnSpPr>
          <p:cNvPr id="292" name="Shape 292"/>
          <p:cNvCxnSpPr>
            <a:stCxn id="291" idx="3"/>
            <a:endCxn id="288" idx="2"/>
          </p:cNvCxnSpPr>
          <p:nvPr/>
        </p:nvCxnSpPr>
        <p:spPr>
          <a:xfrm>
            <a:off x="1524000" y="1143000"/>
            <a:ext cx="533400" cy="3429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93" name="Shape 293"/>
          <p:cNvSpPr/>
          <p:nvPr/>
        </p:nvSpPr>
        <p:spPr>
          <a:xfrm>
            <a:off x="3810000" y="1219200"/>
            <a:ext cx="838200" cy="5334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out.txt</a:t>
            </a:r>
          </a:p>
        </p:txBody>
      </p:sp>
      <p:cxnSp>
        <p:nvCxnSpPr>
          <p:cNvPr id="294" name="Shape 294"/>
          <p:cNvCxnSpPr>
            <a:stCxn id="288" idx="6"/>
            <a:endCxn id="293" idx="1"/>
          </p:cNvCxnSpPr>
          <p:nvPr/>
        </p:nvCxnSpPr>
        <p:spPr>
          <a:xfrm>
            <a:off x="3352800" y="1485900"/>
            <a:ext cx="4572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95" name="Shape 295"/>
          <p:cNvSpPr txBox="1"/>
          <p:nvPr/>
        </p:nvSpPr>
        <p:spPr>
          <a:xfrm>
            <a:off x="4953000" y="1295400"/>
            <a:ext cx="3657600" cy="36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sim.exe in.dat –p 50 &gt; out.txt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idx="4294967295" type="title"/>
          </p:nvPr>
        </p:nvSpPr>
        <p:spPr>
          <a:xfrm>
            <a:off x="457200" y="2590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959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must state</a:t>
            </a:r>
            <a:br>
              <a:rPr b="0" i="0" lang="en-US" sz="3959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959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 the files</a:t>
            </a:r>
            <a:br>
              <a:rPr b="0" i="0" lang="en-US" sz="3959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959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needed by the command.</a:t>
            </a:r>
          </a:p>
        </p:txBody>
      </p:sp>
      <p:sp>
        <p:nvSpPr>
          <p:cNvPr id="301" name="Shape 301"/>
          <p:cNvSpPr/>
          <p:nvPr/>
        </p:nvSpPr>
        <p:spPr>
          <a:xfrm>
            <a:off x="7315200" y="1600200"/>
            <a:ext cx="1066800" cy="990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Shape 302"/>
          <p:cNvSpPr/>
          <p:nvPr/>
        </p:nvSpPr>
        <p:spPr>
          <a:xfrm>
            <a:off x="6781800" y="4572000"/>
            <a:ext cx="1066800" cy="990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5867400" y="762000"/>
            <a:ext cx="1066800" cy="990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Shape 304"/>
          <p:cNvSpPr/>
          <p:nvPr/>
        </p:nvSpPr>
        <p:spPr>
          <a:xfrm>
            <a:off x="2209800" y="685800"/>
            <a:ext cx="1066800" cy="990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Shape 305"/>
          <p:cNvSpPr/>
          <p:nvPr/>
        </p:nvSpPr>
        <p:spPr>
          <a:xfrm>
            <a:off x="914400" y="1600200"/>
            <a:ext cx="1066800" cy="990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1600200" y="4572000"/>
            <a:ext cx="1066800" cy="990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Shape 307"/>
          <p:cNvSpPr/>
          <p:nvPr/>
        </p:nvSpPr>
        <p:spPr>
          <a:xfrm>
            <a:off x="3505200" y="5029200"/>
            <a:ext cx="1066800" cy="990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Shape 308"/>
          <p:cNvSpPr/>
          <p:nvPr/>
        </p:nvSpPr>
        <p:spPr>
          <a:xfrm>
            <a:off x="685800" y="2895600"/>
            <a:ext cx="1066800" cy="990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Shape 309"/>
          <p:cNvSpPr/>
          <p:nvPr/>
        </p:nvSpPr>
        <p:spPr>
          <a:xfrm>
            <a:off x="7620000" y="2895600"/>
            <a:ext cx="1066800" cy="990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Shape 310"/>
          <p:cNvSpPr/>
          <p:nvPr/>
        </p:nvSpPr>
        <p:spPr>
          <a:xfrm>
            <a:off x="4038600" y="685800"/>
            <a:ext cx="1066800" cy="990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Shape 311"/>
          <p:cNvSpPr/>
          <p:nvPr/>
        </p:nvSpPr>
        <p:spPr>
          <a:xfrm>
            <a:off x="4953000" y="5029200"/>
            <a:ext cx="1066800" cy="990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/>
        </p:nvSpPr>
        <p:spPr>
          <a:xfrm>
            <a:off x="381000" y="152400"/>
            <a:ext cx="8305800" cy="1365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Running a Work Queue Program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152400" y="925800"/>
            <a:ext cx="8991600" cy="49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gcc  work_queue_example.c   -o work_queue_example 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       -I $HOME/cctools/include/cctools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       -L $HOME/cctools/lib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       -lwork_queue -ldttools  -lm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./work_queue_example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Listening on port 8374 …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In another window: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./work_queue_worker    master.host.name.org  8374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5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628650" y="250276"/>
            <a:ext cx="7886700" cy="1325700"/>
          </a:xfrm>
          <a:prstGeom prst="rect">
            <a:avLst/>
          </a:prstGeom>
          <a:noFill/>
          <a:ln cap="flat" cmpd="sng" w="9525">
            <a:solidFill>
              <a:srgbClr val="000000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Makeflow vs. Work Queue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28650" y="1288325"/>
            <a:ext cx="7886700" cy="4351200"/>
          </a:xfrm>
          <a:prstGeom prst="rect">
            <a:avLst/>
          </a:prstGeom>
          <a:noFill/>
          <a:ln cap="flat" cmpd="sng" w="9525">
            <a:solidFill>
              <a:srgbClr val="000000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Makeflow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Directed Acyclic Graph</a:t>
            </a: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programming model.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Static structure known in advance.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All communication through files on disk.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Work Queue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Submit-Wait</a:t>
            </a: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programming model.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Dynamic structure decided at run-time.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Communicate through buffers or files.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More detailed knowledge of how tasks ran.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/>
        </p:nvSpPr>
        <p:spPr>
          <a:xfrm>
            <a:off x="381000" y="152400"/>
            <a:ext cx="8305800" cy="9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… for Perl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152400" y="1185863"/>
            <a:ext cx="89916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ct val="25000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setenv PERL5LIB ${PERL5LIB}: </a:t>
            </a: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(no line break)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ct val="25000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    ${HOME}/cctools/lib/perl5/site_perl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./work_queue_example.pl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Listening on port 8374 …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In another window: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./work_queue_worker   master.host.name.org   8374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5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/>
        </p:nvSpPr>
        <p:spPr>
          <a:xfrm>
            <a:off x="381000" y="152400"/>
            <a:ext cx="8305800" cy="8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… for Python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152400" y="1185863"/>
            <a:ext cx="89916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32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lang="en-US" sz="32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setenv PYTHONPATH ${PYTHONPATH}:   </a:t>
            </a:r>
            <a:r>
              <a:rPr lang="en-US" sz="1400">
                <a:latin typeface="Calibri"/>
                <a:ea typeface="Calibri"/>
                <a:cs typeface="Calibri"/>
                <a:sym typeface="Calibri"/>
              </a:rPr>
              <a:t>(no line break)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lang="en-US" sz="32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    ${HOME}/cctools/lib/python2.6/site-package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4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./work_queue_example.py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Listening on port 8374 …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In another window: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./work_queue_worker   master.host.name.org   8374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5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2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Start Workers Everywhere</a:t>
            </a:r>
          </a:p>
        </p:txBody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x="457200" y="14478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Submit workers to Condor: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condor</a:t>
            </a:r>
            <a:r>
              <a:rPr b="0" i="0" lang="en-US" sz="24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_submit_workers master.hostname.org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8374</a:t>
            </a:r>
            <a:r>
              <a:rPr b="0" i="0" lang="en-US" sz="24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25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Submit workers to SGE: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sge</a:t>
            </a:r>
            <a:r>
              <a:rPr b="0" i="0" lang="en-US" sz="24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_submit_workers  master.hostname.org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8374</a:t>
            </a:r>
            <a:r>
              <a:rPr b="0" i="0" lang="en-US" sz="24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25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Submit workers to Torque: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torque</a:t>
            </a:r>
            <a:r>
              <a:rPr b="0" i="0" lang="en-US" sz="24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_submit_workers  master.hostname.org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8374</a:t>
            </a:r>
            <a:r>
              <a:rPr b="0" i="0" lang="en-US" sz="24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25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>
            <p:ph idx="4294967295"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Use Project Names</a:t>
            </a:r>
          </a:p>
        </p:txBody>
      </p:sp>
      <p:sp>
        <p:nvSpPr>
          <p:cNvPr id="341" name="Shape 341"/>
          <p:cNvSpPr/>
          <p:nvPr/>
        </p:nvSpPr>
        <p:spPr>
          <a:xfrm>
            <a:off x="5638800" y="2286000"/>
            <a:ext cx="1371600" cy="12954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Worker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5933462" y="1600200"/>
            <a:ext cx="278826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work_queue_worker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–N myproject</a:t>
            </a:r>
          </a:p>
        </p:txBody>
      </p:sp>
      <p:sp>
        <p:nvSpPr>
          <p:cNvPr id="343" name="Shape 343"/>
          <p:cNvSpPr/>
          <p:nvPr/>
        </p:nvSpPr>
        <p:spPr>
          <a:xfrm>
            <a:off x="3927475" y="4419600"/>
            <a:ext cx="1371600" cy="1219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Catalog</a:t>
            </a:r>
          </a:p>
        </p:txBody>
      </p:sp>
      <p:grpSp>
        <p:nvGrpSpPr>
          <p:cNvPr id="344" name="Shape 344"/>
          <p:cNvGrpSpPr/>
          <p:nvPr/>
        </p:nvGrpSpPr>
        <p:grpSpPr>
          <a:xfrm>
            <a:off x="3394200" y="2018950"/>
            <a:ext cx="2244600" cy="914750"/>
            <a:chOff x="3429125" y="2476150"/>
            <a:chExt cx="2244600" cy="914750"/>
          </a:xfrm>
        </p:grpSpPr>
        <p:cxnSp>
          <p:nvCxnSpPr>
            <p:cNvPr id="345" name="Shape 345"/>
            <p:cNvCxnSpPr>
              <a:stCxn id="341" idx="2"/>
              <a:endCxn id="346" idx="6"/>
            </p:cNvCxnSpPr>
            <p:nvPr/>
          </p:nvCxnSpPr>
          <p:spPr>
            <a:xfrm rot="10800000">
              <a:off x="3429125" y="3390900"/>
              <a:ext cx="2244600" cy="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  <p:sp>
          <p:nvSpPr>
            <p:cNvPr id="347" name="Shape 347"/>
            <p:cNvSpPr txBox="1"/>
            <p:nvPr/>
          </p:nvSpPr>
          <p:spPr>
            <a:xfrm>
              <a:off x="3958624" y="2476150"/>
              <a:ext cx="1371600" cy="646200"/>
            </a:xfrm>
            <a:prstGeom prst="rect">
              <a:avLst/>
            </a:prstGeom>
            <a:noFill/>
            <a:ln cap="flat" cmpd="sng" w="9525">
              <a:solidFill>
                <a:srgbClr val="666666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Calibri"/>
                  <a:ea typeface="Calibri"/>
                  <a:cs typeface="Calibri"/>
                  <a:sym typeface="Calibri"/>
                </a:rPr>
                <a:t>connect to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Calibri"/>
                  <a:ea typeface="Calibri"/>
                  <a:cs typeface="Calibri"/>
                  <a:sym typeface="Calibri"/>
                </a:rPr>
                <a:t>india:9037</a:t>
              </a:r>
            </a:p>
          </p:txBody>
        </p:sp>
      </p:grpSp>
      <p:grpSp>
        <p:nvGrpSpPr>
          <p:cNvPr id="348" name="Shape 348"/>
          <p:cNvGrpSpPr/>
          <p:nvPr/>
        </p:nvGrpSpPr>
        <p:grpSpPr>
          <a:xfrm>
            <a:off x="2337804" y="3391693"/>
            <a:ext cx="1790763" cy="1206645"/>
            <a:chOff x="2372758" y="3849686"/>
            <a:chExt cx="1789987" cy="1206600"/>
          </a:xfrm>
        </p:grpSpPr>
        <p:cxnSp>
          <p:nvCxnSpPr>
            <p:cNvPr id="349" name="Shape 349"/>
            <p:cNvCxnSpPr>
              <a:stCxn id="346" idx="5"/>
              <a:endCxn id="343" idx="1"/>
            </p:cNvCxnSpPr>
            <p:nvPr/>
          </p:nvCxnSpPr>
          <p:spPr>
            <a:xfrm>
              <a:off x="3216845" y="3849686"/>
              <a:ext cx="945900" cy="12066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  <p:sp>
          <p:nvSpPr>
            <p:cNvPr id="350" name="Shape 350"/>
            <p:cNvSpPr txBox="1"/>
            <p:nvPr/>
          </p:nvSpPr>
          <p:spPr>
            <a:xfrm>
              <a:off x="2372758" y="4344187"/>
              <a:ext cx="1111500" cy="366600"/>
            </a:xfrm>
            <a:prstGeom prst="rect">
              <a:avLst/>
            </a:prstGeom>
            <a:noFill/>
            <a:ln cap="flat" cmpd="sng" w="9525">
              <a:solidFill>
                <a:srgbClr val="666666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Calibri"/>
                  <a:ea typeface="Calibri"/>
                  <a:cs typeface="Calibri"/>
                  <a:sym typeface="Calibri"/>
                </a:rPr>
                <a:t>advertise</a:t>
              </a:r>
            </a:p>
          </p:txBody>
        </p:sp>
      </p:grpSp>
      <p:sp>
        <p:nvSpPr>
          <p:cNvPr id="351" name="Shape 351"/>
          <p:cNvSpPr txBox="1"/>
          <p:nvPr/>
        </p:nvSpPr>
        <p:spPr>
          <a:xfrm>
            <a:off x="3812624" y="5602300"/>
            <a:ext cx="1826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“myproject”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is at india:9037</a:t>
            </a:r>
          </a:p>
        </p:txBody>
      </p:sp>
      <p:grpSp>
        <p:nvGrpSpPr>
          <p:cNvPr id="352" name="Shape 352"/>
          <p:cNvGrpSpPr/>
          <p:nvPr/>
        </p:nvGrpSpPr>
        <p:grpSpPr>
          <a:xfrm>
            <a:off x="5097964" y="3391693"/>
            <a:ext cx="1333588" cy="1206645"/>
            <a:chOff x="5133635" y="3849686"/>
            <a:chExt cx="1333404" cy="1206600"/>
          </a:xfrm>
        </p:grpSpPr>
        <p:cxnSp>
          <p:nvCxnSpPr>
            <p:cNvPr id="353" name="Shape 353"/>
            <p:cNvCxnSpPr>
              <a:stCxn id="341" idx="3"/>
              <a:endCxn id="343" idx="7"/>
            </p:cNvCxnSpPr>
            <p:nvPr/>
          </p:nvCxnSpPr>
          <p:spPr>
            <a:xfrm flipH="1">
              <a:off x="5133635" y="3849686"/>
              <a:ext cx="741600" cy="12066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  <p:sp>
          <p:nvSpPr>
            <p:cNvPr id="354" name="Shape 354"/>
            <p:cNvSpPr txBox="1"/>
            <p:nvPr/>
          </p:nvSpPr>
          <p:spPr>
            <a:xfrm>
              <a:off x="5642639" y="4420362"/>
              <a:ext cx="824400" cy="366600"/>
            </a:xfrm>
            <a:prstGeom prst="rect">
              <a:avLst/>
            </a:prstGeom>
            <a:noFill/>
            <a:ln cap="flat" cmpd="sng" w="9525">
              <a:solidFill>
                <a:srgbClr val="666666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Calibri"/>
                  <a:ea typeface="Calibri"/>
                  <a:cs typeface="Calibri"/>
                  <a:sym typeface="Calibri"/>
                </a:rPr>
                <a:t>query</a:t>
              </a:r>
            </a:p>
          </p:txBody>
        </p:sp>
      </p:grpSp>
      <p:grpSp>
        <p:nvGrpSpPr>
          <p:cNvPr id="355" name="Shape 355"/>
          <p:cNvGrpSpPr/>
          <p:nvPr/>
        </p:nvGrpSpPr>
        <p:grpSpPr>
          <a:xfrm>
            <a:off x="193675" y="4795838"/>
            <a:ext cx="3733775" cy="611245"/>
            <a:chOff x="228600" y="5253335"/>
            <a:chExt cx="3733775" cy="610950"/>
          </a:xfrm>
        </p:grpSpPr>
        <p:cxnSp>
          <p:nvCxnSpPr>
            <p:cNvPr id="356" name="Shape 356"/>
            <p:cNvCxnSpPr>
              <a:stCxn id="357" idx="3"/>
              <a:endCxn id="343" idx="2"/>
            </p:cNvCxnSpPr>
            <p:nvPr/>
          </p:nvCxnSpPr>
          <p:spPr>
            <a:xfrm>
              <a:off x="2873375" y="5481825"/>
              <a:ext cx="1089000" cy="48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  <p:sp>
          <p:nvSpPr>
            <p:cNvPr id="358" name="Shape 358"/>
            <p:cNvSpPr txBox="1"/>
            <p:nvPr/>
          </p:nvSpPr>
          <p:spPr>
            <a:xfrm>
              <a:off x="2983776" y="5497685"/>
              <a:ext cx="789600" cy="366600"/>
            </a:xfrm>
            <a:prstGeom prst="rect">
              <a:avLst/>
            </a:prstGeom>
            <a:noFill/>
            <a:ln cap="flat" cmpd="sng" w="9525">
              <a:solidFill>
                <a:srgbClr val="666666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Calibri"/>
                  <a:ea typeface="Calibri"/>
                  <a:cs typeface="Calibri"/>
                  <a:sym typeface="Calibri"/>
                </a:rPr>
                <a:t>query</a:t>
              </a:r>
            </a:p>
          </p:txBody>
        </p:sp>
        <p:sp>
          <p:nvSpPr>
            <p:cNvPr id="357" name="Shape 357"/>
            <p:cNvSpPr txBox="1"/>
            <p:nvPr/>
          </p:nvSpPr>
          <p:spPr>
            <a:xfrm>
              <a:off x="228600" y="5253335"/>
              <a:ext cx="2644775" cy="456979"/>
            </a:xfrm>
            <a:prstGeom prst="rect">
              <a:avLst/>
            </a:prstGeom>
            <a:noFill/>
            <a:ln cap="flat" cmpd="sng" w="9525">
              <a:solidFill>
                <a:srgbClr val="666666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400">
                  <a:latin typeface="Calibri"/>
                  <a:ea typeface="Calibri"/>
                  <a:cs typeface="Calibri"/>
                  <a:sym typeface="Calibri"/>
                </a:rPr>
                <a:t>work_queue_status</a:t>
              </a:r>
            </a:p>
          </p:txBody>
        </p:sp>
      </p:grpSp>
      <p:grpSp>
        <p:nvGrpSpPr>
          <p:cNvPr id="359" name="Shape 359"/>
          <p:cNvGrpSpPr/>
          <p:nvPr/>
        </p:nvGrpSpPr>
        <p:grpSpPr>
          <a:xfrm>
            <a:off x="914444" y="1219200"/>
            <a:ext cx="2479858" cy="2362200"/>
            <a:chOff x="949953" y="1676400"/>
            <a:chExt cx="2479114" cy="2362200"/>
          </a:xfrm>
        </p:grpSpPr>
        <p:sp>
          <p:nvSpPr>
            <p:cNvPr id="346" name="Shape 346"/>
            <p:cNvSpPr/>
            <p:nvPr/>
          </p:nvSpPr>
          <p:spPr>
            <a:xfrm>
              <a:off x="1981567" y="2743200"/>
              <a:ext cx="1447500" cy="1295400"/>
            </a:xfrm>
            <a:prstGeom prst="ellipse">
              <a:avLst/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Work Queue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4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(port 9037)</a:t>
              </a:r>
            </a:p>
          </p:txBody>
        </p:sp>
        <p:sp>
          <p:nvSpPr>
            <p:cNvPr id="360" name="Shape 360"/>
            <p:cNvSpPr txBox="1"/>
            <p:nvPr/>
          </p:nvSpPr>
          <p:spPr>
            <a:xfrm>
              <a:off x="949953" y="1676400"/>
              <a:ext cx="1842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t/>
              </a:r>
              <a:endParaRPr sz="24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/>
          <p:nvPr/>
        </p:nvSpPr>
        <p:spPr>
          <a:xfrm>
            <a:off x="39688" y="2438400"/>
            <a:ext cx="9104400" cy="685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366" name="Shape 366"/>
          <p:cNvSpPr txBox="1"/>
          <p:nvPr/>
        </p:nvSpPr>
        <p:spPr>
          <a:xfrm>
            <a:off x="39688" y="3733800"/>
            <a:ext cx="9104400" cy="685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367" name="Shape 367"/>
          <p:cNvSpPr txBox="1"/>
          <p:nvPr/>
        </p:nvSpPr>
        <p:spPr>
          <a:xfrm>
            <a:off x="0" y="5105400"/>
            <a:ext cx="9104400" cy="685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368" name="Shape 368"/>
          <p:cNvSpPr txBox="1"/>
          <p:nvPr/>
        </p:nvSpPr>
        <p:spPr>
          <a:xfrm>
            <a:off x="0" y="333375"/>
            <a:ext cx="91440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600">
                <a:latin typeface="Arial"/>
                <a:ea typeface="Arial"/>
                <a:cs typeface="Arial"/>
                <a:sym typeface="Arial"/>
              </a:rPr>
              <a:t>Specify Project Names in Work Queue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338138" y="1447800"/>
            <a:ext cx="8653500" cy="7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Specify Project Name for Work Queue master: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533400" y="4572000"/>
            <a:ext cx="32766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0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Python: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534988" y="3243263"/>
            <a:ext cx="32766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0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Perl: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534988" y="1931988"/>
            <a:ext cx="32766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0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C: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838200" y="5105400"/>
            <a:ext cx="61530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q.specify_name (“myproject”) 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762000" y="3733800"/>
            <a:ext cx="83820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work_queue_specify_name ($q, “myproject”); 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62000" y="2438400"/>
            <a:ext cx="80724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work_queue_specify_name (q, “myproject”);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/>
          <p:nvPr/>
        </p:nvSpPr>
        <p:spPr>
          <a:xfrm>
            <a:off x="376238" y="333375"/>
            <a:ext cx="8386762" cy="1365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600">
                <a:latin typeface="Arial"/>
                <a:ea typeface="Arial"/>
                <a:cs typeface="Arial"/>
                <a:sym typeface="Arial"/>
              </a:rPr>
              <a:t>Start Workers with Project Names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457200" y="1447800"/>
            <a:ext cx="86106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Start one worker: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$ work_queue_worker  -N myproject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Start many workers: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$ sge_submit_workers -N myproject  </a:t>
            </a:r>
            <a:r>
              <a:rPr b="1" lang="en-US" sz="3200">
                <a:latin typeface="Calibri"/>
                <a:ea typeface="Calibri"/>
                <a:cs typeface="Calibri"/>
                <a:sym typeface="Calibri"/>
              </a:rPr>
              <a:t>5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$ condor_submit_workers -N myproject  </a:t>
            </a:r>
            <a:r>
              <a:rPr b="1" lang="en-US" sz="3200">
                <a:latin typeface="Calibri"/>
                <a:ea typeface="Calibri"/>
                <a:cs typeface="Calibri"/>
                <a:sym typeface="Calibri"/>
              </a:rPr>
              <a:t>5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$ torque_submit_workers -N myproject  </a:t>
            </a:r>
            <a:r>
              <a:rPr b="1" lang="en-US" sz="3200">
                <a:latin typeface="Calibri"/>
                <a:ea typeface="Calibri"/>
                <a:cs typeface="Calibri"/>
                <a:sym typeface="Calibri"/>
              </a:rPr>
              <a:t>5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Advanced Features (in the docs)</a:t>
            </a:r>
          </a:p>
        </p:txBody>
      </p:sp>
      <p:sp>
        <p:nvSpPr>
          <p:cNvPr id="387" name="Shape 387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Submit / remove tasks by tag / name.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Auto reschedule tasks that take too long.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Send in-memory data as a file.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Log and graph system performance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Much more!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/>
        </p:nvSpPr>
        <p:spPr>
          <a:xfrm>
            <a:off x="376238" y="333375"/>
            <a:ext cx="8001000" cy="13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600">
                <a:latin typeface="Arial"/>
                <a:ea typeface="Arial"/>
                <a:cs typeface="Arial"/>
                <a:sym typeface="Arial"/>
              </a:rPr>
              <a:t>Managing Your Workforce</a:t>
            </a:r>
          </a:p>
        </p:txBody>
      </p:sp>
      <p:sp>
        <p:nvSpPr>
          <p:cNvPr id="393" name="Shape 393"/>
          <p:cNvSpPr/>
          <p:nvPr/>
        </p:nvSpPr>
        <p:spPr>
          <a:xfrm>
            <a:off x="2971800" y="3581400"/>
            <a:ext cx="2209800" cy="1981200"/>
          </a:xfrm>
          <a:custGeom>
            <a:pathLst>
              <a:path extrusionOk="0" h="120000" w="120000">
                <a:moveTo>
                  <a:pt x="10833" y="39916"/>
                </a:moveTo>
                <a:lnTo>
                  <a:pt x="10830" y="39916"/>
                </a:lnTo>
                <a:cubicBezTo>
                  <a:pt x="10716" y="38775"/>
                  <a:pt x="10661" y="37625"/>
                  <a:pt x="10661" y="36475"/>
                </a:cubicBezTo>
                <a:cubicBezTo>
                  <a:pt x="10661" y="22375"/>
                  <a:pt x="19058" y="10947"/>
                  <a:pt x="29419" y="10947"/>
                </a:cubicBezTo>
                <a:cubicBezTo>
                  <a:pt x="32752" y="10944"/>
                  <a:pt x="36025" y="12155"/>
                  <a:pt x="38902" y="14447"/>
                </a:cubicBezTo>
                <a:lnTo>
                  <a:pt x="38902" y="14450"/>
                </a:lnTo>
                <a:cubicBezTo>
                  <a:pt x="41472" y="7855"/>
                  <a:pt x="46505" y="3730"/>
                  <a:pt x="51986" y="3733"/>
                </a:cubicBezTo>
                <a:cubicBezTo>
                  <a:pt x="55872" y="3733"/>
                  <a:pt x="59605" y="5813"/>
                  <a:pt x="62377" y="9530"/>
                </a:cubicBezTo>
                <a:lnTo>
                  <a:pt x="62377" y="9533"/>
                </a:lnTo>
                <a:cubicBezTo>
                  <a:pt x="64427" y="3930"/>
                  <a:pt x="68630" y="388"/>
                  <a:pt x="73227" y="391"/>
                </a:cubicBezTo>
                <a:cubicBezTo>
                  <a:pt x="77008" y="391"/>
                  <a:pt x="80575" y="2794"/>
                  <a:pt x="82866" y="6891"/>
                </a:cubicBezTo>
                <a:lnTo>
                  <a:pt x="82866" y="6888"/>
                </a:lnTo>
                <a:cubicBezTo>
                  <a:pt x="85430" y="2783"/>
                  <a:pt x="89194" y="413"/>
                  <a:pt x="93161" y="416"/>
                </a:cubicBezTo>
                <a:cubicBezTo>
                  <a:pt x="99688" y="416"/>
                  <a:pt x="105280" y="6763"/>
                  <a:pt x="106438" y="15486"/>
                </a:cubicBezTo>
                <a:lnTo>
                  <a:pt x="106436" y="15488"/>
                </a:lnTo>
                <a:cubicBezTo>
                  <a:pt x="112886" y="17883"/>
                  <a:pt x="117361" y="25869"/>
                  <a:pt x="117361" y="34983"/>
                </a:cubicBezTo>
                <a:cubicBezTo>
                  <a:pt x="117361" y="37719"/>
                  <a:pt x="116952" y="40427"/>
                  <a:pt x="116161" y="42944"/>
                </a:cubicBezTo>
                <a:lnTo>
                  <a:pt x="116161" y="42941"/>
                </a:lnTo>
                <a:cubicBezTo>
                  <a:pt x="118686" y="47416"/>
                  <a:pt x="120055" y="52900"/>
                  <a:pt x="120055" y="58544"/>
                </a:cubicBezTo>
                <a:cubicBezTo>
                  <a:pt x="120055" y="71286"/>
                  <a:pt x="113169" y="82091"/>
                  <a:pt x="103900" y="83897"/>
                </a:cubicBezTo>
                <a:lnTo>
                  <a:pt x="103897" y="83894"/>
                </a:lnTo>
                <a:cubicBezTo>
                  <a:pt x="103827" y="95897"/>
                  <a:pt x="96652" y="105572"/>
                  <a:pt x="87830" y="105575"/>
                </a:cubicBezTo>
                <a:cubicBezTo>
                  <a:pt x="84819" y="105575"/>
                  <a:pt x="81872" y="104425"/>
                  <a:pt x="79319" y="102258"/>
                </a:cubicBezTo>
                <a:lnTo>
                  <a:pt x="79322" y="102258"/>
                </a:lnTo>
                <a:cubicBezTo>
                  <a:pt x="76927" y="113052"/>
                  <a:pt x="69636" y="120436"/>
                  <a:pt x="61372" y="120438"/>
                </a:cubicBezTo>
                <a:cubicBezTo>
                  <a:pt x="55108" y="120438"/>
                  <a:pt x="49258" y="116169"/>
                  <a:pt x="45777" y="109063"/>
                </a:cubicBezTo>
                <a:lnTo>
                  <a:pt x="45777" y="109066"/>
                </a:lnTo>
                <a:cubicBezTo>
                  <a:pt x="42441" y="111805"/>
                  <a:pt x="38622" y="113250"/>
                  <a:pt x="34730" y="113252"/>
                </a:cubicBezTo>
                <a:cubicBezTo>
                  <a:pt x="27041" y="113252"/>
                  <a:pt x="19944" y="107633"/>
                  <a:pt x="16122" y="98525"/>
                </a:cubicBezTo>
                <a:lnTo>
                  <a:pt x="16119" y="98525"/>
                </a:lnTo>
                <a:cubicBezTo>
                  <a:pt x="15652" y="98600"/>
                  <a:pt x="15180" y="98636"/>
                  <a:pt x="14711" y="98638"/>
                </a:cubicBezTo>
                <a:cubicBezTo>
                  <a:pt x="8022" y="98638"/>
                  <a:pt x="2600" y="91277"/>
                  <a:pt x="2600" y="82200"/>
                </a:cubicBezTo>
                <a:cubicBezTo>
                  <a:pt x="2597" y="78027"/>
                  <a:pt x="3766" y="74011"/>
                  <a:pt x="5866" y="70963"/>
                </a:cubicBezTo>
                <a:lnTo>
                  <a:pt x="5869" y="70963"/>
                </a:lnTo>
                <a:cubicBezTo>
                  <a:pt x="2169" y="68002"/>
                  <a:pt x="-100" y="62577"/>
                  <a:pt x="-100" y="56716"/>
                </a:cubicBezTo>
                <a:cubicBezTo>
                  <a:pt x="-102" y="48250"/>
                  <a:pt x="4575" y="41158"/>
                  <a:pt x="10730" y="40288"/>
                </a:cubicBezTo>
                <a:close/>
              </a:path>
              <a:path extrusionOk="0" fill="none" h="120000" w="120000">
                <a:moveTo>
                  <a:pt x="13036" y="72713"/>
                </a:moveTo>
                <a:lnTo>
                  <a:pt x="13036" y="72713"/>
                </a:lnTo>
                <a:cubicBezTo>
                  <a:pt x="12722" y="72747"/>
                  <a:pt x="12411" y="72761"/>
                  <a:pt x="12100" y="72763"/>
                </a:cubicBezTo>
                <a:cubicBezTo>
                  <a:pt x="9955" y="72763"/>
                  <a:pt x="7850" y="71980"/>
                  <a:pt x="6000" y="70497"/>
                </a:cubicBezTo>
                <a:moveTo>
                  <a:pt x="19244" y="96941"/>
                </a:moveTo>
                <a:lnTo>
                  <a:pt x="19241" y="96938"/>
                </a:lnTo>
                <a:cubicBezTo>
                  <a:pt x="18255" y="97475"/>
                  <a:pt x="17222" y="97830"/>
                  <a:pt x="16166" y="98000"/>
                </a:cubicBezTo>
                <a:moveTo>
                  <a:pt x="45772" y="108583"/>
                </a:moveTo>
                <a:lnTo>
                  <a:pt x="45769" y="108583"/>
                </a:lnTo>
                <a:cubicBezTo>
                  <a:pt x="45027" y="107066"/>
                  <a:pt x="44405" y="105444"/>
                  <a:pt x="43913" y="103750"/>
                </a:cubicBezTo>
                <a:moveTo>
                  <a:pt x="80075" y="96530"/>
                </a:moveTo>
                <a:lnTo>
                  <a:pt x="80072" y="96527"/>
                </a:lnTo>
                <a:cubicBezTo>
                  <a:pt x="79963" y="98327"/>
                  <a:pt x="79716" y="100105"/>
                  <a:pt x="79333" y="101833"/>
                </a:cubicBezTo>
                <a:moveTo>
                  <a:pt x="94802" y="63761"/>
                </a:moveTo>
                <a:lnTo>
                  <a:pt x="94800" y="63761"/>
                </a:lnTo>
                <a:cubicBezTo>
                  <a:pt x="100327" y="67419"/>
                  <a:pt x="103836" y="75047"/>
                  <a:pt x="103836" y="83408"/>
                </a:cubicBezTo>
                <a:cubicBezTo>
                  <a:pt x="103836" y="83466"/>
                  <a:pt x="103833" y="83525"/>
                  <a:pt x="103833" y="83583"/>
                </a:cubicBezTo>
                <a:moveTo>
                  <a:pt x="116105" y="42650"/>
                </a:moveTo>
                <a:lnTo>
                  <a:pt x="116105" y="42650"/>
                </a:lnTo>
                <a:cubicBezTo>
                  <a:pt x="115202" y="45516"/>
                  <a:pt x="113827" y="48061"/>
                  <a:pt x="112083" y="50083"/>
                </a:cubicBezTo>
                <a:moveTo>
                  <a:pt x="106455" y="15072"/>
                </a:moveTo>
                <a:lnTo>
                  <a:pt x="106455" y="15069"/>
                </a:lnTo>
                <a:cubicBezTo>
                  <a:pt x="106597" y="16141"/>
                  <a:pt x="106669" y="17227"/>
                  <a:pt x="106669" y="18319"/>
                </a:cubicBezTo>
                <a:cubicBezTo>
                  <a:pt x="106669" y="18405"/>
                  <a:pt x="106666" y="18494"/>
                  <a:pt x="106666" y="18583"/>
                </a:cubicBezTo>
                <a:moveTo>
                  <a:pt x="80772" y="10977"/>
                </a:moveTo>
                <a:lnTo>
                  <a:pt x="80772" y="10977"/>
                </a:lnTo>
                <a:cubicBezTo>
                  <a:pt x="81294" y="9358"/>
                  <a:pt x="81988" y="7850"/>
                  <a:pt x="82833" y="6500"/>
                </a:cubicBezTo>
                <a:moveTo>
                  <a:pt x="61502" y="13111"/>
                </a:moveTo>
                <a:lnTo>
                  <a:pt x="61500" y="13108"/>
                </a:lnTo>
                <a:cubicBezTo>
                  <a:pt x="61713" y="11772"/>
                  <a:pt x="62050" y="10475"/>
                  <a:pt x="62500" y="9250"/>
                </a:cubicBezTo>
                <a:moveTo>
                  <a:pt x="38888" y="14422"/>
                </a:moveTo>
                <a:lnTo>
                  <a:pt x="38888" y="14419"/>
                </a:lnTo>
                <a:cubicBezTo>
                  <a:pt x="40197" y="15466"/>
                  <a:pt x="41411" y="16722"/>
                  <a:pt x="42497" y="18166"/>
                </a:cubicBezTo>
                <a:moveTo>
                  <a:pt x="11463" y="43858"/>
                </a:moveTo>
                <a:lnTo>
                  <a:pt x="11463" y="43855"/>
                </a:lnTo>
                <a:cubicBezTo>
                  <a:pt x="11177" y="42566"/>
                  <a:pt x="10966" y="41250"/>
                  <a:pt x="10833" y="39913"/>
                </a:cubicBezTo>
              </a:path>
            </a:pathLst>
          </a:cu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SGE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Cluster</a:t>
            </a:r>
          </a:p>
        </p:txBody>
      </p:sp>
      <p:sp>
        <p:nvSpPr>
          <p:cNvPr id="394" name="Shape 394"/>
          <p:cNvSpPr/>
          <p:nvPr/>
        </p:nvSpPr>
        <p:spPr>
          <a:xfrm>
            <a:off x="533400" y="1066800"/>
            <a:ext cx="1219200" cy="11430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95" name="Shape 395"/>
          <p:cNvSpPr/>
          <p:nvPr/>
        </p:nvSpPr>
        <p:spPr>
          <a:xfrm>
            <a:off x="517525" y="2749550"/>
            <a:ext cx="1219200" cy="11430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396" name="Shape 396"/>
          <p:cNvSpPr/>
          <p:nvPr/>
        </p:nvSpPr>
        <p:spPr>
          <a:xfrm>
            <a:off x="517525" y="4425950"/>
            <a:ext cx="1219200" cy="11430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97" name="Shape 397"/>
          <p:cNvSpPr/>
          <p:nvPr/>
        </p:nvSpPr>
        <p:spPr>
          <a:xfrm>
            <a:off x="2895600" y="1143000"/>
            <a:ext cx="2209800" cy="1981200"/>
          </a:xfrm>
          <a:custGeom>
            <a:pathLst>
              <a:path extrusionOk="0" h="120000" w="120000">
                <a:moveTo>
                  <a:pt x="10833" y="39916"/>
                </a:moveTo>
                <a:lnTo>
                  <a:pt x="10830" y="39916"/>
                </a:lnTo>
                <a:cubicBezTo>
                  <a:pt x="10716" y="38775"/>
                  <a:pt x="10661" y="37625"/>
                  <a:pt x="10661" y="36475"/>
                </a:cubicBezTo>
                <a:cubicBezTo>
                  <a:pt x="10661" y="22375"/>
                  <a:pt x="19058" y="10947"/>
                  <a:pt x="29419" y="10947"/>
                </a:cubicBezTo>
                <a:cubicBezTo>
                  <a:pt x="32752" y="10944"/>
                  <a:pt x="36025" y="12155"/>
                  <a:pt x="38902" y="14447"/>
                </a:cubicBezTo>
                <a:lnTo>
                  <a:pt x="38902" y="14450"/>
                </a:lnTo>
                <a:cubicBezTo>
                  <a:pt x="41472" y="7855"/>
                  <a:pt x="46505" y="3730"/>
                  <a:pt x="51986" y="3733"/>
                </a:cubicBezTo>
                <a:cubicBezTo>
                  <a:pt x="55872" y="3733"/>
                  <a:pt x="59605" y="5813"/>
                  <a:pt x="62377" y="9530"/>
                </a:cubicBezTo>
                <a:lnTo>
                  <a:pt x="62377" y="9533"/>
                </a:lnTo>
                <a:cubicBezTo>
                  <a:pt x="64427" y="3930"/>
                  <a:pt x="68630" y="388"/>
                  <a:pt x="73227" y="391"/>
                </a:cubicBezTo>
                <a:cubicBezTo>
                  <a:pt x="77008" y="391"/>
                  <a:pt x="80575" y="2794"/>
                  <a:pt x="82866" y="6891"/>
                </a:cubicBezTo>
                <a:lnTo>
                  <a:pt x="82866" y="6888"/>
                </a:lnTo>
                <a:cubicBezTo>
                  <a:pt x="85430" y="2783"/>
                  <a:pt x="89194" y="413"/>
                  <a:pt x="93161" y="416"/>
                </a:cubicBezTo>
                <a:cubicBezTo>
                  <a:pt x="99688" y="416"/>
                  <a:pt x="105280" y="6763"/>
                  <a:pt x="106438" y="15486"/>
                </a:cubicBezTo>
                <a:lnTo>
                  <a:pt x="106436" y="15488"/>
                </a:lnTo>
                <a:cubicBezTo>
                  <a:pt x="112886" y="17883"/>
                  <a:pt x="117361" y="25869"/>
                  <a:pt x="117361" y="34983"/>
                </a:cubicBezTo>
                <a:cubicBezTo>
                  <a:pt x="117361" y="37719"/>
                  <a:pt x="116952" y="40427"/>
                  <a:pt x="116161" y="42944"/>
                </a:cubicBezTo>
                <a:lnTo>
                  <a:pt x="116161" y="42941"/>
                </a:lnTo>
                <a:cubicBezTo>
                  <a:pt x="118686" y="47416"/>
                  <a:pt x="120055" y="52900"/>
                  <a:pt x="120055" y="58544"/>
                </a:cubicBezTo>
                <a:cubicBezTo>
                  <a:pt x="120055" y="71286"/>
                  <a:pt x="113169" y="82091"/>
                  <a:pt x="103900" y="83897"/>
                </a:cubicBezTo>
                <a:lnTo>
                  <a:pt x="103897" y="83894"/>
                </a:lnTo>
                <a:cubicBezTo>
                  <a:pt x="103827" y="95897"/>
                  <a:pt x="96652" y="105572"/>
                  <a:pt x="87830" y="105575"/>
                </a:cubicBezTo>
                <a:cubicBezTo>
                  <a:pt x="84819" y="105575"/>
                  <a:pt x="81872" y="104425"/>
                  <a:pt x="79319" y="102258"/>
                </a:cubicBezTo>
                <a:lnTo>
                  <a:pt x="79322" y="102258"/>
                </a:lnTo>
                <a:cubicBezTo>
                  <a:pt x="76927" y="113052"/>
                  <a:pt x="69636" y="120436"/>
                  <a:pt x="61372" y="120438"/>
                </a:cubicBezTo>
                <a:cubicBezTo>
                  <a:pt x="55108" y="120438"/>
                  <a:pt x="49258" y="116169"/>
                  <a:pt x="45777" y="109063"/>
                </a:cubicBezTo>
                <a:lnTo>
                  <a:pt x="45777" y="109066"/>
                </a:lnTo>
                <a:cubicBezTo>
                  <a:pt x="42441" y="111805"/>
                  <a:pt x="38622" y="113250"/>
                  <a:pt x="34730" y="113252"/>
                </a:cubicBezTo>
                <a:cubicBezTo>
                  <a:pt x="27041" y="113252"/>
                  <a:pt x="19944" y="107633"/>
                  <a:pt x="16122" y="98525"/>
                </a:cubicBezTo>
                <a:lnTo>
                  <a:pt x="16119" y="98525"/>
                </a:lnTo>
                <a:cubicBezTo>
                  <a:pt x="15652" y="98600"/>
                  <a:pt x="15180" y="98636"/>
                  <a:pt x="14711" y="98638"/>
                </a:cubicBezTo>
                <a:cubicBezTo>
                  <a:pt x="8022" y="98638"/>
                  <a:pt x="2600" y="91277"/>
                  <a:pt x="2600" y="82200"/>
                </a:cubicBezTo>
                <a:cubicBezTo>
                  <a:pt x="2597" y="78027"/>
                  <a:pt x="3766" y="74011"/>
                  <a:pt x="5866" y="70963"/>
                </a:cubicBezTo>
                <a:lnTo>
                  <a:pt x="5869" y="70963"/>
                </a:lnTo>
                <a:cubicBezTo>
                  <a:pt x="2169" y="68002"/>
                  <a:pt x="-100" y="62577"/>
                  <a:pt x="-100" y="56716"/>
                </a:cubicBezTo>
                <a:cubicBezTo>
                  <a:pt x="-102" y="48250"/>
                  <a:pt x="4575" y="41158"/>
                  <a:pt x="10730" y="40288"/>
                </a:cubicBezTo>
                <a:close/>
              </a:path>
              <a:path extrusionOk="0" fill="none" h="120000" w="120000">
                <a:moveTo>
                  <a:pt x="13036" y="72713"/>
                </a:moveTo>
                <a:lnTo>
                  <a:pt x="13036" y="72713"/>
                </a:lnTo>
                <a:cubicBezTo>
                  <a:pt x="12722" y="72747"/>
                  <a:pt x="12411" y="72761"/>
                  <a:pt x="12100" y="72763"/>
                </a:cubicBezTo>
                <a:cubicBezTo>
                  <a:pt x="9955" y="72763"/>
                  <a:pt x="7850" y="71980"/>
                  <a:pt x="6000" y="70497"/>
                </a:cubicBezTo>
                <a:moveTo>
                  <a:pt x="19244" y="96941"/>
                </a:moveTo>
                <a:lnTo>
                  <a:pt x="19241" y="96938"/>
                </a:lnTo>
                <a:cubicBezTo>
                  <a:pt x="18255" y="97475"/>
                  <a:pt x="17222" y="97830"/>
                  <a:pt x="16166" y="98000"/>
                </a:cubicBezTo>
                <a:moveTo>
                  <a:pt x="45772" y="108583"/>
                </a:moveTo>
                <a:lnTo>
                  <a:pt x="45769" y="108583"/>
                </a:lnTo>
                <a:cubicBezTo>
                  <a:pt x="45027" y="107066"/>
                  <a:pt x="44405" y="105444"/>
                  <a:pt x="43913" y="103750"/>
                </a:cubicBezTo>
                <a:moveTo>
                  <a:pt x="80075" y="96530"/>
                </a:moveTo>
                <a:lnTo>
                  <a:pt x="80072" y="96527"/>
                </a:lnTo>
                <a:cubicBezTo>
                  <a:pt x="79963" y="98327"/>
                  <a:pt x="79716" y="100105"/>
                  <a:pt x="79333" y="101833"/>
                </a:cubicBezTo>
                <a:moveTo>
                  <a:pt x="94802" y="63761"/>
                </a:moveTo>
                <a:lnTo>
                  <a:pt x="94800" y="63761"/>
                </a:lnTo>
                <a:cubicBezTo>
                  <a:pt x="100327" y="67419"/>
                  <a:pt x="103836" y="75047"/>
                  <a:pt x="103836" y="83408"/>
                </a:cubicBezTo>
                <a:cubicBezTo>
                  <a:pt x="103836" y="83466"/>
                  <a:pt x="103833" y="83525"/>
                  <a:pt x="103833" y="83583"/>
                </a:cubicBezTo>
                <a:moveTo>
                  <a:pt x="116105" y="42650"/>
                </a:moveTo>
                <a:lnTo>
                  <a:pt x="116105" y="42650"/>
                </a:lnTo>
                <a:cubicBezTo>
                  <a:pt x="115202" y="45516"/>
                  <a:pt x="113827" y="48061"/>
                  <a:pt x="112083" y="50083"/>
                </a:cubicBezTo>
                <a:moveTo>
                  <a:pt x="106455" y="15072"/>
                </a:moveTo>
                <a:lnTo>
                  <a:pt x="106455" y="15069"/>
                </a:lnTo>
                <a:cubicBezTo>
                  <a:pt x="106597" y="16141"/>
                  <a:pt x="106669" y="17227"/>
                  <a:pt x="106669" y="18319"/>
                </a:cubicBezTo>
                <a:cubicBezTo>
                  <a:pt x="106669" y="18405"/>
                  <a:pt x="106666" y="18494"/>
                  <a:pt x="106666" y="18583"/>
                </a:cubicBezTo>
                <a:moveTo>
                  <a:pt x="80772" y="10977"/>
                </a:moveTo>
                <a:lnTo>
                  <a:pt x="80772" y="10977"/>
                </a:lnTo>
                <a:cubicBezTo>
                  <a:pt x="81294" y="9358"/>
                  <a:pt x="81988" y="7850"/>
                  <a:pt x="82833" y="6500"/>
                </a:cubicBezTo>
                <a:moveTo>
                  <a:pt x="61502" y="13111"/>
                </a:moveTo>
                <a:lnTo>
                  <a:pt x="61500" y="13108"/>
                </a:lnTo>
                <a:cubicBezTo>
                  <a:pt x="61713" y="11772"/>
                  <a:pt x="62050" y="10475"/>
                  <a:pt x="62500" y="9250"/>
                </a:cubicBezTo>
                <a:moveTo>
                  <a:pt x="38888" y="14422"/>
                </a:moveTo>
                <a:lnTo>
                  <a:pt x="38888" y="14419"/>
                </a:lnTo>
                <a:cubicBezTo>
                  <a:pt x="40197" y="15466"/>
                  <a:pt x="41411" y="16722"/>
                  <a:pt x="42497" y="18166"/>
                </a:cubicBezTo>
                <a:moveTo>
                  <a:pt x="11463" y="43858"/>
                </a:moveTo>
                <a:lnTo>
                  <a:pt x="11463" y="43855"/>
                </a:lnTo>
                <a:cubicBezTo>
                  <a:pt x="11177" y="42566"/>
                  <a:pt x="10966" y="41250"/>
                  <a:pt x="10833" y="39913"/>
                </a:cubicBezTo>
              </a:path>
            </a:pathLst>
          </a:custGeom>
          <a:solidFill>
            <a:srgbClr val="D8D8D8"/>
          </a:solidFill>
          <a:ln cap="flat" cmpd="sng" w="25400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Condor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Pool</a:t>
            </a:r>
          </a:p>
        </p:txBody>
      </p:sp>
      <p:grpSp>
        <p:nvGrpSpPr>
          <p:cNvPr id="398" name="Shape 398"/>
          <p:cNvGrpSpPr/>
          <p:nvPr/>
        </p:nvGrpSpPr>
        <p:grpSpPr>
          <a:xfrm>
            <a:off x="1527175" y="1447800"/>
            <a:ext cx="2740025" cy="3109913"/>
            <a:chOff x="1394" y="1200"/>
            <a:chExt cx="1726" cy="1959"/>
          </a:xfrm>
        </p:grpSpPr>
        <p:sp>
          <p:nvSpPr>
            <p:cNvPr id="399" name="Shape 399"/>
            <p:cNvSpPr/>
            <p:nvPr/>
          </p:nvSpPr>
          <p:spPr>
            <a:xfrm>
              <a:off x="2400" y="1632"/>
              <a:ext cx="288" cy="288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sp>
          <p:nvSpPr>
            <p:cNvPr id="400" name="Shape 400"/>
            <p:cNvSpPr/>
            <p:nvPr/>
          </p:nvSpPr>
          <p:spPr>
            <a:xfrm>
              <a:off x="2592" y="1200"/>
              <a:ext cx="288" cy="288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sp>
          <p:nvSpPr>
            <p:cNvPr id="401" name="Shape 401"/>
            <p:cNvSpPr/>
            <p:nvPr/>
          </p:nvSpPr>
          <p:spPr>
            <a:xfrm>
              <a:off x="2832" y="1872"/>
              <a:ext cx="288" cy="288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cxnSp>
          <p:nvCxnSpPr>
            <p:cNvPr id="402" name="Shape 402"/>
            <p:cNvCxnSpPr/>
            <p:nvPr/>
          </p:nvCxnSpPr>
          <p:spPr>
            <a:xfrm rot="10800000">
              <a:off x="1540" y="1326"/>
              <a:ext cx="848" cy="456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  <p:cxnSp>
          <p:nvCxnSpPr>
            <p:cNvPr id="403" name="Shape 403"/>
            <p:cNvCxnSpPr/>
            <p:nvPr/>
          </p:nvCxnSpPr>
          <p:spPr>
            <a:xfrm flipH="1">
              <a:off x="1532" y="1460"/>
              <a:ext cx="1100" cy="926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  <p:cxnSp>
          <p:nvCxnSpPr>
            <p:cNvPr id="404" name="Shape 404"/>
            <p:cNvCxnSpPr/>
            <p:nvPr/>
          </p:nvCxnSpPr>
          <p:spPr>
            <a:xfrm flipH="1">
              <a:off x="1394" y="2112"/>
              <a:ext cx="1460" cy="1047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</p:grpSp>
      <p:grpSp>
        <p:nvGrpSpPr>
          <p:cNvPr id="405" name="Shape 405"/>
          <p:cNvGrpSpPr/>
          <p:nvPr/>
        </p:nvGrpSpPr>
        <p:grpSpPr>
          <a:xfrm>
            <a:off x="1568450" y="2089150"/>
            <a:ext cx="2774950" cy="3094038"/>
            <a:chOff x="1420" y="1604"/>
            <a:chExt cx="1748" cy="1949"/>
          </a:xfrm>
        </p:grpSpPr>
        <p:sp>
          <p:nvSpPr>
            <p:cNvPr id="406" name="Shape 406"/>
            <p:cNvSpPr/>
            <p:nvPr/>
          </p:nvSpPr>
          <p:spPr>
            <a:xfrm>
              <a:off x="2656" y="3265"/>
              <a:ext cx="288" cy="288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sp>
          <p:nvSpPr>
            <p:cNvPr id="407" name="Shape 407"/>
            <p:cNvSpPr/>
            <p:nvPr/>
          </p:nvSpPr>
          <p:spPr>
            <a:xfrm>
              <a:off x="2880" y="2688"/>
              <a:ext cx="288" cy="288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sp>
          <p:nvSpPr>
            <p:cNvPr id="408" name="Shape 408"/>
            <p:cNvSpPr/>
            <p:nvPr/>
          </p:nvSpPr>
          <p:spPr>
            <a:xfrm>
              <a:off x="2416" y="2881"/>
              <a:ext cx="288" cy="288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cxnSp>
          <p:nvCxnSpPr>
            <p:cNvPr id="409" name="Shape 409"/>
            <p:cNvCxnSpPr/>
            <p:nvPr/>
          </p:nvCxnSpPr>
          <p:spPr>
            <a:xfrm rot="10800000">
              <a:off x="1420" y="1604"/>
              <a:ext cx="1034" cy="1332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  <p:cxnSp>
          <p:nvCxnSpPr>
            <p:cNvPr id="410" name="Shape 410"/>
            <p:cNvCxnSpPr/>
            <p:nvPr/>
          </p:nvCxnSpPr>
          <p:spPr>
            <a:xfrm rot="10800000">
              <a:off x="1516" y="2400"/>
              <a:ext cx="1388" cy="342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  <p:cxnSp>
          <p:nvCxnSpPr>
            <p:cNvPr id="411" name="Shape 411"/>
            <p:cNvCxnSpPr/>
            <p:nvPr/>
          </p:nvCxnSpPr>
          <p:spPr>
            <a:xfrm flipH="1">
              <a:off x="1536" y="3408"/>
              <a:ext cx="1114" cy="27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stealth"/>
            </a:ln>
          </p:spPr>
        </p:cxnSp>
      </p:grpSp>
      <p:sp>
        <p:nvSpPr>
          <p:cNvPr id="412" name="Shape 412"/>
          <p:cNvSpPr txBox="1"/>
          <p:nvPr/>
        </p:nvSpPr>
        <p:spPr>
          <a:xfrm>
            <a:off x="5334000" y="2895600"/>
            <a:ext cx="2889300" cy="9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Submits new workers.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Restarts failed workers.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Removes unneeded workers.</a:t>
            </a:r>
          </a:p>
        </p:txBody>
      </p:sp>
      <p:grpSp>
        <p:nvGrpSpPr>
          <p:cNvPr id="413" name="Shape 413"/>
          <p:cNvGrpSpPr/>
          <p:nvPr/>
        </p:nvGrpSpPr>
        <p:grpSpPr>
          <a:xfrm>
            <a:off x="5181599" y="4183857"/>
            <a:ext cx="3333750" cy="1635118"/>
            <a:chOff x="3674" y="1200"/>
            <a:chExt cx="2100" cy="1030"/>
          </a:xfrm>
        </p:grpSpPr>
        <p:sp>
          <p:nvSpPr>
            <p:cNvPr id="414" name="Shape 414"/>
            <p:cNvSpPr/>
            <p:nvPr/>
          </p:nvSpPr>
          <p:spPr>
            <a:xfrm>
              <a:off x="4224" y="1200"/>
              <a:ext cx="768" cy="720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WQ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Pool</a:t>
              </a:r>
            </a:p>
          </p:txBody>
        </p:sp>
        <p:sp>
          <p:nvSpPr>
            <p:cNvPr id="415" name="Shape 415"/>
            <p:cNvSpPr/>
            <p:nvPr/>
          </p:nvSpPr>
          <p:spPr>
            <a:xfrm>
              <a:off x="5088" y="1344"/>
              <a:ext cx="433" cy="432"/>
            </a:xfrm>
            <a:prstGeom prst="rect">
              <a:avLst/>
            </a:prstGeom>
            <a:solidFill>
              <a:srgbClr val="8CB3E3"/>
            </a:solidFill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100</a:t>
              </a:r>
            </a:p>
          </p:txBody>
        </p:sp>
        <p:sp>
          <p:nvSpPr>
            <p:cNvPr id="416" name="Shape 416"/>
            <p:cNvSpPr/>
            <p:nvPr/>
          </p:nvSpPr>
          <p:spPr>
            <a:xfrm flipH="1">
              <a:off x="3744" y="1392"/>
              <a:ext cx="432" cy="384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8CB3E3"/>
            </a:solidFill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t/>
              </a:r>
              <a:endParaRPr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Shape 417"/>
            <p:cNvSpPr txBox="1"/>
            <p:nvPr/>
          </p:nvSpPr>
          <p:spPr>
            <a:xfrm>
              <a:off x="3674" y="1930"/>
              <a:ext cx="21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1" lang="en-US" sz="1600">
                  <a:solidFill>
                    <a:srgbClr val="666666"/>
                  </a:solidFill>
                  <a:latin typeface="Calibri"/>
                  <a:ea typeface="Calibri"/>
                  <a:cs typeface="Calibri"/>
                  <a:sym typeface="Calibri"/>
                </a:rPr>
                <a:t>work_queue_factory –T sge 100</a:t>
              </a:r>
            </a:p>
          </p:txBody>
        </p:sp>
      </p:grpSp>
      <p:grpSp>
        <p:nvGrpSpPr>
          <p:cNvPr id="418" name="Shape 418"/>
          <p:cNvGrpSpPr/>
          <p:nvPr/>
        </p:nvGrpSpPr>
        <p:grpSpPr>
          <a:xfrm>
            <a:off x="5181600" y="1143000"/>
            <a:ext cx="3333750" cy="1600200"/>
            <a:chOff x="3600" y="912"/>
            <a:chExt cx="2100" cy="1008"/>
          </a:xfrm>
        </p:grpSpPr>
        <p:sp>
          <p:nvSpPr>
            <p:cNvPr id="419" name="Shape 419"/>
            <p:cNvSpPr/>
            <p:nvPr/>
          </p:nvSpPr>
          <p:spPr>
            <a:xfrm>
              <a:off x="4224" y="1200"/>
              <a:ext cx="768" cy="720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WQ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Pool</a:t>
              </a:r>
            </a:p>
          </p:txBody>
        </p:sp>
        <p:sp>
          <p:nvSpPr>
            <p:cNvPr id="420" name="Shape 420"/>
            <p:cNvSpPr/>
            <p:nvPr/>
          </p:nvSpPr>
          <p:spPr>
            <a:xfrm>
              <a:off x="5088" y="1344"/>
              <a:ext cx="433" cy="432"/>
            </a:xfrm>
            <a:prstGeom prst="rect">
              <a:avLst/>
            </a:prstGeom>
            <a:solidFill>
              <a:srgbClr val="8CB3E3"/>
            </a:solidFill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200</a:t>
              </a:r>
            </a:p>
          </p:txBody>
        </p:sp>
        <p:sp>
          <p:nvSpPr>
            <p:cNvPr id="421" name="Shape 421"/>
            <p:cNvSpPr/>
            <p:nvPr/>
          </p:nvSpPr>
          <p:spPr>
            <a:xfrm flipH="1">
              <a:off x="3744" y="1392"/>
              <a:ext cx="432" cy="384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8CB3E3"/>
            </a:solidFill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t/>
              </a:r>
              <a:endParaRPr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Shape 422"/>
            <p:cNvSpPr txBox="1"/>
            <p:nvPr/>
          </p:nvSpPr>
          <p:spPr>
            <a:xfrm>
              <a:off x="3600" y="912"/>
              <a:ext cx="21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1" lang="en-US" sz="1600">
                  <a:solidFill>
                    <a:srgbClr val="666666"/>
                  </a:solidFill>
                  <a:latin typeface="Calibri"/>
                  <a:ea typeface="Calibri"/>
                  <a:cs typeface="Calibri"/>
                  <a:sym typeface="Calibri"/>
                </a:rPr>
                <a:t>work_queue_factory –T condor 200</a:t>
              </a: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/>
          <p:nvPr/>
        </p:nvSpPr>
        <p:spPr>
          <a:xfrm>
            <a:off x="0" y="3591825"/>
            <a:ext cx="3047976" cy="2254500"/>
          </a:xfrm>
          <a:prstGeom prst="cloud">
            <a:avLst/>
          </a:prstGeom>
          <a:solidFill>
            <a:srgbClr val="C4BD97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Shape 428"/>
          <p:cNvSpPr/>
          <p:nvPr/>
        </p:nvSpPr>
        <p:spPr>
          <a:xfrm>
            <a:off x="4953000" y="3515625"/>
            <a:ext cx="3429000" cy="2391012"/>
          </a:xfrm>
          <a:prstGeom prst="cloud">
            <a:avLst/>
          </a:prstGeom>
          <a:solidFill>
            <a:srgbClr val="C4BD97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Shape 429"/>
          <p:cNvSpPr txBox="1"/>
          <p:nvPr/>
        </p:nvSpPr>
        <p:spPr>
          <a:xfrm>
            <a:off x="685800" y="85951"/>
            <a:ext cx="8001000" cy="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600">
                <a:latin typeface="Arial"/>
                <a:ea typeface="Arial"/>
                <a:cs typeface="Arial"/>
                <a:sym typeface="Arial"/>
              </a:rPr>
              <a:t>Using Foremen</a:t>
            </a:r>
          </a:p>
        </p:txBody>
      </p:sp>
      <p:sp>
        <p:nvSpPr>
          <p:cNvPr id="430" name="Shape 430"/>
          <p:cNvSpPr/>
          <p:nvPr/>
        </p:nvSpPr>
        <p:spPr>
          <a:xfrm>
            <a:off x="762000" y="762000"/>
            <a:ext cx="1219200" cy="11430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</a:t>
            </a:r>
          </a:p>
        </p:txBody>
      </p:sp>
      <p:sp>
        <p:nvSpPr>
          <p:cNvPr id="431" name="Shape 431"/>
          <p:cNvSpPr/>
          <p:nvPr/>
        </p:nvSpPr>
        <p:spPr>
          <a:xfrm>
            <a:off x="2362200" y="773508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32" name="Shape 432"/>
          <p:cNvSpPr/>
          <p:nvPr/>
        </p:nvSpPr>
        <p:spPr>
          <a:xfrm>
            <a:off x="2895600" y="7620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33" name="Shape 433"/>
          <p:cNvSpPr/>
          <p:nvPr/>
        </p:nvSpPr>
        <p:spPr>
          <a:xfrm>
            <a:off x="3429000" y="7620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34" name="Shape 434"/>
          <p:cNvSpPr/>
          <p:nvPr/>
        </p:nvSpPr>
        <p:spPr>
          <a:xfrm>
            <a:off x="3962400" y="7620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35" name="Shape 435"/>
          <p:cNvSpPr/>
          <p:nvPr/>
        </p:nvSpPr>
        <p:spPr>
          <a:xfrm>
            <a:off x="4495800" y="7620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36" name="Shape 436"/>
          <p:cNvSpPr/>
          <p:nvPr/>
        </p:nvSpPr>
        <p:spPr>
          <a:xfrm>
            <a:off x="5029200" y="7620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37" name="Shape 437"/>
          <p:cNvSpPr/>
          <p:nvPr/>
        </p:nvSpPr>
        <p:spPr>
          <a:xfrm>
            <a:off x="2362200" y="1306908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38" name="Shape 438"/>
          <p:cNvSpPr/>
          <p:nvPr/>
        </p:nvSpPr>
        <p:spPr>
          <a:xfrm>
            <a:off x="2895600" y="12954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39" name="Shape 439"/>
          <p:cNvSpPr/>
          <p:nvPr/>
        </p:nvSpPr>
        <p:spPr>
          <a:xfrm>
            <a:off x="3429000" y="12954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40" name="Shape 440"/>
          <p:cNvSpPr/>
          <p:nvPr/>
        </p:nvSpPr>
        <p:spPr>
          <a:xfrm>
            <a:off x="3962400" y="12954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41" name="Shape 441"/>
          <p:cNvSpPr/>
          <p:nvPr/>
        </p:nvSpPr>
        <p:spPr>
          <a:xfrm>
            <a:off x="4495800" y="12954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42" name="Shape 442"/>
          <p:cNvSpPr/>
          <p:nvPr/>
        </p:nvSpPr>
        <p:spPr>
          <a:xfrm>
            <a:off x="5029200" y="1295400"/>
            <a:ext cx="457200" cy="445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443" name="Shape 443"/>
          <p:cNvSpPr/>
          <p:nvPr/>
        </p:nvSpPr>
        <p:spPr>
          <a:xfrm>
            <a:off x="381000" y="4451122"/>
            <a:ext cx="533400" cy="5682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</p:txBody>
      </p:sp>
      <p:sp>
        <p:nvSpPr>
          <p:cNvPr id="444" name="Shape 444"/>
          <p:cNvSpPr/>
          <p:nvPr/>
        </p:nvSpPr>
        <p:spPr>
          <a:xfrm>
            <a:off x="1096962" y="4166959"/>
            <a:ext cx="533400" cy="5682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</p:txBody>
      </p:sp>
      <p:sp>
        <p:nvSpPr>
          <p:cNvPr id="445" name="Shape 445"/>
          <p:cNvSpPr/>
          <p:nvPr/>
        </p:nvSpPr>
        <p:spPr>
          <a:xfrm>
            <a:off x="1676400" y="4800600"/>
            <a:ext cx="533400" cy="5682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</p:txBody>
      </p:sp>
      <p:sp>
        <p:nvSpPr>
          <p:cNvPr id="446" name="Shape 446"/>
          <p:cNvSpPr/>
          <p:nvPr/>
        </p:nvSpPr>
        <p:spPr>
          <a:xfrm>
            <a:off x="1000126" y="4976584"/>
            <a:ext cx="533400" cy="5682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</p:txBody>
      </p:sp>
      <p:sp>
        <p:nvSpPr>
          <p:cNvPr id="447" name="Shape 447"/>
          <p:cNvSpPr/>
          <p:nvPr/>
        </p:nvSpPr>
        <p:spPr>
          <a:xfrm>
            <a:off x="1958976" y="4162424"/>
            <a:ext cx="533400" cy="5682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</p:txBody>
      </p:sp>
      <p:sp>
        <p:nvSpPr>
          <p:cNvPr id="448" name="Shape 448"/>
          <p:cNvSpPr/>
          <p:nvPr/>
        </p:nvSpPr>
        <p:spPr>
          <a:xfrm>
            <a:off x="5715000" y="4374922"/>
            <a:ext cx="533400" cy="5682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</p:txBody>
      </p:sp>
      <p:sp>
        <p:nvSpPr>
          <p:cNvPr id="449" name="Shape 449"/>
          <p:cNvSpPr/>
          <p:nvPr/>
        </p:nvSpPr>
        <p:spPr>
          <a:xfrm>
            <a:off x="6988175" y="4887684"/>
            <a:ext cx="533400" cy="5682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</p:txBody>
      </p:sp>
      <p:sp>
        <p:nvSpPr>
          <p:cNvPr id="450" name="Shape 450"/>
          <p:cNvSpPr/>
          <p:nvPr/>
        </p:nvSpPr>
        <p:spPr>
          <a:xfrm>
            <a:off x="6159501" y="4976584"/>
            <a:ext cx="533400" cy="5682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</p:txBody>
      </p:sp>
      <p:sp>
        <p:nvSpPr>
          <p:cNvPr id="451" name="Shape 451"/>
          <p:cNvSpPr/>
          <p:nvPr/>
        </p:nvSpPr>
        <p:spPr>
          <a:xfrm>
            <a:off x="7096125" y="4006166"/>
            <a:ext cx="533400" cy="5682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</p:txBody>
      </p:sp>
      <p:grpSp>
        <p:nvGrpSpPr>
          <p:cNvPr id="452" name="Shape 452"/>
          <p:cNvGrpSpPr/>
          <p:nvPr/>
        </p:nvGrpSpPr>
        <p:grpSpPr>
          <a:xfrm>
            <a:off x="5822189" y="3338777"/>
            <a:ext cx="1352051" cy="1637807"/>
            <a:chOff x="5822189" y="4176977"/>
            <a:chExt cx="1352051" cy="1637807"/>
          </a:xfrm>
        </p:grpSpPr>
        <p:cxnSp>
          <p:nvCxnSpPr>
            <p:cNvPr id="453" name="Shape 453"/>
            <p:cNvCxnSpPr/>
            <p:nvPr/>
          </p:nvCxnSpPr>
          <p:spPr>
            <a:xfrm rot="10800000">
              <a:off x="5822189" y="4308466"/>
              <a:ext cx="188585" cy="869722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454" name="Shape 454"/>
            <p:cNvCxnSpPr>
              <a:stCxn id="451" idx="1"/>
              <a:endCxn id="455" idx="5"/>
            </p:cNvCxnSpPr>
            <p:nvPr/>
          </p:nvCxnSpPr>
          <p:spPr>
            <a:xfrm rot="10800000">
              <a:off x="6448540" y="4176977"/>
              <a:ext cx="725700" cy="7506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456" name="Shape 456"/>
            <p:cNvCxnSpPr>
              <a:stCxn id="450" idx="0"/>
              <a:endCxn id="455" idx="4"/>
            </p:cNvCxnSpPr>
            <p:nvPr/>
          </p:nvCxnSpPr>
          <p:spPr>
            <a:xfrm rot="10800000">
              <a:off x="6011901" y="4343284"/>
              <a:ext cx="414300" cy="14715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457" name="Shape 457"/>
            <p:cNvCxnSpPr>
              <a:stCxn id="449" idx="1"/>
            </p:cNvCxnSpPr>
            <p:nvPr/>
          </p:nvCxnSpPr>
          <p:spPr>
            <a:xfrm rot="10800000">
              <a:off x="6248490" y="4308495"/>
              <a:ext cx="817800" cy="15006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triangle"/>
            </a:ln>
          </p:spPr>
        </p:cxnSp>
      </p:grpSp>
      <p:grpSp>
        <p:nvGrpSpPr>
          <p:cNvPr id="458" name="Shape 458"/>
          <p:cNvGrpSpPr/>
          <p:nvPr/>
        </p:nvGrpSpPr>
        <p:grpSpPr>
          <a:xfrm>
            <a:off x="836238" y="3546466"/>
            <a:ext cx="1200900" cy="1254134"/>
            <a:chOff x="836238" y="4384666"/>
            <a:chExt cx="1200900" cy="1254134"/>
          </a:xfrm>
        </p:grpSpPr>
        <p:cxnSp>
          <p:nvCxnSpPr>
            <p:cNvPr id="459" name="Shape 459"/>
            <p:cNvCxnSpPr/>
            <p:nvPr/>
          </p:nvCxnSpPr>
          <p:spPr>
            <a:xfrm rot="10800000">
              <a:off x="1341438" y="4384666"/>
              <a:ext cx="22200" cy="6204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460" name="Shape 460"/>
            <p:cNvCxnSpPr/>
            <p:nvPr/>
          </p:nvCxnSpPr>
          <p:spPr>
            <a:xfrm rot="10800000">
              <a:off x="1371600" y="4419600"/>
              <a:ext cx="571500" cy="12192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grpSp>
          <p:nvGrpSpPr>
            <p:cNvPr id="461" name="Shape 461"/>
            <p:cNvGrpSpPr/>
            <p:nvPr/>
          </p:nvGrpSpPr>
          <p:grpSpPr>
            <a:xfrm>
              <a:off x="836238" y="4384666"/>
              <a:ext cx="1200900" cy="987900"/>
              <a:chOff x="836238" y="4384666"/>
              <a:chExt cx="1200900" cy="987900"/>
            </a:xfrm>
          </p:grpSpPr>
          <p:cxnSp>
            <p:nvCxnSpPr>
              <p:cNvPr id="462" name="Shape 462"/>
              <p:cNvCxnSpPr/>
              <p:nvPr/>
            </p:nvCxnSpPr>
            <p:spPr>
              <a:xfrm rot="10800000">
                <a:off x="1341438" y="4384666"/>
                <a:ext cx="695700" cy="6993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666666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  <p:cxnSp>
            <p:nvCxnSpPr>
              <p:cNvPr id="463" name="Shape 463"/>
              <p:cNvCxnSpPr/>
              <p:nvPr/>
            </p:nvCxnSpPr>
            <p:spPr>
              <a:xfrm flipH="1" rot="10800000">
                <a:off x="836238" y="4384666"/>
                <a:ext cx="505200" cy="9879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666666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</p:grpSp>
      </p:grpSp>
      <p:sp>
        <p:nvSpPr>
          <p:cNvPr id="464" name="Shape 464"/>
          <p:cNvSpPr txBox="1"/>
          <p:nvPr/>
        </p:nvSpPr>
        <p:spPr>
          <a:xfrm>
            <a:off x="3037325" y="3588600"/>
            <a:ext cx="23304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Approx X1000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at each fanout.</a:t>
            </a:r>
          </a:p>
        </p:txBody>
      </p:sp>
      <p:grpSp>
        <p:nvGrpSpPr>
          <p:cNvPr id="465" name="Shape 465"/>
          <p:cNvGrpSpPr/>
          <p:nvPr/>
        </p:nvGrpSpPr>
        <p:grpSpPr>
          <a:xfrm>
            <a:off x="723901" y="1904916"/>
            <a:ext cx="2760488" cy="1641550"/>
            <a:chOff x="723901" y="2666916"/>
            <a:chExt cx="2760488" cy="1641550"/>
          </a:xfrm>
        </p:grpSpPr>
        <p:grpSp>
          <p:nvGrpSpPr>
            <p:cNvPr id="466" name="Shape 466"/>
            <p:cNvGrpSpPr/>
            <p:nvPr/>
          </p:nvGrpSpPr>
          <p:grpSpPr>
            <a:xfrm>
              <a:off x="723901" y="2666916"/>
              <a:ext cx="1235075" cy="1641550"/>
              <a:chOff x="723901" y="2666916"/>
              <a:chExt cx="1235075" cy="1641550"/>
            </a:xfrm>
          </p:grpSpPr>
          <p:sp>
            <p:nvSpPr>
              <p:cNvPr id="467" name="Shape 467"/>
              <p:cNvSpPr/>
              <p:nvPr/>
            </p:nvSpPr>
            <p:spPr>
              <a:xfrm>
                <a:off x="723901" y="3171816"/>
                <a:ext cx="1235075" cy="1136650"/>
              </a:xfrm>
              <a:prstGeom prst="ellipse">
                <a:avLst/>
              </a:prstGeom>
              <a:solidFill>
                <a:srgbClr val="8CB3E3"/>
              </a:solidFill>
              <a:ln cap="flat" cmpd="sng" w="25400">
                <a:solidFill>
                  <a:srgbClr val="666666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2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Fore man</a:t>
                </a:r>
              </a:p>
            </p:txBody>
          </p:sp>
          <p:cxnSp>
            <p:nvCxnSpPr>
              <p:cNvPr id="468" name="Shape 468"/>
              <p:cNvCxnSpPr>
                <a:stCxn id="467" idx="0"/>
                <a:endCxn id="430" idx="4"/>
              </p:cNvCxnSpPr>
              <p:nvPr/>
            </p:nvCxnSpPr>
            <p:spPr>
              <a:xfrm flipH="1" rot="10800000">
                <a:off x="1341438" y="2666916"/>
                <a:ext cx="30300" cy="5049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666666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</p:grpSp>
        <p:sp>
          <p:nvSpPr>
            <p:cNvPr id="469" name="Shape 469"/>
            <p:cNvSpPr/>
            <p:nvPr/>
          </p:nvSpPr>
          <p:spPr>
            <a:xfrm>
              <a:off x="2005264" y="3373209"/>
              <a:ext cx="1479125" cy="935257"/>
            </a:xfrm>
            <a:prstGeom prst="flowChartMagneticDisk">
              <a:avLst/>
            </a:prstGeom>
            <a:solidFill>
              <a:srgbClr val="8CB3E3"/>
            </a:solidFill>
            <a:ln cap="flat" cmpd="sng" w="25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$$$</a:t>
              </a:r>
            </a:p>
          </p:txBody>
        </p:sp>
      </p:grpSp>
      <p:grpSp>
        <p:nvGrpSpPr>
          <p:cNvPr id="470" name="Shape 470"/>
          <p:cNvGrpSpPr/>
          <p:nvPr/>
        </p:nvGrpSpPr>
        <p:grpSpPr>
          <a:xfrm>
            <a:off x="1802698" y="1542829"/>
            <a:ext cx="7259702" cy="1962371"/>
            <a:chOff x="1802698" y="2381029"/>
            <a:chExt cx="7259702" cy="1962371"/>
          </a:xfrm>
        </p:grpSpPr>
        <p:sp>
          <p:nvSpPr>
            <p:cNvPr id="471" name="Shape 471"/>
            <p:cNvSpPr txBox="1"/>
            <p:nvPr/>
          </p:nvSpPr>
          <p:spPr>
            <a:xfrm>
              <a:off x="5562600" y="2381029"/>
              <a:ext cx="3499800" cy="708000"/>
            </a:xfrm>
            <a:prstGeom prst="rect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work_queue_worker</a:t>
              </a: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--foreman $MASTER $PORT</a:t>
              </a:r>
            </a:p>
          </p:txBody>
        </p:sp>
        <p:grpSp>
          <p:nvGrpSpPr>
            <p:cNvPr id="472" name="Shape 472"/>
            <p:cNvGrpSpPr/>
            <p:nvPr/>
          </p:nvGrpSpPr>
          <p:grpSpPr>
            <a:xfrm>
              <a:off x="1802698" y="2575809"/>
              <a:ext cx="6369328" cy="1767591"/>
              <a:chOff x="1802698" y="2575809"/>
              <a:chExt cx="6369328" cy="1767591"/>
            </a:xfrm>
          </p:grpSpPr>
          <p:grpSp>
            <p:nvGrpSpPr>
              <p:cNvPr id="473" name="Shape 473"/>
              <p:cNvGrpSpPr/>
              <p:nvPr/>
            </p:nvGrpSpPr>
            <p:grpSpPr>
              <a:xfrm>
                <a:off x="1802698" y="2575809"/>
                <a:ext cx="4826702" cy="1767591"/>
                <a:chOff x="1802698" y="2575809"/>
                <a:chExt cx="4826702" cy="1767591"/>
              </a:xfrm>
            </p:grpSpPr>
            <p:sp>
              <p:nvSpPr>
                <p:cNvPr id="455" name="Shape 455"/>
                <p:cNvSpPr/>
                <p:nvPr/>
              </p:nvSpPr>
              <p:spPr>
                <a:xfrm>
                  <a:off x="5394325" y="3206750"/>
                  <a:ext cx="1235075" cy="1136650"/>
                </a:xfrm>
                <a:prstGeom prst="ellipse">
                  <a:avLst/>
                </a:prstGeom>
                <a:solidFill>
                  <a:srgbClr val="8CB3E3"/>
                </a:solidFill>
                <a:ln cap="flat" cmpd="sng" w="25400">
                  <a:solidFill>
                    <a:srgbClr val="66666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  <p:txBody>
                <a:bodyPr anchorCtr="0" anchor="ctr" bIns="45700" lIns="91425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20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Fore man</a:t>
                  </a:r>
                </a:p>
              </p:txBody>
            </p:sp>
            <p:cxnSp>
              <p:nvCxnSpPr>
                <p:cNvPr id="474" name="Shape 474"/>
                <p:cNvCxnSpPr>
                  <a:stCxn id="455" idx="1"/>
                  <a:endCxn id="430" idx="5"/>
                </p:cNvCxnSpPr>
                <p:nvPr/>
              </p:nvCxnSpPr>
              <p:spPr>
                <a:xfrm rot="10800000">
                  <a:off x="1802698" y="2575809"/>
                  <a:ext cx="3772500" cy="7974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666666"/>
                  </a:solidFill>
                  <a:prstDash val="solid"/>
                  <a:round/>
                  <a:headEnd len="med" w="med" type="none"/>
                  <a:tailEnd len="lg" w="lg" type="triangle"/>
                </a:ln>
              </p:spPr>
            </p:cxnSp>
          </p:grpSp>
          <p:sp>
            <p:nvSpPr>
              <p:cNvPr id="475" name="Shape 475"/>
              <p:cNvSpPr/>
              <p:nvPr/>
            </p:nvSpPr>
            <p:spPr>
              <a:xfrm>
                <a:off x="6692901" y="3367996"/>
                <a:ext cx="1479125" cy="935257"/>
              </a:xfrm>
              <a:prstGeom prst="flowChartMagneticDisk">
                <a:avLst/>
              </a:prstGeom>
              <a:solidFill>
                <a:srgbClr val="8CB3E3"/>
              </a:solidFill>
              <a:ln cap="flat" cmpd="sng" w="25400">
                <a:solidFill>
                  <a:srgbClr val="666666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$$$</a:t>
                </a:r>
              </a:p>
            </p:txBody>
          </p:sp>
        </p:grpSp>
      </p:grpSp>
      <p:sp>
        <p:nvSpPr>
          <p:cNvPr id="476" name="Shape 476"/>
          <p:cNvSpPr txBox="1"/>
          <p:nvPr/>
        </p:nvSpPr>
        <p:spPr>
          <a:xfrm>
            <a:off x="2590800" y="5253335"/>
            <a:ext cx="1488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California</a:t>
            </a:r>
          </a:p>
        </p:txBody>
      </p:sp>
      <p:sp>
        <p:nvSpPr>
          <p:cNvPr id="477" name="Shape 477"/>
          <p:cNvSpPr txBox="1"/>
          <p:nvPr/>
        </p:nvSpPr>
        <p:spPr>
          <a:xfrm>
            <a:off x="7820025" y="5245516"/>
            <a:ext cx="1316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Chicago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 txBox="1"/>
          <p:nvPr/>
        </p:nvSpPr>
        <p:spPr>
          <a:xfrm>
            <a:off x="762000" y="396081"/>
            <a:ext cx="8001000" cy="1365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600">
                <a:latin typeface="Arial"/>
                <a:ea typeface="Arial"/>
                <a:cs typeface="Arial"/>
                <a:sym typeface="Arial"/>
              </a:rPr>
              <a:t>Multi-Slot Workers</a:t>
            </a:r>
          </a:p>
        </p:txBody>
      </p:sp>
      <p:sp>
        <p:nvSpPr>
          <p:cNvPr id="483" name="Shape 483"/>
          <p:cNvSpPr/>
          <p:nvPr/>
        </p:nvSpPr>
        <p:spPr>
          <a:xfrm>
            <a:off x="533400" y="1524000"/>
            <a:ext cx="1219200" cy="1143000"/>
          </a:xfrm>
          <a:prstGeom prst="ellipse">
            <a:avLst/>
          </a:prstGeom>
          <a:solidFill>
            <a:srgbClr val="8CB3E3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</a:t>
            </a:r>
          </a:p>
        </p:txBody>
      </p:sp>
      <p:grpSp>
        <p:nvGrpSpPr>
          <p:cNvPr id="484" name="Shape 484"/>
          <p:cNvGrpSpPr/>
          <p:nvPr/>
        </p:nvGrpSpPr>
        <p:grpSpPr>
          <a:xfrm>
            <a:off x="1574052" y="2499612"/>
            <a:ext cx="7241306" cy="2447038"/>
            <a:chOff x="1802652" y="2347212"/>
            <a:chExt cx="7241306" cy="2447038"/>
          </a:xfrm>
        </p:grpSpPr>
        <p:cxnSp>
          <p:nvCxnSpPr>
            <p:cNvPr id="485" name="Shape 485"/>
            <p:cNvCxnSpPr>
              <a:stCxn id="483" idx="5"/>
              <a:endCxn id="486" idx="1"/>
            </p:cNvCxnSpPr>
            <p:nvPr/>
          </p:nvCxnSpPr>
          <p:spPr>
            <a:xfrm>
              <a:off x="1802652" y="2347212"/>
              <a:ext cx="3788400" cy="14769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lg" w="lg" type="triangle"/>
              <a:tailEnd len="med" w="med" type="none"/>
            </a:ln>
          </p:spPr>
        </p:cxnSp>
        <p:sp>
          <p:nvSpPr>
            <p:cNvPr id="486" name="Shape 486"/>
            <p:cNvSpPr/>
            <p:nvPr/>
          </p:nvSpPr>
          <p:spPr>
            <a:xfrm>
              <a:off x="5410200" y="3657600"/>
              <a:ext cx="1235075" cy="1136650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Worker</a:t>
              </a:r>
            </a:p>
          </p:txBody>
        </p:sp>
        <p:sp>
          <p:nvSpPr>
            <p:cNvPr id="487" name="Shape 487"/>
            <p:cNvSpPr txBox="1"/>
            <p:nvPr/>
          </p:nvSpPr>
          <p:spPr>
            <a:xfrm>
              <a:off x="6781800" y="3801070"/>
              <a:ext cx="2262158" cy="923330"/>
            </a:xfrm>
            <a:prstGeom prst="rect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work_queue_worker</a:t>
              </a: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--cores 8</a:t>
              </a: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--memory 1024</a:t>
              </a:r>
            </a:p>
          </p:txBody>
        </p:sp>
      </p:grpSp>
      <p:sp>
        <p:nvSpPr>
          <p:cNvPr id="488" name="Shape 488"/>
          <p:cNvSpPr/>
          <p:nvPr/>
        </p:nvSpPr>
        <p:spPr>
          <a:xfrm>
            <a:off x="2362200" y="1230708"/>
            <a:ext cx="960438" cy="810419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1 core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task</a:t>
            </a:r>
          </a:p>
        </p:txBody>
      </p:sp>
      <p:grpSp>
        <p:nvGrpSpPr>
          <p:cNvPr id="489" name="Shape 489"/>
          <p:cNvGrpSpPr/>
          <p:nvPr/>
        </p:nvGrpSpPr>
        <p:grpSpPr>
          <a:xfrm>
            <a:off x="3421062" y="1246981"/>
            <a:ext cx="4168776" cy="810419"/>
            <a:chOff x="3421062" y="1246981"/>
            <a:chExt cx="4168776" cy="810419"/>
          </a:xfrm>
        </p:grpSpPr>
        <p:sp>
          <p:nvSpPr>
            <p:cNvPr id="490" name="Shape 490"/>
            <p:cNvSpPr/>
            <p:nvPr/>
          </p:nvSpPr>
          <p:spPr>
            <a:xfrm>
              <a:off x="3421062" y="1246981"/>
              <a:ext cx="960438" cy="810419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1 core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task</a:t>
              </a:r>
            </a:p>
          </p:txBody>
        </p:sp>
        <p:sp>
          <p:nvSpPr>
            <p:cNvPr id="491" name="Shape 491"/>
            <p:cNvSpPr/>
            <p:nvPr/>
          </p:nvSpPr>
          <p:spPr>
            <a:xfrm>
              <a:off x="4495800" y="1246981"/>
              <a:ext cx="960438" cy="810419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1 core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task</a:t>
              </a:r>
            </a:p>
          </p:txBody>
        </p:sp>
        <p:sp>
          <p:nvSpPr>
            <p:cNvPr id="492" name="Shape 492"/>
            <p:cNvSpPr/>
            <p:nvPr/>
          </p:nvSpPr>
          <p:spPr>
            <a:xfrm>
              <a:off x="5562600" y="1246981"/>
              <a:ext cx="960438" cy="810419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1 core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task</a:t>
              </a:r>
            </a:p>
          </p:txBody>
        </p:sp>
        <p:sp>
          <p:nvSpPr>
            <p:cNvPr id="493" name="Shape 493"/>
            <p:cNvSpPr/>
            <p:nvPr/>
          </p:nvSpPr>
          <p:spPr>
            <a:xfrm>
              <a:off x="6629400" y="1246981"/>
              <a:ext cx="960438" cy="810419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1 core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task</a:t>
              </a:r>
            </a:p>
          </p:txBody>
        </p:sp>
      </p:grpSp>
      <p:grpSp>
        <p:nvGrpSpPr>
          <p:cNvPr id="494" name="Shape 494"/>
          <p:cNvGrpSpPr/>
          <p:nvPr/>
        </p:nvGrpSpPr>
        <p:grpSpPr>
          <a:xfrm>
            <a:off x="2392362" y="2207021"/>
            <a:ext cx="4928709" cy="993379"/>
            <a:chOff x="2392362" y="2207021"/>
            <a:chExt cx="4928709" cy="993379"/>
          </a:xfrm>
        </p:grpSpPr>
        <p:sp>
          <p:nvSpPr>
            <p:cNvPr id="495" name="Shape 495"/>
            <p:cNvSpPr/>
            <p:nvPr/>
          </p:nvSpPr>
          <p:spPr>
            <a:xfrm>
              <a:off x="2392362" y="2207021"/>
              <a:ext cx="2724154" cy="81042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4 cores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512 MB</a:t>
              </a:r>
            </a:p>
          </p:txBody>
        </p:sp>
        <p:sp>
          <p:nvSpPr>
            <p:cNvPr id="496" name="Shape 496"/>
            <p:cNvSpPr txBox="1"/>
            <p:nvPr/>
          </p:nvSpPr>
          <p:spPr>
            <a:xfrm>
              <a:off x="5105400" y="2369403"/>
              <a:ext cx="2215671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specify_cores(4);</a:t>
              </a: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specify_memory(512);</a:t>
              </a: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t/>
              </a:r>
              <a:endParaRPr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97" name="Shape 497"/>
          <p:cNvGrpSpPr/>
          <p:nvPr/>
        </p:nvGrpSpPr>
        <p:grpSpPr>
          <a:xfrm>
            <a:off x="685800" y="2667000"/>
            <a:ext cx="3573575" cy="2307431"/>
            <a:chOff x="914400" y="2743200"/>
            <a:chExt cx="3573575" cy="2307431"/>
          </a:xfrm>
        </p:grpSpPr>
        <p:cxnSp>
          <p:nvCxnSpPr>
            <p:cNvPr id="498" name="Shape 498"/>
            <p:cNvCxnSpPr>
              <a:stCxn id="483" idx="4"/>
              <a:endCxn id="499" idx="0"/>
            </p:cNvCxnSpPr>
            <p:nvPr/>
          </p:nvCxnSpPr>
          <p:spPr>
            <a:xfrm>
              <a:off x="1371600" y="2743200"/>
              <a:ext cx="160200" cy="1170900"/>
            </a:xfrm>
            <a:prstGeom prst="straightConnector1">
              <a:avLst/>
            </a:prstGeom>
            <a:noFill/>
            <a:ln cap="flat" cmpd="sng" w="38100">
              <a:solidFill>
                <a:srgbClr val="666666"/>
              </a:solidFill>
              <a:prstDash val="solid"/>
              <a:round/>
              <a:headEnd len="lg" w="lg" type="triangle"/>
              <a:tailEnd len="med" w="med" type="none"/>
            </a:ln>
          </p:spPr>
        </p:cxnSp>
        <p:sp>
          <p:nvSpPr>
            <p:cNvPr id="499" name="Shape 499"/>
            <p:cNvSpPr/>
            <p:nvPr/>
          </p:nvSpPr>
          <p:spPr>
            <a:xfrm>
              <a:off x="914400" y="3913981"/>
              <a:ext cx="1235075" cy="1136650"/>
            </a:xfrm>
            <a:prstGeom prst="ellipse">
              <a:avLst/>
            </a:prstGeom>
            <a:solidFill>
              <a:srgbClr val="8CB3E3"/>
            </a:solidFill>
            <a:ln cap="flat" cmpd="sng" w="25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Worker</a:t>
              </a:r>
            </a:p>
          </p:txBody>
        </p:sp>
        <p:sp>
          <p:nvSpPr>
            <p:cNvPr id="500" name="Shape 500"/>
            <p:cNvSpPr txBox="1"/>
            <p:nvPr/>
          </p:nvSpPr>
          <p:spPr>
            <a:xfrm>
              <a:off x="2225675" y="4185047"/>
              <a:ext cx="2262300" cy="615600"/>
            </a:xfrm>
            <a:prstGeom prst="rect">
              <a:avLst/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work_queue_worker</a:t>
              </a: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rgbClr val="666666"/>
                  </a:solidFill>
                  <a:latin typeface="Arial"/>
                  <a:ea typeface="Arial"/>
                  <a:cs typeface="Arial"/>
                  <a:sym typeface="Arial"/>
                </a:rPr>
                <a:t>(implies 1 task, 1 core)</a:t>
              </a: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83" name="Shape 83"/>
          <p:cNvSpPr txBox="1"/>
          <p:nvPr/>
        </p:nvSpPr>
        <p:spPr>
          <a:xfrm>
            <a:off x="2362200" y="228600"/>
            <a:ext cx="4294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Work Queue API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762000" y="5410200"/>
            <a:ext cx="73194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http://ccl.cse.nd.edu/software/workqueue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1905000" y="1066800"/>
            <a:ext cx="5257800" cy="4401300"/>
          </a:xfrm>
          <a:prstGeom prst="rect">
            <a:avLst/>
          </a:prstGeom>
          <a:solidFill>
            <a:srgbClr val="244061"/>
          </a:solidFill>
          <a:ln cap="flat" cmpd="sng" w="571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#include “work_queue.h”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queue = </a:t>
            </a:r>
            <a:r>
              <a:rPr lang="en-US" sz="2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work_queue_create</a:t>
            </a: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();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while( not done ) {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while (more work ready) {</a:t>
            </a:r>
            <a:b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task = </a:t>
            </a:r>
            <a:r>
              <a:rPr lang="en-US" sz="2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work_queue_task_create</a:t>
            </a: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();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// add some details to the task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</a:t>
            </a:r>
            <a:r>
              <a:rPr lang="en-US" sz="2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work_queue_submit</a:t>
            </a: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(queue, task);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}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task = </a:t>
            </a:r>
            <a:r>
              <a:rPr lang="en-US" sz="2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work_queue_wait</a:t>
            </a: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(queue);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// process the completed task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628650" y="603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Queue Applications</a:t>
            </a:r>
          </a:p>
        </p:txBody>
      </p:sp>
      <p:pic>
        <p:nvPicPr>
          <p:cNvPr descr="http://4.bp.blogspot.com/-epMn1j1K9NQ/VG45YO0e-qI/AAAAAAAAAjU/3k5XrfDSceE/s1600/nchem.2099-f1.jpg" id="91" name="Shape 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679171"/>
            <a:ext cx="3632931" cy="192783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x="792114" y="1315039"/>
            <a:ext cx="313419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Nanoreactor MD Simulations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5308361" y="3900149"/>
            <a:ext cx="320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Adaptive Weighted Ensemble</a:t>
            </a:r>
          </a:p>
        </p:txBody>
      </p:sp>
      <p:pic>
        <p:nvPicPr>
          <p:cNvPr descr="http://www.nd.edu/~dthain/awe/awe-network.png" id="94" name="Shape 9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59971" y="4217056"/>
            <a:ext cx="3072000" cy="2304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nd.edu/~dthain/awe/timeline.gif" id="95" name="Shape 9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40642" y="5031099"/>
            <a:ext cx="2739900" cy="1644000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pic>
      <p:pic>
        <p:nvPicPr>
          <p:cNvPr descr="http://ccl.cse.nd.edu/community/highlights/forcebalance.png" id="96" name="Shape 9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967207" y="4654629"/>
            <a:ext cx="1709400" cy="1709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3.nd.edu/~ccl/software/sand/sand.gif" id="97" name="Shape 9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440702" y="1876350"/>
            <a:ext cx="2123100" cy="15924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4766751" y="1365732"/>
            <a:ext cx="3775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Scalable Assembler at Notre Dame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3017905" y="3900157"/>
            <a:ext cx="1608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ForceBalance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558029" y="3900146"/>
            <a:ext cx="1569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Lobster HEP</a:t>
            </a:r>
          </a:p>
        </p:txBody>
      </p:sp>
      <p:pic>
        <p:nvPicPr>
          <p:cNvPr descr="http://4.bp.blogspot.com/-U1Pog2hxvd8/Vc4GE8cE3BI/AAAAAAAAAyk/aZBocWFUjgE/s1600/Slide1.png" id="101" name="Shape 10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3700" y="4527700"/>
            <a:ext cx="2863500" cy="214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4294967295" type="title"/>
          </p:nvPr>
        </p:nvSpPr>
        <p:spPr>
          <a:xfrm>
            <a:off x="6096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Replica Exchange</a:t>
            </a:r>
          </a:p>
        </p:txBody>
      </p:sp>
      <p:pic>
        <p:nvPicPr>
          <p:cNvPr descr="http://protomol.sourceforge.net/protomol.gif" id="107" name="Shape 107"/>
          <p:cNvPicPr preferRelativeResize="0"/>
          <p:nvPr/>
        </p:nvPicPr>
        <p:blipFill rotWithShape="1">
          <a:blip r:embed="rId3">
            <a:alphaModFix/>
          </a:blip>
          <a:srcRect b="0" l="0" r="80000" t="0"/>
          <a:stretch/>
        </p:blipFill>
        <p:spPr>
          <a:xfrm>
            <a:off x="1447800" y="3886200"/>
            <a:ext cx="1047600" cy="838200"/>
          </a:xfrm>
          <a:prstGeom prst="rect">
            <a:avLst/>
          </a:prstGeom>
          <a:noFill/>
          <a:ln cap="flat" cmpd="sng" w="12700">
            <a:solidFill>
              <a:srgbClr val="666666"/>
            </a:solidFill>
            <a:prstDash val="solid"/>
            <a:miter lim="8000"/>
            <a:headEnd len="med" w="med" type="none"/>
            <a:tailEnd len="med" w="med" type="none"/>
          </a:ln>
        </p:spPr>
      </p:pic>
      <p:sp>
        <p:nvSpPr>
          <p:cNvPr id="108" name="Shape 108"/>
          <p:cNvSpPr txBox="1"/>
          <p:nvPr/>
        </p:nvSpPr>
        <p:spPr>
          <a:xfrm>
            <a:off x="304800" y="4811725"/>
            <a:ext cx="847800" cy="369900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T=10K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1600200" y="4811725"/>
            <a:ext cx="847800" cy="369900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T=20K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2819400" y="4800600"/>
            <a:ext cx="895500" cy="369900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T=30K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4038600" y="4800600"/>
            <a:ext cx="847800" cy="369900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T=40K</a:t>
            </a:r>
          </a:p>
        </p:txBody>
      </p:sp>
      <p:sp>
        <p:nvSpPr>
          <p:cNvPr id="112" name="Shape 112"/>
          <p:cNvSpPr/>
          <p:nvPr/>
        </p:nvSpPr>
        <p:spPr>
          <a:xfrm>
            <a:off x="609600" y="1914100"/>
            <a:ext cx="1981200" cy="6006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Replica Exchange</a:t>
            </a:r>
          </a:p>
        </p:txBody>
      </p:sp>
      <p:sp>
        <p:nvSpPr>
          <p:cNvPr id="113" name="Shape 113"/>
          <p:cNvSpPr/>
          <p:nvPr/>
        </p:nvSpPr>
        <p:spPr>
          <a:xfrm>
            <a:off x="609600" y="2514600"/>
            <a:ext cx="1981200" cy="533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Work Queue</a:t>
            </a:r>
          </a:p>
        </p:txBody>
      </p:sp>
      <p:cxnSp>
        <p:nvCxnSpPr>
          <p:cNvPr id="114" name="Shape 114"/>
          <p:cNvCxnSpPr>
            <a:stCxn id="113" idx="2"/>
          </p:cNvCxnSpPr>
          <p:nvPr/>
        </p:nvCxnSpPr>
        <p:spPr>
          <a:xfrm>
            <a:off x="1600200" y="3048000"/>
            <a:ext cx="371400" cy="838200"/>
          </a:xfrm>
          <a:prstGeom prst="straightConnector1">
            <a:avLst/>
          </a:prstGeom>
          <a:noFill/>
          <a:ln cap="flat" cmpd="sng" w="38100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15" name="Shape 115"/>
          <p:cNvCxnSpPr>
            <a:stCxn id="113" idx="2"/>
          </p:cNvCxnSpPr>
          <p:nvPr/>
        </p:nvCxnSpPr>
        <p:spPr>
          <a:xfrm flipH="1">
            <a:off x="752400" y="3048000"/>
            <a:ext cx="847800" cy="838200"/>
          </a:xfrm>
          <a:prstGeom prst="straightConnector1">
            <a:avLst/>
          </a:prstGeom>
          <a:noFill/>
          <a:ln cap="flat" cmpd="sng" w="38100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16" name="Shape 116"/>
          <p:cNvCxnSpPr>
            <a:stCxn id="113" idx="2"/>
          </p:cNvCxnSpPr>
          <p:nvPr/>
        </p:nvCxnSpPr>
        <p:spPr>
          <a:xfrm>
            <a:off x="1600200" y="3048000"/>
            <a:ext cx="1590600" cy="838200"/>
          </a:xfrm>
          <a:prstGeom prst="straightConnector1">
            <a:avLst/>
          </a:prstGeom>
          <a:noFill/>
          <a:ln cap="flat" cmpd="sng" w="38100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17" name="Shape 117"/>
          <p:cNvCxnSpPr>
            <a:stCxn id="113" idx="2"/>
          </p:cNvCxnSpPr>
          <p:nvPr/>
        </p:nvCxnSpPr>
        <p:spPr>
          <a:xfrm>
            <a:off x="1600200" y="3048000"/>
            <a:ext cx="2809800" cy="838200"/>
          </a:xfrm>
          <a:prstGeom prst="straightConnector1">
            <a:avLst/>
          </a:prstGeom>
          <a:noFill/>
          <a:ln cap="flat" cmpd="sng" w="38100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18" name="Shape 118"/>
          <p:cNvSpPr txBox="1"/>
          <p:nvPr/>
        </p:nvSpPr>
        <p:spPr>
          <a:xfrm>
            <a:off x="2743200" y="963575"/>
            <a:ext cx="5328900" cy="14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800">
                <a:latin typeface="Calibri"/>
                <a:ea typeface="Calibri"/>
                <a:cs typeface="Calibri"/>
                <a:sym typeface="Calibri"/>
              </a:rPr>
              <a:t>Simplified Algorithm: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Submit N short simulations at different  temps.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Wait for all to complete.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Select two simulations to swap.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Continue all of the simulations.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26200" y="5257625"/>
            <a:ext cx="8920200" cy="6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Dinesh Rajan, Anthony Canino, Jesus A Izaguirre, and Douglas Thain,</a:t>
            </a:r>
            <a:br>
              <a:rPr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Converting A High Performance Application to an Elastic Cloud Application</a:t>
            </a:r>
            <a:r>
              <a:rPr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, Cloud Com 2011.</a:t>
            </a:r>
            <a:br>
              <a:rPr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pic>
        <p:nvPicPr>
          <p:cNvPr descr="http://protomol.sourceforge.net/protomol.gif" id="120" name="Shape 120"/>
          <p:cNvPicPr preferRelativeResize="0"/>
          <p:nvPr/>
        </p:nvPicPr>
        <p:blipFill rotWithShape="1">
          <a:blip r:embed="rId3">
            <a:alphaModFix/>
          </a:blip>
          <a:srcRect b="0" l="0" r="80000" t="0"/>
          <a:stretch/>
        </p:blipFill>
        <p:spPr>
          <a:xfrm>
            <a:off x="228600" y="3886200"/>
            <a:ext cx="1047600" cy="838200"/>
          </a:xfrm>
          <a:prstGeom prst="rect">
            <a:avLst/>
          </a:prstGeom>
          <a:noFill/>
          <a:ln cap="flat" cmpd="sng" w="12700">
            <a:solidFill>
              <a:srgbClr val="666666"/>
            </a:solidFill>
            <a:prstDash val="solid"/>
            <a:miter lim="8000"/>
            <a:headEnd len="med" w="med" type="none"/>
            <a:tailEnd len="med" w="med" type="none"/>
          </a:ln>
        </p:spPr>
      </p:pic>
      <p:pic>
        <p:nvPicPr>
          <p:cNvPr descr="http://protomol.sourceforge.net/protomol.gif" id="121" name="Shape 121"/>
          <p:cNvPicPr preferRelativeResize="0"/>
          <p:nvPr/>
        </p:nvPicPr>
        <p:blipFill rotWithShape="1">
          <a:blip r:embed="rId3">
            <a:alphaModFix/>
          </a:blip>
          <a:srcRect b="0" l="0" r="80000" t="0"/>
          <a:stretch/>
        </p:blipFill>
        <p:spPr>
          <a:xfrm>
            <a:off x="2667000" y="3886200"/>
            <a:ext cx="1047600" cy="838200"/>
          </a:xfrm>
          <a:prstGeom prst="rect">
            <a:avLst/>
          </a:prstGeom>
          <a:noFill/>
          <a:ln cap="flat" cmpd="sng" w="12700">
            <a:solidFill>
              <a:srgbClr val="666666"/>
            </a:solidFill>
            <a:prstDash val="solid"/>
            <a:miter lim="8000"/>
            <a:headEnd len="med" w="med" type="none"/>
            <a:tailEnd len="med" w="med" type="none"/>
          </a:ln>
        </p:spPr>
      </p:pic>
      <p:pic>
        <p:nvPicPr>
          <p:cNvPr descr="http://protomol.sourceforge.net/protomol.gif" id="122" name="Shape 122"/>
          <p:cNvPicPr preferRelativeResize="0"/>
          <p:nvPr/>
        </p:nvPicPr>
        <p:blipFill rotWithShape="1">
          <a:blip r:embed="rId3">
            <a:alphaModFix/>
          </a:blip>
          <a:srcRect b="0" l="0" r="80000" t="0"/>
          <a:stretch/>
        </p:blipFill>
        <p:spPr>
          <a:xfrm>
            <a:off x="3886200" y="3886200"/>
            <a:ext cx="1047600" cy="838200"/>
          </a:xfrm>
          <a:prstGeom prst="rect">
            <a:avLst/>
          </a:prstGeom>
          <a:noFill/>
          <a:ln cap="flat" cmpd="sng" w="12700">
            <a:solidFill>
              <a:srgbClr val="666666"/>
            </a:solidFill>
            <a:prstDash val="solid"/>
            <a:miter lim="8000"/>
            <a:headEnd len="med" w="med" type="none"/>
            <a:tailEnd len="med" w="med" type="none"/>
          </a:ln>
        </p:spPr>
      </p:pic>
      <p:pic>
        <p:nvPicPr>
          <p:cNvPr id="123" name="Shape 1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68600" y="2428260"/>
            <a:ext cx="3577800" cy="282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174625" y="3200400"/>
            <a:ext cx="3733776" cy="1828764"/>
          </a:xfrm>
          <a:prstGeom prst="cloud">
            <a:avLst/>
          </a:prstGeom>
          <a:solidFill>
            <a:srgbClr val="C4BD97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 txBox="1"/>
          <p:nvPr>
            <p:ph idx="4294967295" type="title"/>
          </p:nvPr>
        </p:nvSpPr>
        <p:spPr>
          <a:xfrm>
            <a:off x="457200" y="460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Genome Assembly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304800" y="5029200"/>
            <a:ext cx="8928000" cy="9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Christopher Moretti, Andrew Thrasher, Li Yu, Michael Olson, Scott Emrich, and Douglas Thain,</a:t>
            </a:r>
            <a:br>
              <a:rPr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 Framework for Scalable Genome Assembly on Clusters, Clouds, and Grids</a:t>
            </a:r>
            <a:r>
              <a:rPr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br>
              <a:rPr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1"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IEEE Transactions on Parallel and Distributed Systems</a:t>
            </a:r>
            <a:r>
              <a:rPr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en-US" sz="16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2012</a:t>
            </a:r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29200" y="1195388"/>
            <a:ext cx="3705300" cy="223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 txBox="1"/>
          <p:nvPr/>
        </p:nvSpPr>
        <p:spPr>
          <a:xfrm>
            <a:off x="4953000" y="3475038"/>
            <a:ext cx="3657600" cy="16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Using WQ, we could assemble a human genome in 2.5 hours  on a collection of clusters, clouds, and grids with a speedup of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952X</a:t>
            </a:r>
            <a:r>
              <a:rPr lang="en-US" sz="20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20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555625" y="1752600"/>
            <a:ext cx="1143000" cy="10668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SAND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filter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master</a:t>
            </a:r>
          </a:p>
        </p:txBody>
      </p:sp>
      <p:sp>
        <p:nvSpPr>
          <p:cNvPr id="134" name="Shape 134"/>
          <p:cNvSpPr/>
          <p:nvPr/>
        </p:nvSpPr>
        <p:spPr>
          <a:xfrm>
            <a:off x="2003425" y="1752600"/>
            <a:ext cx="1143000" cy="10668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SAND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align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master</a:t>
            </a:r>
          </a:p>
        </p:txBody>
      </p:sp>
      <p:sp>
        <p:nvSpPr>
          <p:cNvPr id="135" name="Shape 135"/>
          <p:cNvSpPr/>
          <p:nvPr/>
        </p:nvSpPr>
        <p:spPr>
          <a:xfrm>
            <a:off x="3451225" y="1752600"/>
            <a:ext cx="1197000" cy="10668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Celera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0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Consensus</a:t>
            </a:r>
          </a:p>
        </p:txBody>
      </p:sp>
      <p:sp>
        <p:nvSpPr>
          <p:cNvPr id="136" name="Shape 136"/>
          <p:cNvSpPr/>
          <p:nvPr/>
        </p:nvSpPr>
        <p:spPr>
          <a:xfrm>
            <a:off x="555625" y="4038600"/>
            <a:ext cx="457200" cy="457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</a:p>
        </p:txBody>
      </p:sp>
      <p:sp>
        <p:nvSpPr>
          <p:cNvPr id="137" name="Shape 137"/>
          <p:cNvSpPr/>
          <p:nvPr/>
        </p:nvSpPr>
        <p:spPr>
          <a:xfrm>
            <a:off x="1165225" y="3581400"/>
            <a:ext cx="457200" cy="457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</a:p>
        </p:txBody>
      </p:sp>
      <p:sp>
        <p:nvSpPr>
          <p:cNvPr id="138" name="Shape 138"/>
          <p:cNvSpPr/>
          <p:nvPr/>
        </p:nvSpPr>
        <p:spPr>
          <a:xfrm>
            <a:off x="1622425" y="3962400"/>
            <a:ext cx="457200" cy="457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</a:p>
        </p:txBody>
      </p:sp>
      <p:sp>
        <p:nvSpPr>
          <p:cNvPr id="139" name="Shape 139"/>
          <p:cNvSpPr/>
          <p:nvPr/>
        </p:nvSpPr>
        <p:spPr>
          <a:xfrm>
            <a:off x="2155825" y="4114800"/>
            <a:ext cx="457200" cy="457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</a:p>
        </p:txBody>
      </p:sp>
      <p:sp>
        <p:nvSpPr>
          <p:cNvPr id="140" name="Shape 140"/>
          <p:cNvSpPr/>
          <p:nvPr/>
        </p:nvSpPr>
        <p:spPr>
          <a:xfrm>
            <a:off x="2155825" y="3581400"/>
            <a:ext cx="457200" cy="457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</a:p>
        </p:txBody>
      </p:sp>
      <p:sp>
        <p:nvSpPr>
          <p:cNvPr id="141" name="Shape 141"/>
          <p:cNvSpPr/>
          <p:nvPr/>
        </p:nvSpPr>
        <p:spPr>
          <a:xfrm>
            <a:off x="2765425" y="3810000"/>
            <a:ext cx="457200" cy="457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</a:p>
        </p:txBody>
      </p:sp>
      <p:sp>
        <p:nvSpPr>
          <p:cNvPr id="142" name="Shape 142"/>
          <p:cNvSpPr/>
          <p:nvPr/>
        </p:nvSpPr>
        <p:spPr>
          <a:xfrm>
            <a:off x="1165225" y="4191000"/>
            <a:ext cx="457200" cy="4572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</a:p>
        </p:txBody>
      </p:sp>
      <p:sp>
        <p:nvSpPr>
          <p:cNvPr id="143" name="Shape 143"/>
          <p:cNvSpPr/>
          <p:nvPr/>
        </p:nvSpPr>
        <p:spPr>
          <a:xfrm>
            <a:off x="1622425" y="2133600"/>
            <a:ext cx="457200" cy="38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3070225" y="2133600"/>
            <a:ext cx="457200" cy="38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479425" y="609600"/>
            <a:ext cx="1295400" cy="6858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Sequence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</p:txBody>
      </p:sp>
      <p:sp>
        <p:nvSpPr>
          <p:cNvPr id="146" name="Shape 146"/>
          <p:cNvSpPr/>
          <p:nvPr/>
        </p:nvSpPr>
        <p:spPr>
          <a:xfrm>
            <a:off x="860425" y="1219200"/>
            <a:ext cx="609600" cy="533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7" name="Shape 147"/>
          <p:cNvCxnSpPr/>
          <p:nvPr/>
        </p:nvCxnSpPr>
        <p:spPr>
          <a:xfrm rot="10800000">
            <a:off x="1393825" y="2819400"/>
            <a:ext cx="381000" cy="457200"/>
          </a:xfrm>
          <a:prstGeom prst="straightConnector1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48" name="Shape 148"/>
          <p:cNvCxnSpPr/>
          <p:nvPr/>
        </p:nvCxnSpPr>
        <p:spPr>
          <a:xfrm rot="10800000">
            <a:off x="1241425" y="2895600"/>
            <a:ext cx="190500" cy="457200"/>
          </a:xfrm>
          <a:prstGeom prst="straightConnector1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49" name="Shape 149"/>
          <p:cNvCxnSpPr/>
          <p:nvPr/>
        </p:nvCxnSpPr>
        <p:spPr>
          <a:xfrm flipH="1" rot="10800000">
            <a:off x="1012825" y="2971800"/>
            <a:ext cx="76200" cy="381000"/>
          </a:xfrm>
          <a:prstGeom prst="straightConnector1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50" name="Shape 150"/>
          <p:cNvCxnSpPr/>
          <p:nvPr/>
        </p:nvCxnSpPr>
        <p:spPr>
          <a:xfrm flipH="1" rot="10800000">
            <a:off x="631825" y="2819400"/>
            <a:ext cx="304800" cy="685800"/>
          </a:xfrm>
          <a:prstGeom prst="straightConnector1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51" name="Shape 151"/>
          <p:cNvCxnSpPr/>
          <p:nvPr/>
        </p:nvCxnSpPr>
        <p:spPr>
          <a:xfrm rot="10800000">
            <a:off x="2917825" y="2743200"/>
            <a:ext cx="381000" cy="457200"/>
          </a:xfrm>
          <a:prstGeom prst="straightConnector1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52" name="Shape 152"/>
          <p:cNvCxnSpPr/>
          <p:nvPr/>
        </p:nvCxnSpPr>
        <p:spPr>
          <a:xfrm rot="10800000">
            <a:off x="2613025" y="2819400"/>
            <a:ext cx="190500" cy="457200"/>
          </a:xfrm>
          <a:prstGeom prst="straightConnector1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53" name="Shape 153"/>
          <p:cNvCxnSpPr/>
          <p:nvPr/>
        </p:nvCxnSpPr>
        <p:spPr>
          <a:xfrm flipH="1" rot="10800000">
            <a:off x="2384425" y="2819400"/>
            <a:ext cx="76200" cy="381000"/>
          </a:xfrm>
          <a:prstGeom prst="straightConnector1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54" name="Shape 154"/>
          <p:cNvCxnSpPr/>
          <p:nvPr/>
        </p:nvCxnSpPr>
        <p:spPr>
          <a:xfrm flipH="1" rot="10800000">
            <a:off x="1927225" y="2743200"/>
            <a:ext cx="304800" cy="685800"/>
          </a:xfrm>
          <a:prstGeom prst="straightConnector1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55" name="Shape 155"/>
          <p:cNvSpPr txBox="1"/>
          <p:nvPr/>
        </p:nvSpPr>
        <p:spPr>
          <a:xfrm>
            <a:off x="1927225" y="1295400"/>
            <a:ext cx="28164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Modified Celera Assembler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Adaptive Weighted Ensemble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descr="http://www.nd.edu/~dthain/awe/awe-network.png" id="162" name="Shape 1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9600" y="2057400"/>
            <a:ext cx="4368900" cy="3276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protomol.sourceforge.net/mmp_vmd.png" id="163" name="Shape 16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5800" y="1981200"/>
            <a:ext cx="3200400" cy="327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/>
          <p:nvPr/>
        </p:nvSpPr>
        <p:spPr>
          <a:xfrm>
            <a:off x="1990725" y="1219200"/>
            <a:ext cx="540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Proteins fold into a number of distinctive states, each of which affects its function in the organism.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1266150" y="5345063"/>
            <a:ext cx="5400600" cy="9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common is each state?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the protein transition between states?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common are those transitions?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4294967295"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AWE on Clusters, Clouds, and Grids</a:t>
            </a:r>
          </a:p>
        </p:txBody>
      </p:sp>
      <p:sp>
        <p:nvSpPr>
          <p:cNvPr id="171" name="Shape 171"/>
          <p:cNvSpPr txBox="1"/>
          <p:nvPr>
            <p:ph idx="4294967295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descr="http://www.nd.edu/~dthain/awe/timeline.gif" id="173" name="Shape 1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219200"/>
            <a:ext cx="8839200" cy="539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/>
        </p:nvSpPr>
        <p:spPr>
          <a:xfrm>
            <a:off x="534194" y="1221839"/>
            <a:ext cx="2457600" cy="8832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Application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423907" y="4753766"/>
            <a:ext cx="23622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 Files and Programs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1665418" y="304800"/>
            <a:ext cx="648158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Queue Architecture</a:t>
            </a:r>
          </a:p>
        </p:txBody>
      </p:sp>
      <p:sp>
        <p:nvSpPr>
          <p:cNvPr id="181" name="Shape 181"/>
          <p:cNvSpPr/>
          <p:nvPr/>
        </p:nvSpPr>
        <p:spPr>
          <a:xfrm>
            <a:off x="4127308" y="2638938"/>
            <a:ext cx="4412700" cy="10161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Worker Process</a:t>
            </a:r>
          </a:p>
        </p:txBody>
      </p:sp>
      <p:sp>
        <p:nvSpPr>
          <p:cNvPr id="182" name="Shape 182"/>
          <p:cNvSpPr/>
          <p:nvPr/>
        </p:nvSpPr>
        <p:spPr>
          <a:xfrm>
            <a:off x="3974907" y="3857600"/>
            <a:ext cx="1296600" cy="119880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4162163" y="5148521"/>
            <a:ext cx="8514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Cache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</a:t>
            </a:r>
          </a:p>
        </p:txBody>
      </p:sp>
      <p:sp>
        <p:nvSpPr>
          <p:cNvPr id="184" name="Shape 184"/>
          <p:cNvSpPr/>
          <p:nvPr/>
        </p:nvSpPr>
        <p:spPr>
          <a:xfrm>
            <a:off x="4374522" y="3990483"/>
            <a:ext cx="435900" cy="4092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85" name="Shape 185"/>
          <p:cNvSpPr/>
          <p:nvPr/>
        </p:nvSpPr>
        <p:spPr>
          <a:xfrm>
            <a:off x="4109826" y="4507378"/>
            <a:ext cx="435900" cy="4296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sp>
        <p:nvSpPr>
          <p:cNvPr id="186" name="Shape 186"/>
          <p:cNvSpPr/>
          <p:nvPr/>
        </p:nvSpPr>
        <p:spPr>
          <a:xfrm>
            <a:off x="4690635" y="4515858"/>
            <a:ext cx="435900" cy="4092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187" name="Shape 187"/>
          <p:cNvSpPr/>
          <p:nvPr/>
        </p:nvSpPr>
        <p:spPr>
          <a:xfrm>
            <a:off x="518153" y="2640721"/>
            <a:ext cx="2473800" cy="10023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Queue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Master Library</a:t>
            </a:r>
          </a:p>
        </p:txBody>
      </p:sp>
      <p:sp>
        <p:nvSpPr>
          <p:cNvPr id="188" name="Shape 188"/>
          <p:cNvSpPr/>
          <p:nvPr/>
        </p:nvSpPr>
        <p:spPr>
          <a:xfrm>
            <a:off x="1126962" y="2177229"/>
            <a:ext cx="490200" cy="537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/>
          <p:nvPr/>
        </p:nvSpPr>
        <p:spPr>
          <a:xfrm rot="10800000">
            <a:off x="1880815" y="2161194"/>
            <a:ext cx="490200" cy="537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3160292" y="2927696"/>
            <a:ext cx="810600" cy="469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5446298" y="2197779"/>
            <a:ext cx="177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4-core machine</a:t>
            </a:r>
          </a:p>
        </p:txBody>
      </p:sp>
      <p:grpSp>
        <p:nvGrpSpPr>
          <p:cNvPr id="192" name="Shape 192"/>
          <p:cNvGrpSpPr/>
          <p:nvPr/>
        </p:nvGrpSpPr>
        <p:grpSpPr>
          <a:xfrm>
            <a:off x="4810422" y="3859873"/>
            <a:ext cx="2070160" cy="2148232"/>
            <a:chOff x="5039022" y="4393273"/>
            <a:chExt cx="2070160" cy="2148232"/>
          </a:xfrm>
        </p:grpSpPr>
        <p:sp>
          <p:nvSpPr>
            <p:cNvPr id="193" name="Shape 193"/>
            <p:cNvSpPr txBox="1"/>
            <p:nvPr/>
          </p:nvSpPr>
          <p:spPr>
            <a:xfrm>
              <a:off x="5847552" y="5689942"/>
              <a:ext cx="1095172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Task.1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Sandbox</a:t>
              </a:r>
            </a:p>
          </p:txBody>
        </p:sp>
        <p:grpSp>
          <p:nvGrpSpPr>
            <p:cNvPr id="194" name="Shape 194"/>
            <p:cNvGrpSpPr/>
            <p:nvPr/>
          </p:nvGrpSpPr>
          <p:grpSpPr>
            <a:xfrm>
              <a:off x="5039022" y="4393273"/>
              <a:ext cx="2019144" cy="1198686"/>
              <a:chOff x="5039022" y="4393273"/>
              <a:chExt cx="2019144" cy="1198686"/>
            </a:xfrm>
          </p:grpSpPr>
          <p:sp>
            <p:nvSpPr>
              <p:cNvPr id="195" name="Shape 195"/>
              <p:cNvSpPr/>
              <p:nvPr/>
            </p:nvSpPr>
            <p:spPr>
              <a:xfrm>
                <a:off x="5761629" y="4393273"/>
                <a:ext cx="1296537" cy="1198686"/>
              </a:xfrm>
              <a:prstGeom prst="roundRect">
                <a:avLst>
                  <a:gd fmla="val 16667" name="adj"/>
                </a:avLst>
              </a:prstGeom>
              <a:noFill/>
              <a:ln cap="flat" cmpd="sng" w="25400">
                <a:solidFill>
                  <a:srgbClr val="395E89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Shape 196"/>
              <p:cNvSpPr/>
              <p:nvPr/>
            </p:nvSpPr>
            <p:spPr>
              <a:xfrm>
                <a:off x="5923366" y="4523883"/>
                <a:ext cx="435787" cy="409074"/>
              </a:xfrm>
              <a:prstGeom prst="rect">
                <a:avLst/>
              </a:prstGeom>
              <a:noFill/>
              <a:ln cap="flat" cmpd="sng" w="25400">
                <a:solidFill>
                  <a:srgbClr val="395E89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A</a:t>
                </a:r>
              </a:p>
            </p:txBody>
          </p:sp>
          <p:sp>
            <p:nvSpPr>
              <p:cNvPr id="197" name="Shape 197"/>
              <p:cNvSpPr/>
              <p:nvPr/>
            </p:nvSpPr>
            <p:spPr>
              <a:xfrm>
                <a:off x="5923365" y="5038999"/>
                <a:ext cx="435787" cy="429592"/>
              </a:xfrm>
              <a:prstGeom prst="rect">
                <a:avLst/>
              </a:prstGeom>
              <a:noFill/>
              <a:ln cap="flat" cmpd="sng" w="25400">
                <a:solidFill>
                  <a:srgbClr val="395E89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B</a:t>
                </a:r>
              </a:p>
            </p:txBody>
          </p:sp>
          <p:cxnSp>
            <p:nvCxnSpPr>
              <p:cNvPr id="198" name="Shape 198"/>
              <p:cNvCxnSpPr>
                <a:stCxn id="184" idx="3"/>
                <a:endCxn id="196" idx="1"/>
              </p:cNvCxnSpPr>
              <p:nvPr/>
            </p:nvCxnSpPr>
            <p:spPr>
              <a:xfrm>
                <a:off x="5039022" y="4728483"/>
                <a:ext cx="884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A7DBA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  <p:cxnSp>
            <p:nvCxnSpPr>
              <p:cNvPr id="199" name="Shape 199"/>
              <p:cNvCxnSpPr>
                <a:stCxn id="186" idx="3"/>
                <a:endCxn id="197" idx="1"/>
              </p:cNvCxnSpPr>
              <p:nvPr/>
            </p:nvCxnSpPr>
            <p:spPr>
              <a:xfrm>
                <a:off x="5355135" y="5253858"/>
                <a:ext cx="56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A7DBA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  <p:sp>
            <p:nvSpPr>
              <p:cNvPr id="200" name="Shape 200"/>
              <p:cNvSpPr/>
              <p:nvPr/>
            </p:nvSpPr>
            <p:spPr>
              <a:xfrm>
                <a:off x="6473988" y="4786366"/>
                <a:ext cx="469340" cy="466526"/>
              </a:xfrm>
              <a:prstGeom prst="ellipse">
                <a:avLst/>
              </a:prstGeom>
              <a:solidFill>
                <a:schemeClr val="accen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T</a:t>
                </a:r>
              </a:p>
            </p:txBody>
          </p:sp>
          <p:cxnSp>
            <p:nvCxnSpPr>
              <p:cNvPr id="201" name="Shape 201"/>
              <p:cNvCxnSpPr>
                <a:stCxn id="196" idx="3"/>
                <a:endCxn id="200" idx="1"/>
              </p:cNvCxnSpPr>
              <p:nvPr/>
            </p:nvCxnSpPr>
            <p:spPr>
              <a:xfrm>
                <a:off x="6359153" y="4728420"/>
                <a:ext cx="183600" cy="1263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A7DBA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  <p:cxnSp>
            <p:nvCxnSpPr>
              <p:cNvPr id="202" name="Shape 202"/>
              <p:cNvCxnSpPr>
                <a:stCxn id="197" idx="3"/>
                <a:endCxn id="200" idx="3"/>
              </p:cNvCxnSpPr>
              <p:nvPr/>
            </p:nvCxnSpPr>
            <p:spPr>
              <a:xfrm flipH="1" rot="10800000">
                <a:off x="6359152" y="5184495"/>
                <a:ext cx="183600" cy="693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A7DBA"/>
                </a:solidFill>
                <a:prstDash val="solid"/>
                <a:round/>
                <a:headEnd len="med" w="med" type="none"/>
                <a:tailEnd len="lg" w="lg" type="triangle"/>
              </a:ln>
            </p:spPr>
          </p:cxnSp>
        </p:grpSp>
        <p:sp>
          <p:nvSpPr>
            <p:cNvPr id="203" name="Shape 203"/>
            <p:cNvSpPr txBox="1"/>
            <p:nvPr/>
          </p:nvSpPr>
          <p:spPr>
            <a:xfrm>
              <a:off x="5783182" y="6172205"/>
              <a:ext cx="1326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2-core task</a:t>
              </a:r>
            </a:p>
          </p:txBody>
        </p:sp>
      </p:grpSp>
      <p:grpSp>
        <p:nvGrpSpPr>
          <p:cNvPr id="204" name="Shape 204"/>
          <p:cNvGrpSpPr/>
          <p:nvPr/>
        </p:nvGrpSpPr>
        <p:grpSpPr>
          <a:xfrm>
            <a:off x="4327776" y="3859873"/>
            <a:ext cx="4173055" cy="2144221"/>
            <a:chOff x="4556376" y="4393273"/>
            <a:chExt cx="4173055" cy="2144221"/>
          </a:xfrm>
        </p:grpSpPr>
        <p:sp>
          <p:nvSpPr>
            <p:cNvPr id="205" name="Shape 205"/>
            <p:cNvSpPr/>
            <p:nvPr/>
          </p:nvSpPr>
          <p:spPr>
            <a:xfrm>
              <a:off x="7319751" y="4393273"/>
              <a:ext cx="1296537" cy="1198686"/>
            </a:xfrm>
            <a:prstGeom prst="roundRect">
              <a:avLst>
                <a:gd fmla="val 16667" name="adj"/>
              </a:avLst>
            </a:prstGeom>
            <a:noFill/>
            <a:ln cap="flat" cmpd="sng" w="25400">
              <a:solidFill>
                <a:srgbClr val="395E8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Shape 206"/>
            <p:cNvSpPr txBox="1"/>
            <p:nvPr/>
          </p:nvSpPr>
          <p:spPr>
            <a:xfrm>
              <a:off x="7407645" y="5685931"/>
              <a:ext cx="1095300" cy="6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Task.2</a:t>
              </a: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Sandbox</a:t>
              </a:r>
            </a:p>
          </p:txBody>
        </p:sp>
        <p:sp>
          <p:nvSpPr>
            <p:cNvPr id="207" name="Shape 207"/>
            <p:cNvSpPr/>
            <p:nvPr/>
          </p:nvSpPr>
          <p:spPr>
            <a:xfrm>
              <a:off x="7465921" y="5069307"/>
              <a:ext cx="435787" cy="409074"/>
            </a:xfrm>
            <a:prstGeom prst="rect">
              <a:avLst/>
            </a:prstGeom>
            <a:noFill/>
            <a:ln cap="flat" cmpd="sng" w="25400">
              <a:solidFill>
                <a:srgbClr val="395E89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  <p:sp>
          <p:nvSpPr>
            <p:cNvPr id="208" name="Shape 208"/>
            <p:cNvSpPr/>
            <p:nvPr/>
          </p:nvSpPr>
          <p:spPr>
            <a:xfrm>
              <a:off x="7471427" y="4531903"/>
              <a:ext cx="435787" cy="409074"/>
            </a:xfrm>
            <a:prstGeom prst="rect">
              <a:avLst/>
            </a:prstGeom>
            <a:noFill/>
            <a:ln cap="flat" cmpd="sng" w="25400">
              <a:solidFill>
                <a:srgbClr val="395E89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</a:p>
          </p:txBody>
        </p:sp>
        <p:cxnSp>
          <p:nvCxnSpPr>
            <p:cNvPr id="209" name="Shape 209"/>
            <p:cNvCxnSpPr>
              <a:stCxn id="184" idx="0"/>
              <a:endCxn id="208" idx="0"/>
            </p:cNvCxnSpPr>
            <p:nvPr/>
          </p:nvCxnSpPr>
          <p:spPr>
            <a:xfrm flipH="1" rot="-5400000">
              <a:off x="6251172" y="3093783"/>
              <a:ext cx="8100" cy="2868300"/>
            </a:xfrm>
            <a:prstGeom prst="bentConnector3">
              <a:avLst>
                <a:gd fmla="val -2850374" name="adj1"/>
              </a:avLst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210" name="Shape 210"/>
            <p:cNvCxnSpPr>
              <a:stCxn id="185" idx="2"/>
              <a:endCxn id="207" idx="2"/>
            </p:cNvCxnSpPr>
            <p:nvPr/>
          </p:nvCxnSpPr>
          <p:spPr>
            <a:xfrm flipH="1" rot="-5400000">
              <a:off x="6116076" y="3910678"/>
              <a:ext cx="8100" cy="3127500"/>
            </a:xfrm>
            <a:prstGeom prst="bentConnector3">
              <a:avLst>
                <a:gd fmla="val 2953576" name="adj1"/>
              </a:avLst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sp>
          <p:nvSpPr>
            <p:cNvPr id="211" name="Shape 211"/>
            <p:cNvSpPr/>
            <p:nvPr/>
          </p:nvSpPr>
          <p:spPr>
            <a:xfrm>
              <a:off x="8021575" y="4786366"/>
              <a:ext cx="469340" cy="466526"/>
            </a:xfrm>
            <a:prstGeom prst="ellipse">
              <a:avLst/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  <p:cxnSp>
          <p:nvCxnSpPr>
            <p:cNvPr id="212" name="Shape 212"/>
            <p:cNvCxnSpPr>
              <a:stCxn id="208" idx="3"/>
              <a:endCxn id="211" idx="1"/>
            </p:cNvCxnSpPr>
            <p:nvPr/>
          </p:nvCxnSpPr>
          <p:spPr>
            <a:xfrm>
              <a:off x="7907214" y="4736440"/>
              <a:ext cx="183000" cy="118200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213" name="Shape 213"/>
            <p:cNvCxnSpPr>
              <a:stCxn id="207" idx="3"/>
              <a:endCxn id="211" idx="3"/>
            </p:cNvCxnSpPr>
            <p:nvPr/>
          </p:nvCxnSpPr>
          <p:spPr>
            <a:xfrm flipH="1" rot="10800000">
              <a:off x="7901708" y="5184444"/>
              <a:ext cx="188700" cy="89400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sp>
          <p:nvSpPr>
            <p:cNvPr id="214" name="Shape 214"/>
            <p:cNvSpPr txBox="1"/>
            <p:nvPr/>
          </p:nvSpPr>
          <p:spPr>
            <a:xfrm>
              <a:off x="7403431" y="6168194"/>
              <a:ext cx="1326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2-core task</a:t>
              </a:r>
            </a:p>
          </p:txBody>
        </p:sp>
      </p:grpSp>
      <p:sp>
        <p:nvSpPr>
          <p:cNvPr id="215" name="Shape 215"/>
          <p:cNvSpPr txBox="1"/>
          <p:nvPr/>
        </p:nvSpPr>
        <p:spPr>
          <a:xfrm>
            <a:off x="2991854" y="2549196"/>
            <a:ext cx="1197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Send files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2991854" y="1367176"/>
            <a:ext cx="21042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Task1(A,B)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Task2(A,C)</a:t>
            </a:r>
          </a:p>
        </p:txBody>
      </p:sp>
      <p:sp>
        <p:nvSpPr>
          <p:cNvPr id="217" name="Shape 217"/>
          <p:cNvSpPr/>
          <p:nvPr/>
        </p:nvSpPr>
        <p:spPr>
          <a:xfrm>
            <a:off x="850232" y="4327362"/>
            <a:ext cx="423900" cy="4092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218" name="Shape 218"/>
          <p:cNvSpPr/>
          <p:nvPr/>
        </p:nvSpPr>
        <p:spPr>
          <a:xfrm>
            <a:off x="1423738" y="4335382"/>
            <a:ext cx="435900" cy="4092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219" name="Shape 219"/>
          <p:cNvSpPr/>
          <p:nvPr/>
        </p:nvSpPr>
        <p:spPr>
          <a:xfrm>
            <a:off x="1997247" y="4331371"/>
            <a:ext cx="435900" cy="4092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sp>
        <p:nvSpPr>
          <p:cNvPr id="220" name="Shape 220"/>
          <p:cNvSpPr/>
          <p:nvPr/>
        </p:nvSpPr>
        <p:spPr>
          <a:xfrm>
            <a:off x="1423738" y="3705234"/>
            <a:ext cx="490200" cy="537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243435" y="2225346"/>
            <a:ext cx="90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2393074" y="2245398"/>
            <a:ext cx="637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Wait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2999873" y="3399432"/>
            <a:ext cx="1326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Send tasks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