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303" r:id="rId2"/>
    <p:sldId id="484" r:id="rId3"/>
    <p:sldId id="377" r:id="rId4"/>
    <p:sldId id="466" r:id="rId5"/>
    <p:sldId id="468" r:id="rId6"/>
    <p:sldId id="378" r:id="rId7"/>
    <p:sldId id="461" r:id="rId8"/>
    <p:sldId id="462" r:id="rId9"/>
    <p:sldId id="463" r:id="rId10"/>
    <p:sldId id="464" r:id="rId11"/>
    <p:sldId id="465" r:id="rId12"/>
    <p:sldId id="362" r:id="rId13"/>
    <p:sldId id="467" r:id="rId14"/>
    <p:sldId id="304" r:id="rId15"/>
    <p:sldId id="311" r:id="rId16"/>
    <p:sldId id="450" r:id="rId17"/>
    <p:sldId id="452" r:id="rId18"/>
    <p:sldId id="456" r:id="rId19"/>
    <p:sldId id="373" r:id="rId20"/>
    <p:sldId id="328" r:id="rId21"/>
    <p:sldId id="305" r:id="rId22"/>
    <p:sldId id="306" r:id="rId23"/>
    <p:sldId id="349" r:id="rId24"/>
    <p:sldId id="350" r:id="rId25"/>
    <p:sldId id="352" r:id="rId26"/>
    <p:sldId id="330" r:id="rId27"/>
    <p:sldId id="398" r:id="rId28"/>
    <p:sldId id="479" r:id="rId29"/>
    <p:sldId id="481" r:id="rId30"/>
    <p:sldId id="482" r:id="rId31"/>
    <p:sldId id="480" r:id="rId32"/>
    <p:sldId id="392" r:id="rId33"/>
    <p:sldId id="363" r:id="rId34"/>
    <p:sldId id="309" r:id="rId35"/>
    <p:sldId id="359" r:id="rId36"/>
    <p:sldId id="364" r:id="rId37"/>
    <p:sldId id="347" r:id="rId38"/>
    <p:sldId id="357" r:id="rId39"/>
    <p:sldId id="379" r:id="rId40"/>
    <p:sldId id="383" r:id="rId41"/>
    <p:sldId id="365" r:id="rId42"/>
    <p:sldId id="384" r:id="rId43"/>
    <p:sldId id="317" r:id="rId44"/>
    <p:sldId id="485" r:id="rId45"/>
    <p:sldId id="469" r:id="rId46"/>
    <p:sldId id="405" r:id="rId47"/>
    <p:sldId id="407" r:id="rId48"/>
    <p:sldId id="448" r:id="rId49"/>
    <p:sldId id="408" r:id="rId50"/>
    <p:sldId id="409" r:id="rId51"/>
    <p:sldId id="410" r:id="rId52"/>
    <p:sldId id="411" r:id="rId53"/>
    <p:sldId id="447" r:id="rId54"/>
    <p:sldId id="414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28" r:id="rId69"/>
    <p:sldId id="429" r:id="rId70"/>
    <p:sldId id="470" r:id="rId71"/>
    <p:sldId id="431" r:id="rId72"/>
    <p:sldId id="432" r:id="rId73"/>
    <p:sldId id="433" r:id="rId74"/>
    <p:sldId id="471" r:id="rId75"/>
    <p:sldId id="434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9" autoAdjust="0"/>
    <p:restoredTop sz="94712" autoAdjust="0"/>
  </p:normalViewPr>
  <p:slideViewPr>
    <p:cSldViewPr>
      <p:cViewPr>
        <p:scale>
          <a:sx n="101" d="100"/>
          <a:sy n="101" d="100"/>
        </p:scale>
        <p:origin x="-896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8B3869-DDDA-45EA-9C2B-C7985E61EB86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4B7BB2-6A8C-44EF-B98E-DEAD6383F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72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3ACE-AF9B-44F4-A2CD-F4D3AF1D6A2C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6FCA-2150-41EC-8630-535994DBD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9924-4E48-48B1-81AF-6625A2BDD89E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FC80-27F1-4530-9266-E8650153F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29DC-1ACA-4652-A8D9-7B9288D6CA84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48DF-813C-4F22-BC8A-C8F7D4BB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A040-A0F9-4E61-896F-912EDE5498BA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A5AB-60E2-4055-B40C-22DF33D7F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9803-17EC-457C-BC75-099067163185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7F34-C2D2-4B85-9DA6-18235E0D4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00CB-948A-4F09-ADC6-3763E15685EF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83B5-5DCE-45D5-A250-464B667E5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A439-2E63-4347-8870-015E56AA2E78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3809-FC3F-4105-B7A6-DB805F58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E727-BDC9-48AC-AA2C-FFD154479C55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89F3-D6B9-41A7-8513-71FA43385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1490-511B-4668-8DE0-AE633F0329A1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765C-F81F-4348-9428-BC4964C5E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723E-768A-42FA-8C86-DA0B22DF328C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755A-5395-4F59-A150-AB5AE9178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FD4D-967D-4BE3-B41A-A38DC97B15A5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C217-5E09-4F56-8142-A7F88C608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B79405-2485-4656-B592-936A5A47AA7F}" type="datetimeFigureOut">
              <a:rPr lang="en-US"/>
              <a:pPr>
                <a:defRPr/>
              </a:pPr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2FBAD-2486-4F05-BA74-07BD9AC24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6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gif"/><Relationship Id="rId5" Type="http://schemas.openxmlformats.org/officeDocument/2006/relationships/image" Target="../media/image31.png"/><Relationship Id="rId6" Type="http://schemas.openxmlformats.org/officeDocument/2006/relationships/image" Target="../media/image32.gif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8077200" cy="147002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Introduction to</a:t>
            </a:r>
            <a:br>
              <a:rPr lang="en-US" sz="3800" dirty="0" smtClean="0"/>
            </a:br>
            <a:r>
              <a:rPr lang="en-US" sz="3800" dirty="0" err="1" smtClean="0"/>
              <a:t>Makeflow</a:t>
            </a:r>
            <a:r>
              <a:rPr lang="en-US" sz="3800" dirty="0" smtClean="0"/>
              <a:t> and Work Queue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219200" y="4419600"/>
            <a:ext cx="6934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FF00"/>
                </a:solidFill>
              </a:rPr>
              <a:t>Prof. Douglas </a:t>
            </a:r>
            <a:r>
              <a:rPr lang="en-US" sz="2600" dirty="0" err="1" smtClean="0">
                <a:solidFill>
                  <a:srgbClr val="FFFF00"/>
                </a:solidFill>
              </a:rPr>
              <a:t>Thain</a:t>
            </a:r>
            <a:r>
              <a:rPr lang="en-US" sz="2600" dirty="0" smtClean="0">
                <a:solidFill>
                  <a:srgbClr val="FFFF00"/>
                </a:solidFill>
              </a:rPr>
              <a:t>, University </a:t>
            </a:r>
            <a:r>
              <a:rPr lang="en-US" sz="2600" dirty="0">
                <a:solidFill>
                  <a:srgbClr val="FFFF00"/>
                </a:solidFill>
              </a:rPr>
              <a:t>of Notre Dame</a:t>
            </a:r>
          </a:p>
        </p:txBody>
      </p:sp>
      <p:pic>
        <p:nvPicPr>
          <p:cNvPr id="1026" name="Picture 2" descr="http://ccl.cse.nd.edu/software/makeflow/MakeflowLogo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752600"/>
            <a:ext cx="32480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cl.cse.nd.edu/software/workqueue/WorkQueueLogo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752600"/>
            <a:ext cx="32480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3.nd.edu/~dthain/images/thain3-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1906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3124200" y="5029200"/>
            <a:ext cx="50053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FFFF"/>
                </a:solidFill>
              </a:rPr>
              <a:t>http://www.nd.edu/~dthain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600" dirty="0" smtClean="0">
                <a:solidFill>
                  <a:srgbClr val="FFFFFF"/>
                </a:solidFill>
              </a:rPr>
              <a:t>dthain@nd.edu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2600" dirty="0">
                <a:solidFill>
                  <a:srgbClr val="FFFFFF"/>
                </a:solidFill>
              </a:rPr>
              <a:t>@</a:t>
            </a:r>
            <a:r>
              <a:rPr lang="en-US" sz="2600" dirty="0" err="1">
                <a:solidFill>
                  <a:srgbClr val="FFFFFF"/>
                </a:solidFill>
              </a:rPr>
              <a:t>ProfThain</a:t>
            </a:r>
            <a:endParaRPr lang="en-US" sz="2600" dirty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2600" dirty="0" smtClean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2600" dirty="0" smtClean="0">
              <a:solidFill>
                <a:srgbClr val="FFFFFF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en-US" sz="2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of Opportunistic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" y="135748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8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Superclusters</a:t>
            </a:r>
            <a:r>
              <a:rPr lang="en-US" dirty="0" smtClean="0"/>
              <a:t> by the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3000" r="28125" b="42000"/>
          <a:stretch>
            <a:fillRect/>
          </a:stretch>
        </p:blipFill>
        <p:spPr bwMode="auto">
          <a:xfrm>
            <a:off x="3048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367046"/>
            <a:ext cx="898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http://arstechnica.com/business/news/2011/09/30000-core-cluster-built-on-amazon-ec2-cloud.ars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377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 can get as many machines</a:t>
            </a:r>
            <a:br>
              <a:rPr lang="en-US" dirty="0" smtClean="0"/>
            </a:br>
            <a:r>
              <a:rPr lang="en-US" dirty="0" smtClean="0"/>
              <a:t>on the cloud/grid as I want!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I organize my application</a:t>
            </a:r>
            <a:br>
              <a:rPr lang="en-US" dirty="0" smtClean="0"/>
            </a:br>
            <a:r>
              <a:rPr lang="en-US" dirty="0" smtClean="0"/>
              <a:t>to run on those machines?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The Cooperative Computing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1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Our Philosophy: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5029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Harness all the resources that are available: desktops, clusters, clouds, and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it easy to scale up from one desktop to national scale infrastructure.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Provide familiar interfaces that make it easy to connect existing apps together.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Allow portability across operating systems, storage systems, middleware…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simple things easy, and complex things possible.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No special privileges required.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 Quick Tour of the CCTools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876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Open source, GNU General Public License.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Compiles in 1-2 minutes, installs in $HOME.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Runs on Linux, Solaris, </a:t>
            </a:r>
            <a:r>
              <a:rPr lang="en-US" dirty="0" err="1" smtClean="0"/>
              <a:t>MacOS</a:t>
            </a:r>
            <a:r>
              <a:rPr lang="en-US" dirty="0" smtClean="0"/>
              <a:t>, </a:t>
            </a:r>
            <a:r>
              <a:rPr lang="en-US" dirty="0" err="1" smtClean="0"/>
              <a:t>Cygwin</a:t>
            </a:r>
            <a:r>
              <a:rPr lang="en-US" dirty="0" smtClean="0"/>
              <a:t>, FreeBSD,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Interoperates with many distributed computing systems.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Condor, SGE, Torque, </a:t>
            </a:r>
            <a:r>
              <a:rPr lang="en-US" dirty="0" err="1" smtClean="0"/>
              <a:t>Globus</a:t>
            </a:r>
            <a:r>
              <a:rPr lang="en-US" dirty="0" smtClean="0"/>
              <a:t>, </a:t>
            </a:r>
            <a:r>
              <a:rPr lang="en-US" dirty="0" err="1" smtClean="0"/>
              <a:t>iRODS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Components: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– A portable workflow manager.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 Queue – A lightweight distributed execution system.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All-Pairs / </a:t>
            </a:r>
            <a:r>
              <a:rPr lang="en-US" dirty="0" err="1" smtClean="0"/>
              <a:t>Wavefront</a:t>
            </a:r>
            <a:r>
              <a:rPr lang="en-US" dirty="0" smtClean="0"/>
              <a:t> / SAND – Specialized execution engines.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Parrot – A personal user-level virtual file system.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Chirp – A user-level distributed </a:t>
            </a:r>
            <a:r>
              <a:rPr lang="en-US" dirty="0" err="1" smtClean="0"/>
              <a:t>filesystem</a:t>
            </a:r>
            <a:r>
              <a:rPr lang="en-US" dirty="0" smtClean="0"/>
              <a:t>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57150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://ccl.cse.nd.edu/software</a:t>
            </a:r>
            <a:endParaRPr lang="en-US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16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Makeflow</a:t>
            </a:r>
            <a:r>
              <a:rPr lang="en-US" dirty="0" smtClean="0"/>
              <a:t> = Make + Workflow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397938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971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Condor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495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SGE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</a:t>
            </a:r>
          </a:p>
          <a:p>
            <a:pPr algn="ctr"/>
            <a:r>
              <a:rPr lang="en-US" sz="2400" dirty="0" smtClean="0"/>
              <a:t>Queue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2057399" y="321738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16786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Provides portability across batch systems.</a:t>
            </a:r>
          </a:p>
          <a:p>
            <a:r>
              <a:rPr lang="en-US" sz="2000" dirty="0" smtClean="0"/>
              <a:t>Enable parallelism (but not too much!)</a:t>
            </a:r>
          </a:p>
          <a:p>
            <a:r>
              <a:rPr lang="en-US" sz="2000" dirty="0" smtClean="0"/>
              <a:t>Fault tolerance at multiple scales.</a:t>
            </a:r>
          </a:p>
          <a:p>
            <a:r>
              <a:rPr lang="en-US" sz="2000" dirty="0" smtClean="0"/>
              <a:t>Data and resource management.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http://ccl.cse.nd.edu/software/makeflow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436181"/>
            <a:ext cx="1523999" cy="2145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72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17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76400" y="304800"/>
            <a:ext cx="5687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Work Queue Library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1647" y="5867400"/>
            <a:ext cx="7608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http://ccl.cse.nd.edu/software/workqueue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1640681"/>
            <a:ext cx="5257800" cy="3693319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#include  “</a:t>
            </a:r>
            <a:r>
              <a:rPr lang="en-US" b="1" dirty="0" err="1" smtClean="0">
                <a:solidFill>
                  <a:schemeClr val="tx2"/>
                </a:solidFill>
              </a:rPr>
              <a:t>work_queue.h</a:t>
            </a:r>
            <a:r>
              <a:rPr lang="en-US" b="1" dirty="0" smtClean="0"/>
              <a:t>”</a:t>
            </a:r>
          </a:p>
          <a:p>
            <a:endParaRPr lang="en-US" b="1" dirty="0" smtClean="0"/>
          </a:p>
          <a:p>
            <a:r>
              <a:rPr lang="en-US" b="1" dirty="0" smtClean="0"/>
              <a:t>while( not done ) {</a:t>
            </a:r>
          </a:p>
          <a:p>
            <a:endParaRPr lang="en-US" b="1" dirty="0" smtClean="0"/>
          </a:p>
          <a:p>
            <a:r>
              <a:rPr lang="en-US" b="1" dirty="0" smtClean="0"/>
              <a:t>      while (more work ready) {</a:t>
            </a:r>
            <a:br>
              <a:rPr lang="en-US" b="1" dirty="0" smtClean="0"/>
            </a:br>
            <a:r>
              <a:rPr lang="en-US" b="1" dirty="0" smtClean="0"/>
              <a:t>           task = </a:t>
            </a:r>
            <a:r>
              <a:rPr lang="en-US" b="1" dirty="0" err="1" smtClean="0">
                <a:solidFill>
                  <a:srgbClr val="FFFF00"/>
                </a:solidFill>
              </a:rPr>
              <a:t>work_queue_task_create</a:t>
            </a:r>
            <a:r>
              <a:rPr lang="en-US" b="1" dirty="0" smtClean="0"/>
              <a:t>();</a:t>
            </a:r>
          </a:p>
          <a:p>
            <a:r>
              <a:rPr lang="en-US" b="1" dirty="0" smtClean="0"/>
              <a:t>            // add some details to the task</a:t>
            </a:r>
          </a:p>
          <a:p>
            <a:r>
              <a:rPr lang="en-US" b="1" dirty="0" smtClean="0"/>
              <a:t>            </a:t>
            </a:r>
            <a:r>
              <a:rPr lang="en-US" b="1" dirty="0" err="1" smtClean="0">
                <a:solidFill>
                  <a:srgbClr val="FFFF00"/>
                </a:solidFill>
              </a:rPr>
              <a:t>work_queue_submit</a:t>
            </a:r>
            <a:r>
              <a:rPr lang="en-US" b="1" dirty="0" smtClean="0"/>
              <a:t>(queue, task);</a:t>
            </a:r>
          </a:p>
          <a:p>
            <a:r>
              <a:rPr lang="en-US" b="1" dirty="0" smtClean="0"/>
              <a:t>      }</a:t>
            </a:r>
          </a:p>
          <a:p>
            <a:endParaRPr lang="en-US" b="1" dirty="0" smtClean="0"/>
          </a:p>
          <a:p>
            <a:r>
              <a:rPr lang="en-US" b="1" dirty="0" smtClean="0"/>
              <a:t>      task = </a:t>
            </a:r>
            <a:r>
              <a:rPr lang="en-US" b="1" dirty="0" err="1" smtClean="0">
                <a:solidFill>
                  <a:srgbClr val="FFFF00"/>
                </a:solidFill>
              </a:rPr>
              <a:t>work_queue_wait</a:t>
            </a:r>
            <a:r>
              <a:rPr lang="en-US" b="1" dirty="0" smtClean="0"/>
              <a:t>(queue);</a:t>
            </a:r>
          </a:p>
          <a:p>
            <a:r>
              <a:rPr lang="en-US" b="1" dirty="0" smtClean="0"/>
              <a:t>      // process the completed task</a:t>
            </a:r>
          </a:p>
          <a:p>
            <a:r>
              <a:rPr lang="en-US" b="1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9471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Parrot Virtual File System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76136" y="1552070"/>
            <a:ext cx="1191125" cy="1130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Unix</a:t>
            </a:r>
          </a:p>
          <a:p>
            <a:pPr algn="ctr"/>
            <a:r>
              <a:rPr lang="en-US" dirty="0" err="1" smtClean="0"/>
              <a:t>Appl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1284" y="3428997"/>
            <a:ext cx="5723019" cy="974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Parrot Virtual File System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63316" y="4571997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38397" y="4580015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iRODS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13484" y="4588034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Chirp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00599" y="4584022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11776" y="4580009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840832" y="2815385"/>
            <a:ext cx="597565" cy="565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22883" y="2683037"/>
            <a:ext cx="165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Capture System</a:t>
            </a:r>
          </a:p>
          <a:p>
            <a:r>
              <a:rPr lang="en-US" dirty="0" smtClean="0"/>
              <a:t>Calls via </a:t>
            </a:r>
            <a:r>
              <a:rPr lang="en-US" dirty="0" err="1" smtClean="0"/>
              <a:t>ptrace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680277" y="1874841"/>
            <a:ext cx="4259186" cy="928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/home = /chirp/server/</a:t>
            </a:r>
            <a:r>
              <a:rPr lang="en-US" dirty="0" err="1" smtClean="0"/>
              <a:t>myhome</a:t>
            </a:r>
            <a:endParaRPr lang="en-US" dirty="0" smtClean="0"/>
          </a:p>
          <a:p>
            <a:pPr algn="ctr"/>
            <a:r>
              <a:rPr lang="en-US" dirty="0" smtClean="0"/>
              <a:t>/software = /</a:t>
            </a:r>
            <a:r>
              <a:rPr lang="en-US" dirty="0" err="1" smtClean="0"/>
              <a:t>cvmfs</a:t>
            </a:r>
            <a:r>
              <a:rPr lang="en-US" dirty="0" smtClean="0"/>
              <a:t>/cms.cern.ch/</a:t>
            </a:r>
            <a:r>
              <a:rPr lang="en-US" dirty="0" err="1" smtClean="0"/>
              <a:t>cmssoft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860443" y="1415324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Namespace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6200000">
            <a:off x="6244389" y="2919481"/>
            <a:ext cx="457200" cy="397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46758" y="3645568"/>
            <a:ext cx="1997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Access Tracing</a:t>
            </a:r>
          </a:p>
          <a:p>
            <a:r>
              <a:rPr lang="en-US" dirty="0" smtClean="0"/>
              <a:t>Sandboxing</a:t>
            </a:r>
          </a:p>
          <a:p>
            <a:r>
              <a:rPr lang="en-US" dirty="0" smtClean="0"/>
              <a:t>User ID Mapping</a:t>
            </a:r>
          </a:p>
          <a:p>
            <a:r>
              <a:rPr lang="en-US" dirty="0" smtClean="0"/>
              <a:t>. .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7956" y="5867400"/>
            <a:ext cx="66854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http://ccl.cse.nd.edu/software/parrot</a:t>
            </a:r>
          </a:p>
        </p:txBody>
      </p:sp>
    </p:spTree>
    <p:extLst>
      <p:ext uri="{BB962C8B-B14F-4D97-AF65-F5344CB8AC3E}">
        <p14:creationId xmlns:p14="http://schemas.microsoft.com/office/powerpoint/2010/main" val="94763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Lots of Documentation</a:t>
            </a:r>
            <a:endParaRPr lang="en-US" dirty="0"/>
          </a:p>
        </p:txBody>
      </p:sp>
      <p:sp>
        <p:nvSpPr>
          <p:cNvPr id="28678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http://ccl.cse.nd.edu</a:t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536"/>
            <a:ext cx="5862638" cy="4543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79" y="666574"/>
            <a:ext cx="5862639" cy="4543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420" y="1060732"/>
            <a:ext cx="6589019" cy="452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587749"/>
            <a:ext cx="6543511" cy="4490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077200" cy="1470025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chemeClr val="tx1"/>
                </a:solidFill>
              </a:rPr>
              <a:t>Go to </a:t>
            </a:r>
            <a:r>
              <a:rPr lang="en-US" sz="3800" dirty="0" smtClean="0"/>
              <a:t>http://ccl.cse.nd.edu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and click on </a:t>
            </a:r>
            <a:r>
              <a:rPr lang="en-US" sz="3800" dirty="0" smtClean="0">
                <a:solidFill>
                  <a:schemeClr val="tx1"/>
                </a:solidFill>
              </a:rPr>
              <a:t>tutorial link.</a:t>
            </a:r>
            <a:endParaRPr lang="en-US" sz="3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21484" b="10000"/>
          <a:stretch/>
        </p:blipFill>
        <p:spPr bwMode="auto">
          <a:xfrm>
            <a:off x="780978" y="1383777"/>
            <a:ext cx="7714175" cy="509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89149" y="1752600"/>
            <a:ext cx="1113141" cy="3380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6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 Portable Workflow System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F7697-76AA-4626-92C2-004E546E5FF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 Old Idea: Makefiles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 Unicode MS"/>
              </a:rPr>
              <a:t>part1 part2 part3: input.data split.py</a:t>
            </a:r>
          </a:p>
          <a:p>
            <a:r>
              <a:rPr lang="en-US" b="1">
                <a:latin typeface="Arial Unicode MS"/>
              </a:rPr>
              <a:t>     ./split.py input.data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out1: part1 mysim.exe</a:t>
            </a:r>
          </a:p>
          <a:p>
            <a:r>
              <a:rPr lang="en-US" b="1">
                <a:latin typeface="Arial Unicode MS"/>
              </a:rPr>
              <a:t>    ./mysim.exe part1 &gt;out1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out2: part2 mysim.exe</a:t>
            </a:r>
          </a:p>
          <a:p>
            <a:r>
              <a:rPr lang="en-US" b="1">
                <a:latin typeface="Arial Unicode MS"/>
              </a:rPr>
              <a:t>    ./mysim.exe part2 &gt;out2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out3: part3 mysim.exe</a:t>
            </a:r>
          </a:p>
          <a:p>
            <a:r>
              <a:rPr lang="en-US" b="1">
                <a:latin typeface="Arial Unicode MS"/>
              </a:rPr>
              <a:t>    ./mysim.exe part3 &gt;out3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result: out1 out2 out3 join.py</a:t>
            </a:r>
          </a:p>
          <a:p>
            <a:r>
              <a:rPr lang="en-US" b="1">
                <a:latin typeface="Arial Unicode MS"/>
              </a:rPr>
              <a:t>    ./join.py out1 out2 out3 &gt; result </a:t>
            </a:r>
          </a:p>
        </p:txBody>
      </p:sp>
      <p:pic>
        <p:nvPicPr>
          <p:cNvPr id="30724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891AB-E117-468C-BF9B-E548982D5B8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 = Make + Workflow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800" y="397986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Local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Condor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95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Torque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9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Queue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057400" y="321786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3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2819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Provides portability across batch systems.</a:t>
            </a:r>
          </a:p>
          <a:p>
            <a:pPr eaLnBrk="1" hangingPunct="1"/>
            <a:r>
              <a:rPr lang="en-US" sz="2000" dirty="0" smtClean="0"/>
              <a:t>Enable parallelism (but not too much!)</a:t>
            </a:r>
          </a:p>
          <a:p>
            <a:pPr eaLnBrk="1" hangingPunct="1"/>
            <a:r>
              <a:rPr lang="en-US" sz="2000" dirty="0" smtClean="0"/>
              <a:t>Trickle out work to batch system.</a:t>
            </a:r>
          </a:p>
          <a:p>
            <a:pPr eaLnBrk="1" hangingPunct="1"/>
            <a:r>
              <a:rPr lang="en-US" sz="2000" dirty="0" smtClean="0"/>
              <a:t>Fault tolerance at multiple scales.</a:t>
            </a:r>
          </a:p>
          <a:p>
            <a:pPr eaLnBrk="1" hangingPunct="1"/>
            <a:r>
              <a:rPr lang="en-US" sz="2000" dirty="0" smtClean="0"/>
              <a:t>Data and resource management.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://ccl.cse.nd.edu/software/makeflow</a:t>
            </a:r>
            <a:endParaRPr lang="en-US" sz="3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55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36688"/>
            <a:ext cx="15240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553200" cy="1524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chemeClr val="bg1"/>
                </a:solidFill>
              </a:rPr>
              <a:t>[output files] </a:t>
            </a:r>
            <a:r>
              <a:rPr lang="en-US" sz="4000" b="1" smtClean="0">
                <a:solidFill>
                  <a:schemeClr val="bg1"/>
                </a:solidFill>
              </a:rPr>
              <a:t>:</a:t>
            </a:r>
            <a:r>
              <a:rPr lang="en-US" b="1" smtClean="0">
                <a:solidFill>
                  <a:schemeClr val="bg1"/>
                </a:solidFill>
              </a:rPr>
              <a:t> [input files]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chemeClr val="bg1"/>
                </a:solidFill>
              </a:rPr>
              <a:t>		[command to run]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286000" y="2982913"/>
            <a:ext cx="4191000" cy="1817687"/>
            <a:chOff x="2286000" y="2983468"/>
            <a:chExt cx="4191000" cy="1817132"/>
          </a:xfrm>
        </p:grpSpPr>
        <p:sp>
          <p:nvSpPr>
            <p:cNvPr id="18" name="Oval 17"/>
            <p:cNvSpPr/>
            <p:nvPr/>
          </p:nvSpPr>
          <p:spPr>
            <a:xfrm>
              <a:off x="3886200" y="3211998"/>
              <a:ext cx="1295400" cy="8379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sim.exe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3745235"/>
              <a:ext cx="1066800" cy="609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in.dat</a:t>
              </a:r>
            </a:p>
          </p:txBody>
        </p:sp>
        <p:cxnSp>
          <p:nvCxnSpPr>
            <p:cNvPr id="20" name="Straight Arrow Connector 19"/>
            <p:cNvCxnSpPr>
              <a:stCxn id="19" idx="3"/>
              <a:endCxn id="18" idx="2"/>
            </p:cNvCxnSpPr>
            <p:nvPr/>
          </p:nvCxnSpPr>
          <p:spPr>
            <a:xfrm flipV="1">
              <a:off x="3352800" y="3630970"/>
              <a:ext cx="533400" cy="4189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286000" y="2983468"/>
              <a:ext cx="1066800" cy="609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calib.dat</a:t>
              </a:r>
            </a:p>
          </p:txBody>
        </p:sp>
        <p:cxnSp>
          <p:nvCxnSpPr>
            <p:cNvPr id="22" name="Straight Arrow Connector 21"/>
            <p:cNvCxnSpPr>
              <a:stCxn id="21" idx="3"/>
              <a:endCxn id="18" idx="2"/>
            </p:cNvCxnSpPr>
            <p:nvPr/>
          </p:nvCxnSpPr>
          <p:spPr>
            <a:xfrm>
              <a:off x="3352800" y="3288175"/>
              <a:ext cx="533400" cy="342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638800" y="3364352"/>
              <a:ext cx="838200" cy="5332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out.txt</a:t>
              </a:r>
            </a:p>
          </p:txBody>
        </p:sp>
        <p:cxnSp>
          <p:nvCxnSpPr>
            <p:cNvPr id="24" name="Straight Arrow Connector 23"/>
            <p:cNvCxnSpPr>
              <a:stCxn id="18" idx="6"/>
              <a:endCxn id="23" idx="1"/>
            </p:cNvCxnSpPr>
            <p:nvPr/>
          </p:nvCxnSpPr>
          <p:spPr>
            <a:xfrm>
              <a:off x="5181600" y="3630970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7" name="TextBox 24"/>
            <p:cNvSpPr txBox="1">
              <a:spLocks noChangeArrowheads="1"/>
            </p:cNvSpPr>
            <p:nvPr/>
          </p:nvSpPr>
          <p:spPr bwMode="auto">
            <a:xfrm>
              <a:off x="2819400" y="4431268"/>
              <a:ext cx="3657600" cy="36933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sim.exe in.dat –p 50 &gt; out.txt</a:t>
              </a: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out.txt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50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out.txt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172325" y="1295400"/>
            <a:ext cx="2038350" cy="1371600"/>
            <a:chOff x="5867400" y="1143000"/>
            <a:chExt cx="2039716" cy="1371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867400" y="1143000"/>
              <a:ext cx="53375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01157" y="1143000"/>
              <a:ext cx="0" cy="13716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8" name="TextBox 16"/>
            <p:cNvSpPr txBox="1">
              <a:spLocks noChangeArrowheads="1"/>
            </p:cNvSpPr>
            <p:nvPr/>
          </p:nvSpPr>
          <p:spPr bwMode="auto">
            <a:xfrm>
              <a:off x="6391958" y="1610380"/>
              <a:ext cx="15151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Calibri" pitchFamily="34" charset="0"/>
                </a:rPr>
                <a:t>One Rule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867400" y="2514600"/>
              <a:ext cx="533757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4114800" y="51054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</a:rPr>
              <a:t>Not Quite Right!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33400" y="4953000"/>
            <a:ext cx="6553200" cy="1600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out.txt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in.dat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calib.dat sim.exe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		sim.exe –p 50 in.data &gt; out.txt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8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/>
              <a:t>all the files</a:t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sims.mf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219200" y="1219200"/>
            <a:ext cx="6553200" cy="5029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10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20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in.dat calib.dat sim.exe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		sim.exe –p 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  <a:cs typeface="+mn-cs"/>
              </a:rPr>
              <a:t>in.data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 &gt; out.</a:t>
            </a:r>
            <a:r>
              <a:rPr lang="en-US" sz="3200" b="1" dirty="0">
                <a:solidFill>
                  <a:srgbClr val="FFFF00"/>
                </a:solidFill>
                <a:latin typeface="+mn-lt"/>
                <a:cs typeface="+mn-cs"/>
              </a:rPr>
              <a:t>30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run a Makeflow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a workflow locally (multicore?)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 -T local sims.mf</a:t>
            </a:r>
          </a:p>
          <a:p>
            <a:pPr eaLnBrk="1" hangingPunct="1"/>
            <a:r>
              <a:rPr lang="en-US" smtClean="0"/>
              <a:t>Clean up the workflow outputs: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–c sims.mf</a:t>
            </a:r>
          </a:p>
          <a:p>
            <a:pPr eaLnBrk="1" hangingPunct="1"/>
            <a:r>
              <a:rPr lang="en-US" smtClean="0"/>
              <a:t>Run the workflow on Torque: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–T torque sims.mf</a:t>
            </a:r>
          </a:p>
          <a:p>
            <a:pPr eaLnBrk="1" hangingPunct="1"/>
            <a:r>
              <a:rPr lang="en-US" smtClean="0"/>
              <a:t>Run the workflow on Condor: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makeflow –T condor sims.mf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with DOT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makeflow_viz</a:t>
            </a:r>
            <a:r>
              <a:rPr lang="en-US" dirty="0" smtClean="0"/>
              <a:t> –D </a:t>
            </a:r>
            <a:r>
              <a:rPr lang="en-US" dirty="0" err="1" smtClean="0"/>
              <a:t>example.mf</a:t>
            </a:r>
            <a:r>
              <a:rPr lang="en-US" dirty="0" smtClean="0"/>
              <a:t> &gt; example.dot</a:t>
            </a:r>
          </a:p>
          <a:p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ot</a:t>
            </a:r>
            <a:r>
              <a:rPr lang="en-US" dirty="0" smtClean="0"/>
              <a:t> –T gif &lt; example.dot &gt; example.gif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6019800" cy="29158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57443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/>
              <a:t>DOT and related tools: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http://www.graphviz.org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9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Makeflow</a:t>
            </a:r>
            <a:r>
              <a:rPr lang="en-US" dirty="0" smtClean="0"/>
              <a:t> Shapes a Workflow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3048000" y="314244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3962399" y="2895600"/>
            <a:ext cx="1219201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Make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F</a:t>
            </a:r>
            <a:r>
              <a:rPr lang="en-US" sz="2000" dirty="0" smtClean="0"/>
              <a:t>low</a:t>
            </a:r>
            <a:endParaRPr lang="en-US" sz="2000" dirty="0"/>
          </a:p>
        </p:txBody>
      </p:sp>
      <p:sp>
        <p:nvSpPr>
          <p:cNvPr id="20" name="Down Arrow 19"/>
          <p:cNvSpPr/>
          <p:nvPr/>
        </p:nvSpPr>
        <p:spPr bwMode="auto">
          <a:xfrm>
            <a:off x="4267200" y="41910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810000" y="49530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Transaction Log</a:t>
            </a:r>
          </a:p>
        </p:txBody>
      </p:sp>
      <p:sp>
        <p:nvSpPr>
          <p:cNvPr id="24" name="Cloud 23"/>
          <p:cNvSpPr/>
          <p:nvPr/>
        </p:nvSpPr>
        <p:spPr bwMode="auto">
          <a:xfrm>
            <a:off x="6324600" y="2362200"/>
            <a:ext cx="26670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Batch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5281612" y="31242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4267200" y="21336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65084" y="13716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Concurrency</a:t>
            </a:r>
          </a:p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5592" y="1992868"/>
            <a:ext cx="186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Millions of Tasks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25745" y="1981200"/>
            <a:ext cx="23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Thousands of Nodes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81800" y="2933700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143554" y="3836709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733141" y="2724150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076041" y="3581400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80323" y="4876800"/>
            <a:ext cx="1043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Precise</a:t>
            </a:r>
          </a:p>
          <a:p>
            <a:pPr algn="ctr"/>
            <a:r>
              <a:rPr lang="en-US" dirty="0" smtClean="0"/>
              <a:t>Cleanup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200400" y="5029200"/>
            <a:ext cx="48848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480186" cy="12013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4" name="Right Arrow 43"/>
          <p:cNvSpPr/>
          <p:nvPr/>
        </p:nvSpPr>
        <p:spPr>
          <a:xfrm>
            <a:off x="5456470" y="5067300"/>
            <a:ext cx="48848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62060" y="4916269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Performance</a:t>
            </a:r>
          </a:p>
          <a:p>
            <a:pPr algn="ctr"/>
            <a:r>
              <a:rPr lang="en-US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8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Makeflow</a:t>
            </a:r>
            <a:r>
              <a:rPr lang="en-US" dirty="0" smtClean="0"/>
              <a:t> Shapes a Workflow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3048000" y="314244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3962399" y="2895600"/>
            <a:ext cx="1219201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Make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F</a:t>
            </a:r>
            <a:r>
              <a:rPr lang="en-US" sz="2000" dirty="0" smtClean="0"/>
              <a:t>low</a:t>
            </a:r>
            <a:endParaRPr lang="en-US" sz="2000" dirty="0"/>
          </a:p>
        </p:txBody>
      </p:sp>
      <p:sp>
        <p:nvSpPr>
          <p:cNvPr id="24" name="Cloud 23"/>
          <p:cNvSpPr/>
          <p:nvPr/>
        </p:nvSpPr>
        <p:spPr bwMode="auto">
          <a:xfrm>
            <a:off x="6324600" y="2362200"/>
            <a:ext cx="26670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Batch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5281612" y="31242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5592" y="1992868"/>
            <a:ext cx="186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Millions of Tasks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25745" y="1981200"/>
            <a:ext cx="23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Thousands of Nodes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81800" y="2933700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143554" y="3836709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733141" y="2724150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076041" y="3581400"/>
            <a:ext cx="3810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480186" cy="12013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610236" y="4278868"/>
            <a:ext cx="3866764" cy="1131332"/>
            <a:chOff x="2610236" y="4278868"/>
            <a:chExt cx="3866764" cy="1131332"/>
          </a:xfrm>
        </p:grpSpPr>
        <p:sp>
          <p:nvSpPr>
            <p:cNvPr id="2" name="TextBox 1"/>
            <p:cNvSpPr txBox="1"/>
            <p:nvPr/>
          </p:nvSpPr>
          <p:spPr>
            <a:xfrm>
              <a:off x="2610236" y="4278868"/>
              <a:ext cx="3866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--wrapper-input mycode.jar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67200" y="4876800"/>
              <a:ext cx="609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JAR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29400" y="2968078"/>
            <a:ext cx="1981200" cy="1451522"/>
            <a:chOff x="6629400" y="2968078"/>
            <a:chExt cx="1981200" cy="1451522"/>
          </a:xfrm>
        </p:grpSpPr>
        <p:sp>
          <p:nvSpPr>
            <p:cNvPr id="26" name="Rectangle 25"/>
            <p:cNvSpPr/>
            <p:nvPr/>
          </p:nvSpPr>
          <p:spPr>
            <a:xfrm>
              <a:off x="7391400" y="4070866"/>
              <a:ext cx="304800" cy="348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JAR</a:t>
              </a:r>
              <a:endParaRPr lang="en-US" sz="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05800" y="3810000"/>
              <a:ext cx="304800" cy="348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JAR</a:t>
              </a:r>
              <a:endParaRPr lang="en-US" sz="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23408" y="2968078"/>
              <a:ext cx="304800" cy="348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JAR</a:t>
              </a:r>
              <a:endParaRPr lang="en-US" sz="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29400" y="3142445"/>
              <a:ext cx="304800" cy="3487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JAR</a:t>
              </a:r>
              <a:endParaRPr 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629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smtClean="0"/>
              <a:t>The Cooperative Computing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O(10,000) cores: clusters, clouds, grids.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develop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85F5D-280A-4D15-9762-1A13463F618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Calibri" pitchFamily="34" charset="0"/>
              </a:rPr>
              <a:t>http://www.nd.edu/~ccl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 bwMode="auto">
          <a:xfrm>
            <a:off x="6324600" y="2362200"/>
            <a:ext cx="26670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Batch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Makeflow</a:t>
            </a:r>
            <a:r>
              <a:rPr lang="en-US" dirty="0" smtClean="0"/>
              <a:t> Shapes a Workflow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3048000" y="314244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3962399" y="2895600"/>
            <a:ext cx="1219201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Make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F</a:t>
            </a:r>
            <a:r>
              <a:rPr lang="en-US" sz="2000" dirty="0" smtClean="0"/>
              <a:t>low</a:t>
            </a:r>
            <a:endParaRPr lang="en-US" sz="2000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5281612" y="31242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5592" y="1992868"/>
            <a:ext cx="186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Millions of Tasks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25745" y="1981200"/>
            <a:ext cx="23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Thousands of Nodes</a:t>
            </a:r>
            <a:endParaRPr lang="en-US" dirty="0"/>
          </a:p>
        </p:txBody>
      </p:sp>
      <p:pic>
        <p:nvPicPr>
          <p:cNvPr id="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480186" cy="12013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67000" y="4505980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--</a:t>
            </a:r>
            <a:r>
              <a:rPr lang="en-US" sz="2800" dirty="0" err="1" smtClean="0"/>
              <a:t>docker</a:t>
            </a:r>
            <a:r>
              <a:rPr lang="en-US" sz="2800" dirty="0" smtClean="0"/>
              <a:t> ubuntu-38.23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629400" y="2590800"/>
            <a:ext cx="1981200" cy="1676400"/>
            <a:chOff x="6629400" y="2590800"/>
            <a:chExt cx="1981200" cy="1676400"/>
          </a:xfrm>
        </p:grpSpPr>
        <p:grpSp>
          <p:nvGrpSpPr>
            <p:cNvPr id="4" name="Group 3"/>
            <p:cNvGrpSpPr/>
            <p:nvPr/>
          </p:nvGrpSpPr>
          <p:grpSpPr>
            <a:xfrm>
              <a:off x="6629400" y="2667000"/>
              <a:ext cx="533400" cy="533400"/>
              <a:chOff x="6705600" y="2819400"/>
              <a:chExt cx="533400" cy="5334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924800" y="2590800"/>
              <a:ext cx="533400" cy="533400"/>
              <a:chOff x="6705600" y="2819400"/>
              <a:chExt cx="533400" cy="5334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077200" y="3505200"/>
              <a:ext cx="533400" cy="533400"/>
              <a:chOff x="6705600" y="2819400"/>
              <a:chExt cx="533400" cy="5334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858000" y="3733800"/>
              <a:ext cx="533400" cy="533400"/>
              <a:chOff x="6705600" y="2819400"/>
              <a:chExt cx="533400" cy="53340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6705600" y="2819400"/>
                <a:ext cx="533400" cy="533400"/>
              </a:xfrm>
              <a:prstGeom prst="round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781800" y="2933700"/>
                <a:ext cx="3810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823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Example: Biocompute Portal</a:t>
            </a:r>
          </a:p>
        </p:txBody>
      </p:sp>
      <p:pic>
        <p:nvPicPr>
          <p:cNvPr id="36866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5"/>
          <a:stretch>
            <a:fillRect/>
          </a:stretch>
        </p:blipFill>
        <p:spPr>
          <a:xfrm>
            <a:off x="349250" y="1295400"/>
            <a:ext cx="5213350" cy="2286000"/>
          </a:xfrm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3733800"/>
            <a:ext cx="2690813" cy="2697163"/>
            <a:chOff x="381000" y="3733800"/>
            <a:chExt cx="2690555" cy="2697103"/>
          </a:xfrm>
        </p:grpSpPr>
        <p:pic>
          <p:nvPicPr>
            <p:cNvPr id="36887" name="Content Placeholder 4" descr="est_pip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4495800"/>
              <a:ext cx="2690555" cy="193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Down Arrow 13"/>
            <p:cNvSpPr/>
            <p:nvPr/>
          </p:nvSpPr>
          <p:spPr>
            <a:xfrm>
              <a:off x="381000" y="3733800"/>
              <a:ext cx="609542" cy="6857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9" name="TextBox 14"/>
            <p:cNvSpPr txBox="1">
              <a:spLocks noChangeArrowheads="1"/>
            </p:cNvSpPr>
            <p:nvPr/>
          </p:nvSpPr>
          <p:spPr bwMode="auto">
            <a:xfrm>
              <a:off x="990600" y="3897868"/>
              <a:ext cx="1919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Generate Makefile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171825" y="5181600"/>
            <a:ext cx="2238375" cy="1524000"/>
            <a:chOff x="3171387" y="5181600"/>
            <a:chExt cx="2238813" cy="1524000"/>
          </a:xfrm>
        </p:grpSpPr>
        <p:sp>
          <p:nvSpPr>
            <p:cNvPr id="17" name="Right Arrow 16"/>
            <p:cNvSpPr/>
            <p:nvPr/>
          </p:nvSpPr>
          <p:spPr>
            <a:xfrm>
              <a:off x="3276183" y="5791200"/>
              <a:ext cx="838364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90761" y="5562600"/>
              <a:ext cx="1219439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Make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/>
                <a:t>flow</a:t>
              </a:r>
            </a:p>
          </p:txBody>
        </p:sp>
        <p:sp>
          <p:nvSpPr>
            <p:cNvPr id="36886" name="TextBox 20"/>
            <p:cNvSpPr txBox="1">
              <a:spLocks noChangeArrowheads="1"/>
            </p:cNvSpPr>
            <p:nvPr/>
          </p:nvSpPr>
          <p:spPr bwMode="auto">
            <a:xfrm>
              <a:off x="3171387" y="5181600"/>
              <a:ext cx="10958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Run</a:t>
              </a:r>
            </a:p>
            <a:p>
              <a:pPr algn="ctr"/>
              <a:r>
                <a:rPr lang="en-US">
                  <a:latin typeface="Calibri" pitchFamily="34" charset="0"/>
                </a:rPr>
                <a:t>Workflow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495800" y="3581400"/>
            <a:ext cx="1592263" cy="722313"/>
            <a:chOff x="4495801" y="3581399"/>
            <a:chExt cx="1592240" cy="722532"/>
          </a:xfrm>
        </p:grpSpPr>
        <p:sp>
          <p:nvSpPr>
            <p:cNvPr id="20" name="Down Arrow 19"/>
            <p:cNvSpPr/>
            <p:nvPr/>
          </p:nvSpPr>
          <p:spPr>
            <a:xfrm rot="10800000">
              <a:off x="4495801" y="3581399"/>
              <a:ext cx="609591" cy="6860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3" name="TextBox 21"/>
            <p:cNvSpPr txBox="1">
              <a:spLocks noChangeArrowheads="1"/>
            </p:cNvSpPr>
            <p:nvPr/>
          </p:nvSpPr>
          <p:spPr bwMode="auto">
            <a:xfrm>
              <a:off x="5105400" y="3657600"/>
              <a:ext cx="9826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Progress</a:t>
              </a:r>
            </a:p>
            <a:p>
              <a:pPr algn="ctr"/>
              <a:r>
                <a:rPr lang="en-US">
                  <a:latin typeface="Calibri" pitchFamily="34" charset="0"/>
                </a:rPr>
                <a:t>Bar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038600" y="4343400"/>
            <a:ext cx="1905000" cy="1331913"/>
            <a:chOff x="4038600" y="4343400"/>
            <a:chExt cx="1905000" cy="1332131"/>
          </a:xfrm>
        </p:grpSpPr>
        <p:sp>
          <p:nvSpPr>
            <p:cNvPr id="13" name="Rectangle 12"/>
            <p:cNvSpPr/>
            <p:nvPr/>
          </p:nvSpPr>
          <p:spPr>
            <a:xfrm>
              <a:off x="4038600" y="4343400"/>
              <a:ext cx="1524000" cy="609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Transaction Log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4495800" y="4953100"/>
              <a:ext cx="609600" cy="6859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81" name="TextBox 22"/>
            <p:cNvSpPr txBox="1">
              <a:spLocks noChangeArrowheads="1"/>
            </p:cNvSpPr>
            <p:nvPr/>
          </p:nvSpPr>
          <p:spPr bwMode="auto">
            <a:xfrm>
              <a:off x="5069450" y="5029200"/>
              <a:ext cx="8741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Update</a:t>
              </a:r>
            </a:p>
            <a:p>
              <a:pPr algn="ctr"/>
              <a:r>
                <a:rPr lang="en-US">
                  <a:latin typeface="Calibri" pitchFamily="34" charset="0"/>
                </a:rPr>
                <a:t>Status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429250" y="4267200"/>
            <a:ext cx="3562350" cy="2590800"/>
            <a:chOff x="5428740" y="4267200"/>
            <a:chExt cx="3562860" cy="2590800"/>
          </a:xfrm>
        </p:grpSpPr>
        <p:sp>
          <p:nvSpPr>
            <p:cNvPr id="24" name="Cloud 23"/>
            <p:cNvSpPr/>
            <p:nvPr/>
          </p:nvSpPr>
          <p:spPr>
            <a:xfrm>
              <a:off x="6324218" y="4267200"/>
              <a:ext cx="2667382" cy="22860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Condor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Pool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562109" y="5791200"/>
              <a:ext cx="83832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8" name="TextBox 25"/>
            <p:cNvSpPr txBox="1">
              <a:spLocks noChangeArrowheads="1"/>
            </p:cNvSpPr>
            <p:nvPr/>
          </p:nvSpPr>
          <p:spPr bwMode="auto">
            <a:xfrm>
              <a:off x="5428740" y="6211669"/>
              <a:ext cx="84830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Submit</a:t>
              </a:r>
            </a:p>
            <a:p>
              <a:pPr algn="ctr"/>
              <a:r>
                <a:rPr lang="en-US">
                  <a:latin typeface="Calibri" pitchFamily="34" charset="0"/>
                </a:rPr>
                <a:t>Tasks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638800" y="1522413"/>
            <a:ext cx="3371850" cy="1754187"/>
            <a:chOff x="5638800" y="1522274"/>
            <a:chExt cx="3371669" cy="1754326"/>
          </a:xfrm>
        </p:grpSpPr>
        <p:pic>
          <p:nvPicPr>
            <p:cNvPr id="36873" name="Picture 3" descr="j043049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553200" y="1751214"/>
              <a:ext cx="1447800" cy="1296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ight Arrow 27"/>
            <p:cNvSpPr/>
            <p:nvPr/>
          </p:nvSpPr>
          <p:spPr>
            <a:xfrm flipH="1">
              <a:off x="5638800" y="2133509"/>
              <a:ext cx="838155" cy="6096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875" name="TextBox 28"/>
            <p:cNvSpPr txBox="1">
              <a:spLocks noChangeArrowheads="1"/>
            </p:cNvSpPr>
            <p:nvPr/>
          </p:nvSpPr>
          <p:spPr bwMode="auto">
            <a:xfrm>
              <a:off x="8077200" y="1522274"/>
              <a:ext cx="93326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BLAST</a:t>
              </a:r>
            </a:p>
            <a:p>
              <a:r>
                <a:rPr lang="en-US">
                  <a:latin typeface="Calibri" pitchFamily="34" charset="0"/>
                </a:rPr>
                <a:t>SSAHA</a:t>
              </a:r>
              <a:br>
                <a:rPr lang="en-US">
                  <a:latin typeface="Calibri" pitchFamily="34" charset="0"/>
                </a:rPr>
              </a:br>
              <a:r>
                <a:rPr lang="en-US">
                  <a:latin typeface="Calibri" pitchFamily="34" charset="0"/>
                </a:rPr>
                <a:t>SHRIMP</a:t>
              </a:r>
            </a:p>
            <a:p>
              <a:r>
                <a:rPr lang="en-US">
                  <a:latin typeface="Calibri" pitchFamily="34" charset="0"/>
                </a:rPr>
                <a:t>EST</a:t>
              </a:r>
            </a:p>
            <a:p>
              <a:r>
                <a:rPr lang="en-US">
                  <a:latin typeface="Calibri" pitchFamily="34" charset="0"/>
                </a:rPr>
                <a:t>MAKER</a:t>
              </a:r>
            </a:p>
            <a:p>
              <a:r>
                <a:rPr lang="en-US">
                  <a:latin typeface="Calibri" pitchFamily="34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899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Applications</a:t>
            </a:r>
            <a:endParaRPr lang="en-US" dirty="0"/>
          </a:p>
        </p:txBody>
      </p:sp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6"/>
          <a:stretch>
            <a:fillRect/>
          </a:stretch>
        </p:blipFill>
        <p:spPr>
          <a:xfrm>
            <a:off x="3657600" y="1371600"/>
            <a:ext cx="5039215" cy="2209800"/>
          </a:xfrm>
        </p:spPr>
      </p:pic>
      <p:pic>
        <p:nvPicPr>
          <p:cNvPr id="7" name="Picture 4" descr="makeflow-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6043350" cy="2794000"/>
          </a:xfrm>
          <a:prstGeom prst="rect">
            <a:avLst/>
          </a:prstGeom>
          <a:noFill/>
        </p:spPr>
      </p:pic>
      <p:pic>
        <p:nvPicPr>
          <p:cNvPr id="5" name="Content Placeholder 4" descr="est_pi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47800"/>
            <a:ext cx="3124200" cy="2246989"/>
          </a:xfrm>
          <a:prstGeom prst="rect">
            <a:avLst/>
          </a:prstGeom>
        </p:spPr>
      </p:pic>
      <p:pic>
        <p:nvPicPr>
          <p:cNvPr id="9" name="Picture 9" descr="bxgri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057400"/>
            <a:ext cx="3276600" cy="313204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58353"/>
            <a:ext cx="4114800" cy="32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biocomput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545" y="3048000"/>
            <a:ext cx="387065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73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+ Work Queue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19" idx="2"/>
            <a:endCxn id="20" idx="0"/>
          </p:cNvCxnSpPr>
          <p:nvPr/>
        </p:nvCxnSpPr>
        <p:spPr>
          <a:xfrm>
            <a:off x="1639888" y="2717800"/>
            <a:ext cx="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6038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Batch System</a:t>
            </a:r>
          </a:p>
        </p:txBody>
      </p:sp>
      <p:sp>
        <p:nvSpPr>
          <p:cNvPr id="56" name="Right Arrow 55"/>
          <p:cNvSpPr/>
          <p:nvPr/>
        </p:nvSpPr>
        <p:spPr>
          <a:xfrm rot="19763607">
            <a:off x="2295525" y="2705100"/>
            <a:ext cx="20574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chemeClr val="bg1"/>
                </a:solidFill>
                <a:cs typeface="Arial" charset="0"/>
              </a:rPr>
              <a:t>makeflow –T torque</a:t>
            </a:r>
          </a:p>
        </p:txBody>
      </p:sp>
      <p:sp>
        <p:nvSpPr>
          <p:cNvPr id="59" name="Right Arrow 58"/>
          <p:cNvSpPr/>
          <p:nvPr/>
        </p:nvSpPr>
        <p:spPr>
          <a:xfrm rot="1772036">
            <a:off x="2290763" y="4171950"/>
            <a:ext cx="2133600" cy="68262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/>
                </a:solidFill>
              </a:rPr>
              <a:t>makeflow</a:t>
            </a:r>
            <a:r>
              <a:rPr lang="en-US" sz="1600" dirty="0">
                <a:solidFill>
                  <a:schemeClr val="bg1"/>
                </a:solidFill>
              </a:rPr>
              <a:t> –T condor</a:t>
            </a:r>
          </a:p>
        </p:txBody>
      </p:sp>
      <p:sp>
        <p:nvSpPr>
          <p:cNvPr id="60" name="Right Arrow 59"/>
          <p:cNvSpPr/>
          <p:nvPr/>
        </p:nvSpPr>
        <p:spPr>
          <a:xfrm rot="20636885">
            <a:off x="2819400" y="2895600"/>
            <a:ext cx="37338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???</a:t>
            </a:r>
          </a:p>
        </p:txBody>
      </p:sp>
      <p:sp>
        <p:nvSpPr>
          <p:cNvPr id="61" name="Right Arrow 60"/>
          <p:cNvSpPr/>
          <p:nvPr/>
        </p:nvSpPr>
        <p:spPr>
          <a:xfrm rot="745624">
            <a:off x="2743200" y="3810000"/>
            <a:ext cx="3771900" cy="650875"/>
          </a:xfrm>
          <a:prstGeom prst="rightArrow">
            <a:avLst>
              <a:gd name="adj1" fmla="val 50000"/>
              <a:gd name="adj2" fmla="val 59184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9" grpId="0" animBg="1"/>
      <p:bldP spid="60" grpId="0" animBg="1"/>
      <p:bldP spid="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7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6044" y="3061494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8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0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5881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Work Queue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477000" y="1981200"/>
            <a:ext cx="1524000" cy="1524000"/>
            <a:chOff x="6477000" y="1981200"/>
            <a:chExt cx="1524000" cy="1524000"/>
          </a:xfrm>
        </p:grpSpPr>
        <p:sp>
          <p:nvSpPr>
            <p:cNvPr id="39973" name="Oval 31"/>
            <p:cNvSpPr>
              <a:spLocks noChangeArrowheads="1"/>
            </p:cNvSpPr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4" name="Oval 32"/>
            <p:cNvSpPr>
              <a:spLocks noChangeArrowheads="1"/>
            </p:cNvSpPr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5" name="Oval 38"/>
            <p:cNvSpPr>
              <a:spLocks noChangeArrowheads="1"/>
            </p:cNvSpPr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807075" y="4114800"/>
            <a:ext cx="2651125" cy="2590800"/>
            <a:chOff x="5806680" y="4114800"/>
            <a:chExt cx="2651520" cy="2590800"/>
          </a:xfrm>
        </p:grpSpPr>
        <p:sp>
          <p:nvSpPr>
            <p:cNvPr id="39967" name="TextBox 48"/>
            <p:cNvSpPr txBox="1">
              <a:spLocks noChangeArrowheads="1"/>
            </p:cNvSpPr>
            <p:nvPr/>
          </p:nvSpPr>
          <p:spPr bwMode="auto">
            <a:xfrm>
              <a:off x="5806680" y="63362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ssh</a:t>
              </a:r>
            </a:p>
          </p:txBody>
        </p:sp>
        <p:cxnSp>
          <p:nvCxnSpPr>
            <p:cNvPr id="50" name="Straight Arrow Connector 49"/>
            <p:cNvCxnSpPr>
              <a:stCxn id="39967" idx="0"/>
              <a:endCxn id="5" idx="2"/>
            </p:cNvCxnSpPr>
            <p:nvPr/>
          </p:nvCxnSpPr>
          <p:spPr>
            <a:xfrm rot="16200000" flipV="1">
              <a:off x="6937971" y="6141243"/>
              <a:ext cx="381000" cy="7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9" name="Oval 39"/>
            <p:cNvSpPr>
              <a:spLocks noChangeArrowheads="1"/>
            </p:cNvSpPr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0" name="Oval 40"/>
            <p:cNvSpPr>
              <a:spLocks noChangeArrowheads="1"/>
            </p:cNvSpPr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1" name="Oval 41"/>
            <p:cNvSpPr>
              <a:spLocks noChangeArrowheads="1"/>
            </p:cNvSpPr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72" name="Oval 42"/>
            <p:cNvSpPr>
              <a:spLocks noChangeArrowheads="1"/>
            </p:cNvSpPr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Calibri" pitchFamily="34" charset="0"/>
                </a:rPr>
                <a:t>W</a:t>
              </a:r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0400" y="1066800"/>
            <a:ext cx="2590800" cy="2362200"/>
            <a:chOff x="3200400" y="1066800"/>
            <a:chExt cx="2590800" cy="2362200"/>
          </a:xfrm>
        </p:grpSpPr>
        <p:sp>
          <p:nvSpPr>
            <p:cNvPr id="39961" name="TextBox 9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torque_submit_workers </a:t>
              </a:r>
            </a:p>
          </p:txBody>
        </p:sp>
        <p:cxnSp>
          <p:nvCxnSpPr>
            <p:cNvPr id="13" name="Straight Arrow Connector 12"/>
            <p:cNvCxnSpPr>
              <a:stCxn id="39961" idx="2"/>
              <a:endCxn id="68" idx="0"/>
            </p:cNvCxnSpPr>
            <p:nvPr/>
          </p:nvCxnSpPr>
          <p:spPr>
            <a:xfrm>
              <a:off x="4495800" y="1436688"/>
              <a:ext cx="190500" cy="2508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63" name="Group 54"/>
            <p:cNvGrpSpPr>
              <a:grpSpLocks/>
            </p:cNvGrpSpPr>
            <p:nvPr/>
          </p:nvGrpSpPr>
          <p:grpSpPr bwMode="auto"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39964" name="Oval 45"/>
              <p:cNvSpPr>
                <a:spLocks noChangeArrowheads="1"/>
              </p:cNvSpPr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39965" name="Oval 46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39966" name="Oval 47"/>
              <p:cNvSpPr>
                <a:spLocks noChangeArrowheads="1"/>
              </p:cNvSpPr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</p:grp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352800" y="4038600"/>
            <a:ext cx="2651125" cy="2743200"/>
            <a:chOff x="3352800" y="4038600"/>
            <a:chExt cx="2651520" cy="2743200"/>
          </a:xfrm>
        </p:grpSpPr>
        <p:sp>
          <p:nvSpPr>
            <p:cNvPr id="39956" name="TextBox 10"/>
            <p:cNvSpPr txBox="1">
              <a:spLocks noChangeArrowheads="1"/>
            </p:cNvSpPr>
            <p:nvPr/>
          </p:nvSpPr>
          <p:spPr bwMode="auto">
            <a:xfrm>
              <a:off x="3352800" y="64124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condor_submit_workers </a:t>
              </a:r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830" y="6217443"/>
              <a:ext cx="5334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58" name="Oval 43"/>
            <p:cNvSpPr>
              <a:spLocks noChangeArrowheads="1"/>
            </p:cNvSpPr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59" name="Oval 44"/>
            <p:cNvSpPr>
              <a:spLocks noChangeArrowheads="1"/>
            </p:cNvSpPr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39960" name="Oval 50"/>
            <p:cNvSpPr>
              <a:spLocks noChangeArrowheads="1"/>
            </p:cNvSpPr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Thousands of Workers in 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submit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tasks</a:t>
              </a:r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Work Queue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Harness multiple resources simultaneously.</a:t>
            </a:r>
          </a:p>
          <a:p>
            <a:pPr eaLnBrk="1" hangingPunct="1"/>
            <a:r>
              <a:rPr lang="en-US" smtClean="0"/>
              <a:t>Hold on to cluster nodes to execute multiple tasks rapidly.  (ms/task instead of min/task)</a:t>
            </a:r>
          </a:p>
          <a:p>
            <a:pPr eaLnBrk="1" hangingPunct="1"/>
            <a:r>
              <a:rPr lang="en-US" smtClean="0"/>
              <a:t>Scale resources up and down as needed.</a:t>
            </a:r>
          </a:p>
          <a:p>
            <a:pPr eaLnBrk="1" hangingPunct="1"/>
            <a:r>
              <a:rPr lang="en-US" smtClean="0"/>
              <a:t>Better management of data, with local caching for data intensive tasks.</a:t>
            </a:r>
          </a:p>
          <a:p>
            <a:pPr eaLnBrk="1" hangingPunct="1"/>
            <a:r>
              <a:rPr lang="en-US" smtClean="0"/>
              <a:t>Matching of tasks to nodes with data.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Makeflow and Work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000" dirty="0" smtClean="0"/>
              <a:t>To start the </a:t>
            </a:r>
            <a:r>
              <a:rPr lang="en-US" sz="3000" dirty="0" err="1" smtClean="0"/>
              <a:t>Makeflow</a:t>
            </a: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makeflow</a:t>
            </a:r>
            <a:r>
              <a:rPr lang="en-US" sz="3000" dirty="0" smtClean="0"/>
              <a:t> –T </a:t>
            </a:r>
            <a:r>
              <a:rPr lang="en-US" sz="3000" dirty="0" err="1" smtClean="0"/>
              <a:t>wq</a:t>
            </a:r>
            <a:r>
              <a:rPr lang="en-US" sz="3000" dirty="0" smtClean="0"/>
              <a:t>  </a:t>
            </a:r>
            <a:r>
              <a:rPr lang="en-US" sz="3000" dirty="0" err="1" smtClean="0"/>
              <a:t>sims.mf</a:t>
            </a: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Could not create work queue on port 9123.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makeflow</a:t>
            </a:r>
            <a:r>
              <a:rPr lang="en-US" sz="3000" dirty="0" smtClean="0"/>
              <a:t> –T </a:t>
            </a:r>
            <a:r>
              <a:rPr lang="en-US" sz="3000" dirty="0" err="1" smtClean="0"/>
              <a:t>wq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–p 0 </a:t>
            </a:r>
            <a:r>
              <a:rPr lang="en-US" sz="3000" dirty="0" err="1" smtClean="0"/>
              <a:t>sims.mf</a:t>
            </a:r>
            <a:r>
              <a:rPr lang="en-US" sz="30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Listening for workers on port </a:t>
            </a:r>
            <a:r>
              <a:rPr lang="en-US" sz="3000" dirty="0" smtClean="0">
                <a:solidFill>
                  <a:srgbClr val="FFFF00"/>
                </a:solidFill>
              </a:rPr>
              <a:t>8374</a:t>
            </a:r>
            <a:r>
              <a:rPr lang="en-US" sz="3000" dirty="0" smtClean="0"/>
              <a:t>…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/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To start one worker: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/>
              <a:t>% </a:t>
            </a:r>
            <a:r>
              <a:rPr lang="en-US" sz="3000" dirty="0" err="1" smtClean="0"/>
              <a:t>work_queue_worker</a:t>
            </a:r>
            <a:r>
              <a:rPr lang="en-US" sz="3000" dirty="0" smtClean="0"/>
              <a:t>  master.hostname.org </a:t>
            </a:r>
            <a:r>
              <a:rPr lang="en-US" sz="3000" dirty="0" smtClean="0">
                <a:solidFill>
                  <a:srgbClr val="FFFF00"/>
                </a:solidFill>
              </a:rPr>
              <a:t>8374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 25 Workers in Batch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/>
              <a:t>Submit workers to Condor: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condor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master.hostname.org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Submit workers to SGE:</a:t>
            </a:r>
          </a:p>
          <a:p>
            <a:pPr eaLnBrk="1" hangingPunct="1"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sge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master.hostname.org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sz="2800" dirty="0" smtClean="0"/>
              <a:t>Submit </a:t>
            </a:r>
            <a:r>
              <a:rPr lang="en-US" sz="2800" dirty="0"/>
              <a:t>workers to Torque:</a:t>
            </a:r>
          </a:p>
          <a:p>
            <a:pPr eaLnBrk="1" hangingPunct="1">
              <a:buNone/>
            </a:pPr>
            <a:r>
              <a:rPr lang="en-US" sz="2800" dirty="0" err="1">
                <a:solidFill>
                  <a:srgbClr val="FFFF00"/>
                </a:solidFill>
              </a:rPr>
              <a:t>torque</a:t>
            </a:r>
            <a:r>
              <a:rPr lang="en-US" sz="2800" dirty="0" err="1"/>
              <a:t>_submit_workers</a:t>
            </a:r>
            <a:r>
              <a:rPr lang="en-US" sz="2800" dirty="0"/>
              <a:t> </a:t>
            </a:r>
            <a:r>
              <a:rPr lang="en-US" sz="2800" dirty="0" smtClean="0"/>
              <a:t>master.hostname.org </a:t>
            </a:r>
            <a:r>
              <a:rPr lang="en-US" sz="2800" dirty="0">
                <a:solidFill>
                  <a:srgbClr val="FFFF00"/>
                </a:solidFill>
              </a:rPr>
              <a:t>8374</a:t>
            </a:r>
            <a:r>
              <a:rPr lang="en-US" sz="2800" dirty="0"/>
              <a:t> </a:t>
            </a:r>
            <a:r>
              <a:rPr lang="en-US" sz="2800" dirty="0" smtClean="0"/>
              <a:t>25</a:t>
            </a:r>
            <a:endParaRPr lang="en-US" sz="2800" dirty="0"/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Keeping track of port numbers</a:t>
            </a:r>
            <a:br>
              <a:rPr lang="en-US" dirty="0" smtClean="0"/>
            </a:br>
            <a:r>
              <a:rPr lang="en-US" dirty="0" smtClean="0"/>
              <a:t>gets old fast…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Thinking Opportunistically</a:t>
            </a:r>
          </a:p>
          <a:p>
            <a:r>
              <a:rPr lang="en-US" dirty="0" smtClean="0"/>
              <a:t>Overview of the Cooperative Computing Tools</a:t>
            </a:r>
          </a:p>
          <a:p>
            <a:r>
              <a:rPr lang="en-US" dirty="0" err="1" smtClean="0"/>
              <a:t>Makeflow</a:t>
            </a:r>
            <a:endParaRPr lang="en-US" dirty="0" smtClean="0"/>
          </a:p>
          <a:p>
            <a:r>
              <a:rPr lang="en-US" dirty="0" err="1" smtClean="0"/>
              <a:t>Makeflow</a:t>
            </a:r>
            <a:r>
              <a:rPr lang="en-US" dirty="0" smtClean="0"/>
              <a:t> + Work Queue</a:t>
            </a:r>
          </a:p>
          <a:p>
            <a:r>
              <a:rPr lang="en-US" dirty="0" smtClean="0"/>
              <a:t>Work Queue Native Code</a:t>
            </a:r>
          </a:p>
          <a:p>
            <a:r>
              <a:rPr lang="en-US" dirty="0" smtClean="0"/>
              <a:t>Hands-On Tutorial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Project Names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5638800" y="1676400"/>
            <a:ext cx="3016250" cy="2362200"/>
            <a:chOff x="5638800" y="1676400"/>
            <a:chExt cx="3016864" cy="2362200"/>
          </a:xfrm>
        </p:grpSpPr>
        <p:sp>
          <p:nvSpPr>
            <p:cNvPr id="6" name="Oval 5"/>
            <p:cNvSpPr/>
            <p:nvPr/>
          </p:nvSpPr>
          <p:spPr>
            <a:xfrm>
              <a:off x="5638800" y="2743200"/>
              <a:ext cx="1371879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/>
                <a:t>Worker</a:t>
              </a:r>
            </a:p>
          </p:txBody>
        </p:sp>
        <p:sp>
          <p:nvSpPr>
            <p:cNvPr id="71685" name="TextBox 17"/>
            <p:cNvSpPr txBox="1">
              <a:spLocks noChangeArrowheads="1"/>
            </p:cNvSpPr>
            <p:nvPr/>
          </p:nvSpPr>
          <p:spPr bwMode="auto">
            <a:xfrm>
              <a:off x="5867400" y="1676400"/>
              <a:ext cx="278826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work_queue_worker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  <a:p>
              <a:pPr algn="r"/>
              <a:r>
                <a:rPr lang="en-US" sz="2400" dirty="0" smtClean="0">
                  <a:solidFill>
                    <a:srgbClr val="FFFF00"/>
                  </a:solidFill>
                  <a:latin typeface="Calibri" pitchFamily="34" charset="0"/>
                </a:rPr>
                <a:t>–N </a:t>
              </a:r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myproject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962400" y="48768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Catalog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429000" y="2667000"/>
            <a:ext cx="2209800" cy="723900"/>
            <a:chOff x="3429000" y="2667000"/>
            <a:chExt cx="2209800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89" name="TextBox 32"/>
            <p:cNvSpPr txBox="1">
              <a:spLocks noChangeArrowheads="1"/>
            </p:cNvSpPr>
            <p:nvPr/>
          </p:nvSpPr>
          <p:spPr bwMode="auto">
            <a:xfrm>
              <a:off x="3972295" y="2667000"/>
              <a:ext cx="11855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connect to</a:t>
              </a:r>
            </a:p>
            <a:p>
              <a:pPr algn="ctr"/>
              <a:r>
                <a:rPr lang="en-US" dirty="0" smtClean="0">
                  <a:latin typeface="Calibri" pitchFamily="34" charset="0"/>
                </a:rPr>
                <a:t>india:4057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2438400" y="3848100"/>
            <a:ext cx="1725613" cy="1206500"/>
            <a:chOff x="2438400" y="3848893"/>
            <a:chExt cx="1724866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7526" y="3848893"/>
              <a:ext cx="9457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2" name="TextBox 33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10496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advertise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48351" y="6059488"/>
            <a:ext cx="1609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“</a:t>
            </a:r>
            <a:r>
              <a:rPr lang="en-US" dirty="0" err="1">
                <a:latin typeface="Calibri" pitchFamily="34" charset="0"/>
              </a:rPr>
              <a:t>myproject</a:t>
            </a:r>
            <a:r>
              <a:rPr lang="en-US" dirty="0">
                <a:latin typeface="Calibri" pitchFamily="34" charset="0"/>
              </a:rPr>
              <a:t>”</a:t>
            </a:r>
          </a:p>
          <a:p>
            <a:pPr algn="ctr"/>
            <a:r>
              <a:rPr lang="en-US" dirty="0">
                <a:latin typeface="Calibri" pitchFamily="34" charset="0"/>
              </a:rPr>
              <a:t>is at </a:t>
            </a:r>
            <a:r>
              <a:rPr lang="en-US" dirty="0" smtClean="0">
                <a:latin typeface="Calibri" pitchFamily="34" charset="0"/>
              </a:rPr>
              <a:t>india:4057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132388" y="3848100"/>
            <a:ext cx="1235075" cy="1206500"/>
            <a:chOff x="5133134" y="3848893"/>
            <a:chExt cx="1234905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133134" y="3848893"/>
              <a:ext cx="7063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6" name="TextBox 39"/>
            <p:cNvSpPr txBox="1">
              <a:spLocks noChangeArrowheads="1"/>
            </p:cNvSpPr>
            <p:nvPr/>
          </p:nvSpPr>
          <p:spPr bwMode="auto">
            <a:xfrm>
              <a:off x="5638800" y="4419600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949325" y="1676400"/>
            <a:ext cx="2479675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567" y="2743200"/>
              <a:ext cx="1447433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Makeflow</a:t>
              </a:r>
              <a:endParaRPr lang="en-US" sz="16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(port 4057)</a:t>
              </a:r>
            </a:p>
          </p:txBody>
        </p:sp>
        <p:sp>
          <p:nvSpPr>
            <p:cNvPr id="71699" name="TextBox 29"/>
            <p:cNvSpPr txBox="1">
              <a:spLocks noChangeArrowheads="1"/>
            </p:cNvSpPr>
            <p:nvPr/>
          </p:nvSpPr>
          <p:spPr bwMode="auto">
            <a:xfrm>
              <a:off x="949953" y="1676400"/>
              <a:ext cx="187112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makeflow</a:t>
              </a:r>
              <a:r>
                <a:rPr lang="en-US" sz="2400" dirty="0">
                  <a:solidFill>
                    <a:srgbClr val="FFFF00"/>
                  </a:solidFill>
                  <a:latin typeface="Calibri" pitchFamily="34" charset="0"/>
                </a:rPr>
                <a:t> …</a:t>
              </a:r>
            </a:p>
            <a:p>
              <a:r>
                <a:rPr lang="en-US" sz="2400" dirty="0" smtClean="0">
                  <a:solidFill>
                    <a:srgbClr val="FFFF00"/>
                  </a:solidFill>
                  <a:latin typeface="Calibri" pitchFamily="34" charset="0"/>
                </a:rPr>
                <a:t>–N </a:t>
              </a:r>
              <a:r>
                <a:rPr lang="en-US" sz="2400" dirty="0" err="1">
                  <a:solidFill>
                    <a:srgbClr val="FFFF00"/>
                  </a:solidFill>
                  <a:latin typeface="Calibri" pitchFamily="34" charset="0"/>
                </a:rPr>
                <a:t>myproject</a:t>
              </a:r>
              <a:endParaRPr lang="en-US" sz="2400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228600" y="5253038"/>
            <a:ext cx="3733800" cy="614362"/>
            <a:chOff x="228600" y="5253335"/>
            <a:chExt cx="3733800" cy="614065"/>
          </a:xfrm>
        </p:grpSpPr>
        <p:cxnSp>
          <p:nvCxnSpPr>
            <p:cNvPr id="41" name="Straight Arrow Connector 40"/>
            <p:cNvCxnSpPr>
              <a:stCxn id="71703" idx="3"/>
              <a:endCxn id="20" idx="2"/>
            </p:cNvCxnSpPr>
            <p:nvPr/>
          </p:nvCxnSpPr>
          <p:spPr>
            <a:xfrm>
              <a:off x="2884488" y="5483411"/>
              <a:ext cx="1077912" cy="31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02" name="TextBox 38"/>
            <p:cNvSpPr txBox="1">
              <a:spLocks noChangeArrowheads="1"/>
            </p:cNvSpPr>
            <p:nvPr/>
          </p:nvSpPr>
          <p:spPr bwMode="auto">
            <a:xfrm>
              <a:off x="3048000" y="5498068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  <p:sp>
          <p:nvSpPr>
            <p:cNvPr id="71703" name="TextBox 41"/>
            <p:cNvSpPr txBox="1">
              <a:spLocks noChangeArrowheads="1"/>
            </p:cNvSpPr>
            <p:nvPr/>
          </p:nvSpPr>
          <p:spPr bwMode="auto">
            <a:xfrm>
              <a:off x="228600" y="5253335"/>
              <a:ext cx="26563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work_queue_status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Project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</a:t>
            </a:r>
            <a:r>
              <a:rPr lang="en-US" dirty="0" err="1" smtClean="0"/>
              <a:t>Makeflow</a:t>
            </a:r>
            <a:r>
              <a:rPr lang="en-US" dirty="0" smtClean="0"/>
              <a:t> with a  project name: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makeflow</a:t>
            </a:r>
            <a:r>
              <a:rPr lang="en-US" sz="3100" dirty="0" smtClean="0"/>
              <a:t> –T </a:t>
            </a:r>
            <a:r>
              <a:rPr lang="en-US" sz="3100" dirty="0" err="1" smtClean="0"/>
              <a:t>wq</a:t>
            </a:r>
            <a:r>
              <a:rPr lang="en-US" sz="3100" dirty="0" smtClean="0">
                <a:solidFill>
                  <a:srgbClr val="FFFF00"/>
                </a:solidFill>
              </a:rPr>
              <a:t> –N </a:t>
            </a:r>
            <a:r>
              <a:rPr lang="en-US" sz="3100" dirty="0" err="1" smtClean="0">
                <a:solidFill>
                  <a:srgbClr val="FFFF00"/>
                </a:solidFill>
              </a:rPr>
              <a:t>myproject</a:t>
            </a:r>
            <a:r>
              <a:rPr lang="en-US" sz="3100" dirty="0" smtClean="0">
                <a:solidFill>
                  <a:srgbClr val="FFFF00"/>
                </a:solidFill>
              </a:rPr>
              <a:t>  </a:t>
            </a:r>
            <a:r>
              <a:rPr lang="en-US" sz="3100" dirty="0" err="1" smtClean="0"/>
              <a:t>sims.mf</a:t>
            </a:r>
            <a:r>
              <a:rPr lang="en-US" sz="31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Listening for workers on port XYZ…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one worker: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work_queue_worker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FFFF00"/>
                </a:solidFill>
              </a:rPr>
              <a:t>-N </a:t>
            </a:r>
            <a:r>
              <a:rPr lang="en-US" sz="3100" dirty="0" err="1" smtClean="0">
                <a:solidFill>
                  <a:srgbClr val="FFFF00"/>
                </a:solidFill>
              </a:rPr>
              <a:t>myproject</a:t>
            </a:r>
            <a:endParaRPr lang="en-US" sz="31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1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Start many workers: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100" dirty="0" smtClean="0"/>
              <a:t>% </a:t>
            </a:r>
            <a:r>
              <a:rPr lang="en-US" sz="3100" dirty="0" err="1" smtClean="0"/>
              <a:t>sge_submit_workers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FFFF00"/>
                </a:solidFill>
              </a:rPr>
              <a:t>–N </a:t>
            </a:r>
            <a:r>
              <a:rPr lang="en-US" sz="3100" dirty="0" err="1" smtClean="0">
                <a:solidFill>
                  <a:srgbClr val="FFFF00"/>
                </a:solidFill>
              </a:rPr>
              <a:t>myproject</a:t>
            </a:r>
            <a:r>
              <a:rPr lang="en-US" sz="3100" dirty="0" smtClean="0"/>
              <a:t>  </a:t>
            </a:r>
            <a:r>
              <a:rPr lang="en-US" sz="3100" dirty="0"/>
              <a:t>5</a:t>
            </a:r>
            <a:endParaRPr lang="en-US" sz="3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work_queue_status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2190750"/>
            <a:ext cx="91963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Resilience and 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MF +WQ is fault tolerant in many different ways: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</a:t>
            </a:r>
            <a:r>
              <a:rPr lang="en-US" dirty="0" err="1" smtClean="0"/>
              <a:t>Makeflow</a:t>
            </a:r>
            <a:r>
              <a:rPr lang="en-US" dirty="0" smtClean="0"/>
              <a:t> crashes (or is killed) at any point, it will recover by reading the transaction log and continue where it left off.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keeps statistics on both network and task performance, so that excessively bad workers are avoided.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a worker crashes, the master will detect the failure and restart the task elsewhere.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Workers can be added and removed at any time during the execution of the workflow.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Multiple masters with the same project name can be added and removed while the workers remain.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the worker sits idle for too long (default 15m) it will exit, so as not to hold resources idle.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1470025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chemeClr val="tx1"/>
                </a:solidFill>
              </a:rPr>
              <a:t>Go to </a:t>
            </a:r>
            <a:r>
              <a:rPr lang="en-US" sz="3800" dirty="0" smtClean="0"/>
              <a:t>http://ccl.cse.nd.edu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and click on </a:t>
            </a:r>
            <a:r>
              <a:rPr lang="en-US" sz="3800" dirty="0" smtClean="0">
                <a:solidFill>
                  <a:schemeClr val="tx1"/>
                </a:solidFill>
              </a:rPr>
              <a:t>tutorial link.</a:t>
            </a:r>
            <a:endParaRPr lang="en-US" sz="3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21484" b="10000"/>
          <a:stretch/>
        </p:blipFill>
        <p:spPr bwMode="auto">
          <a:xfrm>
            <a:off x="780978" y="1524000"/>
            <a:ext cx="7714175" cy="509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89149" y="1929968"/>
            <a:ext cx="1113141" cy="3380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6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Writing Work Queue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3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vs. Work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Directed Acyclic Graph</a:t>
            </a:r>
            <a:r>
              <a:rPr lang="en-US" dirty="0" smtClean="0"/>
              <a:t> programming model.</a:t>
            </a:r>
          </a:p>
          <a:p>
            <a:pPr lvl="1"/>
            <a:r>
              <a:rPr lang="en-US" dirty="0" smtClean="0"/>
              <a:t>Static structure known in advance.</a:t>
            </a:r>
          </a:p>
          <a:p>
            <a:pPr lvl="1"/>
            <a:r>
              <a:rPr lang="en-US" dirty="0" smtClean="0"/>
              <a:t>All communication through files on disk.</a:t>
            </a:r>
          </a:p>
          <a:p>
            <a:r>
              <a:rPr lang="en-US" dirty="0" smtClean="0"/>
              <a:t>Work Queue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Submit-Wait</a:t>
            </a:r>
            <a:r>
              <a:rPr lang="en-US" dirty="0" smtClean="0"/>
              <a:t> programming model.</a:t>
            </a:r>
          </a:p>
          <a:p>
            <a:pPr lvl="1"/>
            <a:r>
              <a:rPr lang="en-US" dirty="0" smtClean="0"/>
              <a:t>Dynamic structure decided at run-time.</a:t>
            </a:r>
          </a:p>
          <a:p>
            <a:pPr lvl="1"/>
            <a:r>
              <a:rPr lang="en-US" dirty="0" smtClean="0"/>
              <a:t>Communicate through buffers or files.</a:t>
            </a:r>
          </a:p>
          <a:p>
            <a:pPr lvl="1"/>
            <a:r>
              <a:rPr lang="en-US" dirty="0" smtClean="0"/>
              <a:t>More detailed knowledge of how tasks ran.</a:t>
            </a:r>
          </a:p>
        </p:txBody>
      </p:sp>
    </p:spTree>
    <p:extLst>
      <p:ext uri="{BB962C8B-B14F-4D97-AF65-F5344CB8AC3E}">
        <p14:creationId xmlns:p14="http://schemas.microsoft.com/office/powerpoint/2010/main" val="21306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89D31B-704C-4B7B-9DE6-85E678BC1B8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26" name="TextBox 30"/>
          <p:cNvSpPr txBox="1">
            <a:spLocks noChangeArrowheads="1"/>
          </p:cNvSpPr>
          <p:nvPr/>
        </p:nvSpPr>
        <p:spPr bwMode="auto">
          <a:xfrm>
            <a:off x="2362200" y="228600"/>
            <a:ext cx="4294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Calibri" pitchFamily="34" charset="0"/>
              </a:rPr>
              <a:t>Work Queue API</a:t>
            </a:r>
          </a:p>
        </p:txBody>
      </p:sp>
      <p:sp>
        <p:nvSpPr>
          <p:cNvPr id="26627" name="TextBox 36"/>
          <p:cNvSpPr txBox="1">
            <a:spLocks noChangeArrowheads="1"/>
          </p:cNvSpPr>
          <p:nvPr/>
        </p:nvSpPr>
        <p:spPr bwMode="auto">
          <a:xfrm>
            <a:off x="762000" y="5867400"/>
            <a:ext cx="7319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http</a:t>
            </a: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://ccl.cse.nd.edu/software/workqueue</a:t>
            </a: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05000" y="1219200"/>
            <a:ext cx="5257800" cy="440120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latin typeface="Calibri" pitchFamily="34" charset="0"/>
              </a:rPr>
              <a:t>#include “</a:t>
            </a:r>
            <a:r>
              <a:rPr lang="en-US" sz="2000" dirty="0" err="1" smtClean="0">
                <a:latin typeface="Calibri" pitchFamily="34" charset="0"/>
              </a:rPr>
              <a:t>work_queue.h</a:t>
            </a:r>
            <a:r>
              <a:rPr lang="en-US" sz="2000" dirty="0" smtClean="0">
                <a:latin typeface="Calibri" pitchFamily="34" charset="0"/>
              </a:rPr>
              <a:t>”</a:t>
            </a:r>
            <a:endParaRPr lang="en-US" sz="2000" dirty="0">
              <a:latin typeface="Calibri" pitchFamily="34" charset="0"/>
            </a:endParaRPr>
          </a:p>
          <a:p>
            <a:pPr>
              <a:defRPr/>
            </a:pPr>
            <a:endParaRPr lang="en-US" sz="2000" dirty="0">
              <a:latin typeface="Calibri" pitchFamily="34" charset="0"/>
            </a:endParaRP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queue = </a:t>
            </a:r>
            <a:r>
              <a:rPr lang="en-US" sz="2000" dirty="0" err="1">
                <a:solidFill>
                  <a:srgbClr val="FFFF00"/>
                </a:solidFill>
                <a:latin typeface="Calibri" pitchFamily="34" charset="0"/>
              </a:rPr>
              <a:t>work_queue_create</a:t>
            </a:r>
            <a:r>
              <a:rPr lang="en-US" sz="2000" dirty="0">
                <a:latin typeface="Calibri" pitchFamily="34" charset="0"/>
              </a:rPr>
              <a:t>();</a:t>
            </a:r>
          </a:p>
          <a:p>
            <a:pPr>
              <a:defRPr/>
            </a:pPr>
            <a:endParaRPr lang="en-US" sz="2000" dirty="0">
              <a:latin typeface="Calibri" pitchFamily="34" charset="0"/>
            </a:endParaRP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while( not done ) {</a:t>
            </a:r>
          </a:p>
          <a:p>
            <a:pPr>
              <a:defRPr/>
            </a:pPr>
            <a:r>
              <a:rPr lang="en-US" sz="2000" dirty="0" smtClean="0">
                <a:latin typeface="Calibri" pitchFamily="34" charset="0"/>
              </a:rPr>
              <a:t>      </a:t>
            </a:r>
            <a:r>
              <a:rPr lang="en-US" sz="2000" dirty="0">
                <a:latin typeface="Calibri" pitchFamily="34" charset="0"/>
              </a:rPr>
              <a:t>while (more work ready) {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           task = </a:t>
            </a:r>
            <a:r>
              <a:rPr lang="en-US" sz="2000" dirty="0" err="1">
                <a:solidFill>
                  <a:srgbClr val="FFFF00"/>
                </a:solidFill>
                <a:latin typeface="Calibri" pitchFamily="34" charset="0"/>
              </a:rPr>
              <a:t>work_queue_task_create</a:t>
            </a:r>
            <a:r>
              <a:rPr lang="en-US" sz="2000" dirty="0" smtClean="0">
                <a:latin typeface="Calibri" pitchFamily="34" charset="0"/>
              </a:rPr>
              <a:t>();</a:t>
            </a:r>
            <a:endParaRPr lang="en-US" sz="2000" dirty="0">
              <a:latin typeface="Calibri" pitchFamily="34" charset="0"/>
            </a:endParaRP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            // add some details to the task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            </a:t>
            </a:r>
            <a:r>
              <a:rPr lang="en-US" sz="2000" dirty="0" err="1">
                <a:solidFill>
                  <a:srgbClr val="FFFF00"/>
                </a:solidFill>
                <a:latin typeface="Calibri" pitchFamily="34" charset="0"/>
              </a:rPr>
              <a:t>work_queue_submit</a:t>
            </a:r>
            <a:r>
              <a:rPr lang="en-US" sz="2000" dirty="0">
                <a:latin typeface="Calibri" pitchFamily="34" charset="0"/>
              </a:rPr>
              <a:t>(queue, task);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      }</a:t>
            </a:r>
          </a:p>
          <a:p>
            <a:pPr>
              <a:defRPr/>
            </a:pPr>
            <a:endParaRPr lang="en-US" sz="2000" dirty="0">
              <a:latin typeface="Calibri" pitchFamily="34" charset="0"/>
            </a:endParaRP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      task = </a:t>
            </a:r>
            <a:r>
              <a:rPr lang="en-US" sz="2000" dirty="0" err="1">
                <a:solidFill>
                  <a:srgbClr val="FFFF00"/>
                </a:solidFill>
                <a:latin typeface="Calibri" pitchFamily="34" charset="0"/>
              </a:rPr>
              <a:t>work_queue_wait</a:t>
            </a:r>
            <a:r>
              <a:rPr lang="en-US" sz="2000" dirty="0">
                <a:latin typeface="Calibri" pitchFamily="34" charset="0"/>
              </a:rPr>
              <a:t>(queue);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      // process the completed task</a:t>
            </a:r>
          </a:p>
          <a:p>
            <a:pPr>
              <a:defRPr/>
            </a:pPr>
            <a:r>
              <a:rPr lang="en-US" sz="2000" dirty="0">
                <a:latin typeface="Calibri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 Queue Applications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4.bp.blogspot.com/-epMn1j1K9NQ/VG45YO0e-qI/AAAAAAAAAjU/3k5XrfDSceE/s1600/nchem.2099-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9171"/>
            <a:ext cx="3632931" cy="19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114" y="1315039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Nanoreactor</a:t>
            </a:r>
            <a:r>
              <a:rPr lang="en-US" dirty="0" smtClean="0">
                <a:solidFill>
                  <a:schemeClr val="bg1"/>
                </a:solidFill>
              </a:rPr>
              <a:t> MD Simulations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0161" y="3847724"/>
            <a:ext cx="320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Adaptive Weighted Ensemble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nd.edu/~dthain/awe/awe-net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971" y="4217056"/>
            <a:ext cx="3071961" cy="2303971"/>
          </a:xfrm>
          <a:prstGeom prst="rect">
            <a:avLst/>
          </a:prstGeom>
          <a:noFill/>
        </p:spPr>
      </p:pic>
      <p:pic>
        <p:nvPicPr>
          <p:cNvPr id="5" name="Picture 6" descr="http://www.nd.edu/~dthain/awe/timeli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642" y="5031099"/>
            <a:ext cx="2740040" cy="1644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6" name="Picture 4" descr="http://ccl.cse.nd.edu/community/highlights/forcebalan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32" y="4321729"/>
            <a:ext cx="1709320" cy="17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3.nd.edu/~ccl/software/sand/san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02" y="1876350"/>
            <a:ext cx="2123051" cy="1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19151" y="1365732"/>
            <a:ext cx="377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Scalable Assembler at Notre Dame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1880" y="3820907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ForceBalance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7704" y="40760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Lobster HEP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" name="Picture 2" descr="http://4.bp.blogspot.com/-U1Pog2hxvd8/Vc4GE8cE3BI/AAAAAAAAAyk/aZBocWFUjgE/s1600/Slid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8" y="4495969"/>
            <a:ext cx="2328190" cy="174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2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Replica Exchange</a:t>
            </a:r>
          </a:p>
        </p:txBody>
      </p:sp>
      <p:pic>
        <p:nvPicPr>
          <p:cNvPr id="38914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15240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5" name="TextBox 17"/>
          <p:cNvSpPr txBox="1">
            <a:spLocks noChangeArrowheads="1"/>
          </p:cNvSpPr>
          <p:nvPr/>
        </p:nvSpPr>
        <p:spPr bwMode="auto">
          <a:xfrm>
            <a:off x="381000" y="4964113"/>
            <a:ext cx="766763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T=10K</a:t>
            </a:r>
          </a:p>
        </p:txBody>
      </p:sp>
      <p:sp>
        <p:nvSpPr>
          <p:cNvPr id="38916" name="TextBox 18"/>
          <p:cNvSpPr txBox="1">
            <a:spLocks noChangeArrowheads="1"/>
          </p:cNvSpPr>
          <p:nvPr/>
        </p:nvSpPr>
        <p:spPr bwMode="auto">
          <a:xfrm>
            <a:off x="1676400" y="4964113"/>
            <a:ext cx="766763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T=20K</a:t>
            </a:r>
          </a:p>
        </p:txBody>
      </p:sp>
      <p:sp>
        <p:nvSpPr>
          <p:cNvPr id="38917" name="TextBox 19"/>
          <p:cNvSpPr txBox="1">
            <a:spLocks noChangeArrowheads="1"/>
          </p:cNvSpPr>
          <p:nvPr/>
        </p:nvSpPr>
        <p:spPr bwMode="auto">
          <a:xfrm>
            <a:off x="2895600" y="4953000"/>
            <a:ext cx="766763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T=30K</a:t>
            </a:r>
          </a:p>
        </p:txBody>
      </p:sp>
      <p:sp>
        <p:nvSpPr>
          <p:cNvPr id="38918" name="TextBox 20"/>
          <p:cNvSpPr txBox="1">
            <a:spLocks noChangeArrowheads="1"/>
          </p:cNvSpPr>
          <p:nvPr/>
        </p:nvSpPr>
        <p:spPr bwMode="auto">
          <a:xfrm>
            <a:off x="4114800" y="4953000"/>
            <a:ext cx="766763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T=40K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21336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Replica Exchange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800" y="2667000"/>
            <a:ext cx="1981200" cy="533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Work Queue</a:t>
            </a:r>
          </a:p>
        </p:txBody>
      </p:sp>
      <p:cxnSp>
        <p:nvCxnSpPr>
          <p:cNvPr id="26" name="Straight Arrow Connector 25"/>
          <p:cNvCxnSpPr>
            <a:stCxn id="23" idx="2"/>
          </p:cNvCxnSpPr>
          <p:nvPr/>
        </p:nvCxnSpPr>
        <p:spPr>
          <a:xfrm>
            <a:off x="1676400" y="3200400"/>
            <a:ext cx="3714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</p:cNvCxnSpPr>
          <p:nvPr/>
        </p:nvCxnSpPr>
        <p:spPr>
          <a:xfrm flipH="1">
            <a:off x="828675" y="3200400"/>
            <a:ext cx="84772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</p:cNvCxnSpPr>
          <p:nvPr/>
        </p:nvCxnSpPr>
        <p:spPr>
          <a:xfrm>
            <a:off x="1676400" y="3200400"/>
            <a:ext cx="15906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</p:cNvCxnSpPr>
          <p:nvPr/>
        </p:nvCxnSpPr>
        <p:spPr>
          <a:xfrm>
            <a:off x="1676400" y="3200400"/>
            <a:ext cx="28098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Box 35"/>
          <p:cNvSpPr txBox="1">
            <a:spLocks noChangeArrowheads="1"/>
          </p:cNvSpPr>
          <p:nvPr/>
        </p:nvSpPr>
        <p:spPr bwMode="auto">
          <a:xfrm>
            <a:off x="3352800" y="1417638"/>
            <a:ext cx="50292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Simplified Algorithm: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Submit N short simulations at different  temps.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Wait for all to complete.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Select two simulations to swap.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Continue all of the simulations.</a:t>
            </a:r>
          </a:p>
        </p:txBody>
      </p:sp>
      <p:sp>
        <p:nvSpPr>
          <p:cNvPr id="38926" name="TextBox 40"/>
          <p:cNvSpPr txBox="1">
            <a:spLocks noChangeArrowheads="1"/>
          </p:cNvSpPr>
          <p:nvPr/>
        </p:nvSpPr>
        <p:spPr bwMode="auto">
          <a:xfrm>
            <a:off x="76200" y="6162675"/>
            <a:ext cx="8920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Dinesh Rajan, Anthony Canino, Jesus A Izaguirre, and Douglas Thain,</a:t>
            </a:r>
            <a:br>
              <a:rPr lang="en-US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Converting A High Performance Application to an Elastic Cloud Application</a:t>
            </a:r>
            <a:r>
              <a:rPr lang="en-US">
                <a:latin typeface="Calibri" pitchFamily="34" charset="0"/>
              </a:rPr>
              <a:t>, Cloud Com 2011.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  <p:pic>
        <p:nvPicPr>
          <p:cNvPr id="38927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3048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28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27432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29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39624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200400"/>
            <a:ext cx="3673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06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274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Thinking Opportunistically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174625" y="3810000"/>
            <a:ext cx="3733800" cy="1828800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Genome Assembly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04800" y="5943600"/>
            <a:ext cx="8928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Christopher Moretti, Andrew Thrasher, Li Yu, Michael Olson, Scott Emrich, and Douglas Thain,</a:t>
            </a:r>
            <a:br>
              <a:rPr lang="en-US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A Framework for Scalable Genome Assembly on Clusters, Clouds, and Grids</a:t>
            </a:r>
            <a:r>
              <a:rPr lang="en-US">
                <a:latin typeface="Calibri" pitchFamily="34" charset="0"/>
              </a:rPr>
              <a:t>,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IEEE Transactions on Parallel and Distributed Systems</a:t>
            </a:r>
            <a:r>
              <a:rPr lang="en-US">
                <a:latin typeface="Calibri" pitchFamily="34" charset="0"/>
              </a:rPr>
              <a:t>, </a:t>
            </a:r>
            <a:r>
              <a:rPr lang="en-US" b="1">
                <a:latin typeface="Calibri" pitchFamily="34" charset="0"/>
              </a:rPr>
              <a:t>2012</a:t>
            </a:r>
            <a:endParaRPr lang="en-US">
              <a:latin typeface="Calibri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28788"/>
            <a:ext cx="37052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953000" y="4237038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Using WQ, we could assemble a human genome in 2.5 hours  on a collection of clusters, clouds, and grids with a speedup of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952X.</a:t>
            </a:r>
          </a:p>
          <a:p>
            <a:pPr algn="ctr"/>
            <a:endParaRPr lang="en-US" sz="200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56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filter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master</a:t>
            </a:r>
          </a:p>
        </p:txBody>
      </p:sp>
      <p:sp>
        <p:nvSpPr>
          <p:cNvPr id="8" name="Oval 7"/>
          <p:cNvSpPr/>
          <p:nvPr/>
        </p:nvSpPr>
        <p:spPr>
          <a:xfrm>
            <a:off x="20034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align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master</a:t>
            </a:r>
          </a:p>
        </p:txBody>
      </p:sp>
      <p:sp>
        <p:nvSpPr>
          <p:cNvPr id="9" name="Oval 8"/>
          <p:cNvSpPr/>
          <p:nvPr/>
        </p:nvSpPr>
        <p:spPr>
          <a:xfrm>
            <a:off x="34512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Celera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Consensus</a:t>
            </a:r>
          </a:p>
        </p:txBody>
      </p:sp>
      <p:sp>
        <p:nvSpPr>
          <p:cNvPr id="10" name="Oval 9"/>
          <p:cNvSpPr/>
          <p:nvPr/>
        </p:nvSpPr>
        <p:spPr>
          <a:xfrm>
            <a:off x="555625" y="464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1165225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5" name="Oval 14"/>
          <p:cNvSpPr/>
          <p:nvPr/>
        </p:nvSpPr>
        <p:spPr>
          <a:xfrm>
            <a:off x="1622425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6" name="Oval 15"/>
          <p:cNvSpPr/>
          <p:nvPr/>
        </p:nvSpPr>
        <p:spPr>
          <a:xfrm>
            <a:off x="2155825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7" name="Oval 16"/>
          <p:cNvSpPr/>
          <p:nvPr/>
        </p:nvSpPr>
        <p:spPr>
          <a:xfrm>
            <a:off x="2155825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>
          <a:xfrm>
            <a:off x="2765425" y="4419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21" name="Oval 20"/>
          <p:cNvSpPr/>
          <p:nvPr/>
        </p:nvSpPr>
        <p:spPr>
          <a:xfrm>
            <a:off x="1165225" y="4800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1622425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070225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9425" y="11430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Sequence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860425" y="17526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93825" y="34290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241425" y="35052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012825" y="35814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31825" y="34290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917825" y="33528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613025" y="34290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384425" y="34290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927225" y="33528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6" name="TextBox 58"/>
          <p:cNvSpPr txBox="1">
            <a:spLocks noChangeArrowheads="1"/>
          </p:cNvSpPr>
          <p:nvPr/>
        </p:nvSpPr>
        <p:spPr bwMode="auto">
          <a:xfrm>
            <a:off x="1927225" y="1828800"/>
            <a:ext cx="272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Modified Celera Assembler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Adaptive Weighted Ensemble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A3383E-C406-4140-80B6-996E151DF6B8}" type="slidenum">
              <a:rPr lang="en-US" sz="12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sz="120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9939" name="Picture 2" descr="http://www.nd.edu/~dthain/awe/awe-netwo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098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http://protomol.sourceforge.net/mmp_v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13"/>
          <p:cNvSpPr txBox="1">
            <a:spLocks noChangeArrowheads="1"/>
          </p:cNvSpPr>
          <p:nvPr/>
        </p:nvSpPr>
        <p:spPr bwMode="auto">
          <a:xfrm>
            <a:off x="2066925" y="1371600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Proteins fold into a number of distinctive states, each of which affects its function in the organism.</a:t>
            </a:r>
          </a:p>
        </p:txBody>
      </p:sp>
      <p:sp>
        <p:nvSpPr>
          <p:cNvPr id="39942" name="TextBox 14"/>
          <p:cNvSpPr txBox="1">
            <a:spLocks noChangeArrowheads="1"/>
          </p:cNvSpPr>
          <p:nvPr/>
        </p:nvSpPr>
        <p:spPr bwMode="auto">
          <a:xfrm>
            <a:off x="1838325" y="5715000"/>
            <a:ext cx="5400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How common is each state?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How does the protein transition between states?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How common are those transitions?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</a:rPr>
              <a:t>AWE on Clusters, Clouds, and Grids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D939E2-3119-4A99-9FE0-085936AFF3C0}" type="slidenum">
              <a:rPr lang="en-US" sz="120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en-US" sz="120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41988" name="Picture 6" descr="http://www.nd.edu/~dthain/awe/time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10394" y="1526639"/>
            <a:ext cx="2457660" cy="8831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0107" y="521096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Local Files and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65418" y="304800"/>
            <a:ext cx="64815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Work Queue Architecture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03508" y="3019938"/>
            <a:ext cx="4412780" cy="101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Worker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03507" y="4391000"/>
            <a:ext cx="1296537" cy="1198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0763" y="568192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Cache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Dir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03122" y="4523883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38426" y="5040778"/>
            <a:ext cx="435787" cy="42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19235" y="5049258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94353" y="3021721"/>
            <a:ext cx="2473701" cy="10024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 Queue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Master Library</a:t>
            </a:r>
          </a:p>
        </p:txBody>
      </p:sp>
      <p:sp>
        <p:nvSpPr>
          <p:cNvPr id="82" name="Down Arrow 81"/>
          <p:cNvSpPr/>
          <p:nvPr/>
        </p:nvSpPr>
        <p:spPr>
          <a:xfrm>
            <a:off x="1203162" y="2482029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Down Arrow 82"/>
          <p:cNvSpPr/>
          <p:nvPr/>
        </p:nvSpPr>
        <p:spPr>
          <a:xfrm rot="10800000">
            <a:off x="1957137" y="2465985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Right Arrow 83"/>
          <p:cNvSpPr/>
          <p:nvPr/>
        </p:nvSpPr>
        <p:spPr>
          <a:xfrm>
            <a:off x="3236492" y="3308696"/>
            <a:ext cx="810600" cy="469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22498" y="250257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4-core machine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5038909" y="4393273"/>
            <a:ext cx="2070277" cy="2300664"/>
            <a:chOff x="5038909" y="4393273"/>
            <a:chExt cx="2070277" cy="2300664"/>
          </a:xfrm>
        </p:grpSpPr>
        <p:sp>
          <p:nvSpPr>
            <p:cNvPr id="54" name="TextBox 53"/>
            <p:cNvSpPr txBox="1"/>
            <p:nvPr/>
          </p:nvSpPr>
          <p:spPr>
            <a:xfrm>
              <a:off x="5847552" y="5689942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Task.1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Sandbox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038909" y="4393273"/>
              <a:ext cx="2019257" cy="1198686"/>
              <a:chOff x="5038909" y="4393273"/>
              <a:chExt cx="2019257" cy="1198686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5761629" y="4393273"/>
                <a:ext cx="1296537" cy="119868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923366" y="4523883"/>
                <a:ext cx="435787" cy="409074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23365" y="5038999"/>
                <a:ext cx="435787" cy="429592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  <p:cxnSp>
            <p:nvCxnSpPr>
              <p:cNvPr id="25" name="Straight Arrow Connector 24"/>
              <p:cNvCxnSpPr>
                <a:stCxn id="56" idx="3"/>
                <a:endCxn id="59" idx="1"/>
              </p:cNvCxnSpPr>
              <p:nvPr/>
            </p:nvCxnSpPr>
            <p:spPr>
              <a:xfrm>
                <a:off x="5038909" y="4728420"/>
                <a:ext cx="8844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58" idx="3"/>
                <a:endCxn id="60" idx="1"/>
              </p:cNvCxnSpPr>
              <p:nvPr/>
            </p:nvCxnSpPr>
            <p:spPr>
              <a:xfrm>
                <a:off x="5355022" y="5253795"/>
                <a:ext cx="56834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6473988" y="4786366"/>
                <a:ext cx="469340" cy="4665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</a:p>
            </p:txBody>
          </p:sp>
          <p:cxnSp>
            <p:nvCxnSpPr>
              <p:cNvPr id="72" name="Straight Arrow Connector 71"/>
              <p:cNvCxnSpPr>
                <a:stCxn id="59" idx="3"/>
                <a:endCxn id="69" idx="1"/>
              </p:cNvCxnSpPr>
              <p:nvPr/>
            </p:nvCxnSpPr>
            <p:spPr>
              <a:xfrm>
                <a:off x="6359153" y="4728420"/>
                <a:ext cx="183568" cy="1262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60" idx="3"/>
                <a:endCxn id="69" idx="3"/>
              </p:cNvCxnSpPr>
              <p:nvPr/>
            </p:nvCxnSpPr>
            <p:spPr>
              <a:xfrm flipV="1">
                <a:off x="6359152" y="5184571"/>
                <a:ext cx="183569" cy="692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5783182" y="6324605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</a:rPr>
                <a:t>-core task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56320" y="4393273"/>
            <a:ext cx="4173115" cy="2296653"/>
            <a:chOff x="4556320" y="4393273"/>
            <a:chExt cx="4173115" cy="2296653"/>
          </a:xfrm>
        </p:grpSpPr>
        <p:sp>
          <p:nvSpPr>
            <p:cNvPr id="53" name="Rounded Rectangle 52"/>
            <p:cNvSpPr/>
            <p:nvPr/>
          </p:nvSpPr>
          <p:spPr>
            <a:xfrm>
              <a:off x="7319751" y="4393273"/>
              <a:ext cx="1296537" cy="11986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07645" y="5685931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Task.2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Sandbox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65921" y="5069307"/>
              <a:ext cx="435787" cy="40907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471427" y="4531903"/>
              <a:ext cx="435787" cy="40907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Elbow Connector 27"/>
            <p:cNvCxnSpPr>
              <a:stCxn id="56" idx="0"/>
              <a:endCxn id="62" idx="0"/>
            </p:cNvCxnSpPr>
            <p:nvPr/>
          </p:nvCxnSpPr>
          <p:spPr>
            <a:xfrm rot="16200000" flipH="1">
              <a:off x="6251158" y="3093741"/>
              <a:ext cx="8020" cy="2868305"/>
            </a:xfrm>
            <a:prstGeom prst="bentConnector3">
              <a:avLst>
                <a:gd name="adj1" fmla="val -285037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>
              <a:stCxn id="57" idx="2"/>
              <a:endCxn id="61" idx="2"/>
            </p:cNvCxnSpPr>
            <p:nvPr/>
          </p:nvCxnSpPr>
          <p:spPr>
            <a:xfrm rot="16200000" flipH="1">
              <a:off x="6116062" y="3910627"/>
              <a:ext cx="8011" cy="3127495"/>
            </a:xfrm>
            <a:prstGeom prst="bentConnector3">
              <a:avLst>
                <a:gd name="adj1" fmla="val 295357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021575" y="4786366"/>
              <a:ext cx="469340" cy="466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</a:t>
              </a:r>
            </a:p>
          </p:txBody>
        </p:sp>
        <p:cxnSp>
          <p:nvCxnSpPr>
            <p:cNvPr id="76" name="Straight Arrow Connector 75"/>
            <p:cNvCxnSpPr>
              <a:stCxn id="62" idx="3"/>
              <a:endCxn id="70" idx="1"/>
            </p:cNvCxnSpPr>
            <p:nvPr/>
          </p:nvCxnSpPr>
          <p:spPr>
            <a:xfrm>
              <a:off x="7907214" y="4736440"/>
              <a:ext cx="183094" cy="118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1" idx="3"/>
              <a:endCxn id="70" idx="3"/>
            </p:cNvCxnSpPr>
            <p:nvPr/>
          </p:nvCxnSpPr>
          <p:spPr>
            <a:xfrm flipV="1">
              <a:off x="7901708" y="5184571"/>
              <a:ext cx="188600" cy="89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7403431" y="6320594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</a:rPr>
                <a:t>-core task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068054" y="293019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Send files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068054" y="1671976"/>
            <a:ext cx="2104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Submit Task1(A,B)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Submit Task2(A,C)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26432" y="4784562"/>
            <a:ext cx="423754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499938" y="4792582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073447" y="4788571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1499938" y="4162434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19635" y="25301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Submit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69274" y="2550198"/>
            <a:ext cx="63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076073" y="378043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Send tasks</a:t>
            </a:r>
          </a:p>
        </p:txBody>
      </p:sp>
    </p:spTree>
    <p:extLst>
      <p:ext uri="{BB962C8B-B14F-4D97-AF65-F5344CB8AC3E}">
        <p14:creationId xmlns:p14="http://schemas.microsoft.com/office/powerpoint/2010/main" val="248404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Queue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#include “</a:t>
            </a:r>
            <a:r>
              <a:rPr lang="en-US" sz="2000" dirty="0" err="1" smtClean="0">
                <a:solidFill>
                  <a:srgbClr val="FFFF00"/>
                </a:solidFill>
              </a:rPr>
              <a:t>work_queue.h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r>
              <a:rPr lang="en-US" sz="2000" dirty="0" err="1" smtClean="0"/>
              <a:t>struct</a:t>
            </a:r>
            <a:r>
              <a:rPr lang="en-US" sz="2000" dirty="0" smtClean="0"/>
              <a:t> </a:t>
            </a:r>
            <a:r>
              <a:rPr lang="en-US" sz="2000" dirty="0" err="1" smtClean="0"/>
              <a:t>work_queue</a:t>
            </a:r>
            <a:r>
              <a:rPr lang="en-US" sz="2000" dirty="0" smtClean="0"/>
              <a:t> *queue;</a:t>
            </a:r>
          </a:p>
          <a:p>
            <a:pPr marL="0" indent="0">
              <a:buNone/>
            </a:pPr>
            <a:r>
              <a:rPr lang="en-US" sz="2000" dirty="0" err="1"/>
              <a:t>s</a:t>
            </a:r>
            <a:r>
              <a:rPr lang="en-US" sz="2000" dirty="0" err="1" smtClean="0"/>
              <a:t>truct</a:t>
            </a:r>
            <a:r>
              <a:rPr lang="en-US" sz="2000" dirty="0" smtClean="0"/>
              <a:t> </a:t>
            </a:r>
            <a:r>
              <a:rPr lang="en-US" sz="2000" dirty="0" err="1" smtClean="0"/>
              <a:t>work_queue_task</a:t>
            </a:r>
            <a:r>
              <a:rPr lang="en-US" sz="2000" dirty="0" smtClean="0"/>
              <a:t> *task;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// Creates a new queue listening on a port, use zero to pick any port.</a:t>
            </a:r>
          </a:p>
          <a:p>
            <a:pPr marL="0" indent="0">
              <a:buNone/>
            </a:pPr>
            <a:r>
              <a:rPr lang="en-US" sz="2000" dirty="0" smtClean="0"/>
              <a:t>queue = </a:t>
            </a:r>
            <a:r>
              <a:rPr lang="en-US" sz="2000" dirty="0" err="1" smtClean="0">
                <a:solidFill>
                  <a:srgbClr val="FFFF00"/>
                </a:solidFill>
              </a:rPr>
              <a:t>work_queue_create</a:t>
            </a:r>
            <a:r>
              <a:rPr lang="en-US" sz="2000" dirty="0" smtClean="0"/>
              <a:t>( port );</a:t>
            </a:r>
          </a:p>
          <a:p>
            <a:pPr marL="0" indent="0">
              <a:buNone/>
            </a:pPr>
            <a:r>
              <a:rPr lang="en-US" sz="2000" dirty="0" smtClean="0"/>
              <a:t>// Submits a task into a queue.  (non-blocking)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work_queue_submit</a:t>
            </a:r>
            <a:r>
              <a:rPr lang="en-US" sz="2000" dirty="0" smtClean="0"/>
              <a:t>( queue, task );</a:t>
            </a:r>
          </a:p>
          <a:p>
            <a:pPr marL="0" indent="0">
              <a:buNone/>
            </a:pPr>
            <a:r>
              <a:rPr lang="en-US" sz="2000" dirty="0" smtClean="0"/>
              <a:t>// Waits for a task to complete, returns the complete task.</a:t>
            </a:r>
          </a:p>
          <a:p>
            <a:pPr marL="0" indent="0">
              <a:buNone/>
            </a:pPr>
            <a:r>
              <a:rPr lang="en-US" sz="2000" dirty="0" smtClean="0"/>
              <a:t>task = </a:t>
            </a:r>
            <a:r>
              <a:rPr lang="en-US" sz="2000" dirty="0" err="1" smtClean="0">
                <a:solidFill>
                  <a:srgbClr val="FFFF00"/>
                </a:solidFill>
              </a:rPr>
              <a:t>work_queue_wait</a:t>
            </a:r>
            <a:r>
              <a:rPr lang="en-US" sz="2000" dirty="0" smtClean="0"/>
              <a:t>( queue, timeout );</a:t>
            </a:r>
          </a:p>
          <a:p>
            <a:pPr marL="0" indent="0">
              <a:buNone/>
            </a:pPr>
            <a:r>
              <a:rPr lang="en-US" sz="2000" dirty="0" smtClean="0"/>
              <a:t>// Returns true if there are no tasks left in the queue.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work_queue_empty</a:t>
            </a:r>
            <a:r>
              <a:rPr lang="en-US" sz="2000" dirty="0" smtClean="0"/>
              <a:t>( queue );</a:t>
            </a:r>
          </a:p>
          <a:p>
            <a:pPr marL="0" indent="0">
              <a:buNone/>
            </a:pPr>
            <a:r>
              <a:rPr lang="en-US" sz="2000" dirty="0" smtClean="0"/>
              <a:t>// Returns true if the queue is hungry for more tasks.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work_queue_hungry</a:t>
            </a:r>
            <a:r>
              <a:rPr lang="en-US" sz="2000" dirty="0"/>
              <a:t>( </a:t>
            </a:r>
            <a:r>
              <a:rPr lang="en-US" sz="2000" dirty="0" smtClean="0"/>
              <a:t>queue );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110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Basic Task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#include “</a:t>
            </a:r>
            <a:r>
              <a:rPr lang="en-US" sz="2000" dirty="0" err="1">
                <a:solidFill>
                  <a:srgbClr val="FFFF00"/>
                </a:solidFill>
              </a:rPr>
              <a:t>work_queue.h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r>
              <a:rPr lang="en-US" sz="2000" dirty="0" err="1" smtClean="0"/>
              <a:t>struct</a:t>
            </a:r>
            <a:r>
              <a:rPr lang="en-US" sz="2000" dirty="0" smtClean="0"/>
              <a:t> </a:t>
            </a:r>
            <a:r>
              <a:rPr lang="en-US" sz="2000" dirty="0" err="1"/>
              <a:t>work_queue_task</a:t>
            </a:r>
            <a:r>
              <a:rPr lang="en-US" sz="2000" dirty="0"/>
              <a:t> *task;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// Create a task that will run a given Unix command.</a:t>
            </a:r>
          </a:p>
          <a:p>
            <a:pPr marL="0" indent="0">
              <a:buNone/>
            </a:pPr>
            <a:r>
              <a:rPr lang="en-US" sz="2000" dirty="0" smtClean="0"/>
              <a:t>task = </a:t>
            </a:r>
            <a:r>
              <a:rPr lang="en-US" sz="2000" dirty="0" err="1" smtClean="0">
                <a:solidFill>
                  <a:srgbClr val="FFFF00"/>
                </a:solidFill>
              </a:rPr>
              <a:t>work_queue_task_create</a:t>
            </a:r>
            <a:r>
              <a:rPr lang="en-US" sz="2000" dirty="0" smtClean="0"/>
              <a:t>( command );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// Indicate an input or output file needed by the task.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FF00"/>
                </a:solidFill>
              </a:rPr>
              <a:t>work_queue_task_specify_file</a:t>
            </a:r>
            <a:r>
              <a:rPr lang="en-US" sz="2000" dirty="0"/>
              <a:t>( task, name, </a:t>
            </a:r>
            <a:r>
              <a:rPr lang="en-US" sz="2000" dirty="0" err="1"/>
              <a:t>remote_name</a:t>
            </a:r>
            <a:r>
              <a:rPr lang="en-US" sz="2000" dirty="0"/>
              <a:t>, type, flags );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// Indicate an input buffer needed by the task.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work_queue_task_specify_buffer</a:t>
            </a:r>
            <a:r>
              <a:rPr lang="en-US" sz="2000" dirty="0" smtClean="0"/>
              <a:t>( </a:t>
            </a:r>
            <a:r>
              <a:rPr lang="en-US" sz="2000" dirty="0"/>
              <a:t>task, </a:t>
            </a:r>
            <a:r>
              <a:rPr lang="en-US" sz="2000" dirty="0" smtClean="0"/>
              <a:t>data, length, </a:t>
            </a:r>
            <a:r>
              <a:rPr lang="en-US" sz="2000" dirty="0" err="1" smtClean="0"/>
              <a:t>remote_name</a:t>
            </a:r>
            <a:r>
              <a:rPr lang="en-US" sz="2000" dirty="0" smtClean="0"/>
              <a:t>, flags);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// Destroy the task object.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work_queue_task_delete</a:t>
            </a:r>
            <a:r>
              <a:rPr lang="en-US" sz="2000" dirty="0" smtClean="0"/>
              <a:t>( task );</a:t>
            </a:r>
          </a:p>
        </p:txBody>
      </p:sp>
    </p:spTree>
    <p:extLst>
      <p:ext uri="{BB962C8B-B14F-4D97-AF65-F5344CB8AC3E}">
        <p14:creationId xmlns:p14="http://schemas.microsoft.com/office/powerpoint/2010/main" val="18130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C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5638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#include “</a:t>
            </a:r>
            <a:r>
              <a:rPr lang="en-US" sz="1600" dirty="0" err="1" smtClean="0">
                <a:latin typeface="Lucida Console" panose="020B0609040504020204" pitchFamily="49" charset="0"/>
              </a:rPr>
              <a:t>work_queue.h</a:t>
            </a:r>
            <a:r>
              <a:rPr lang="en-US" sz="1600" dirty="0" smtClean="0">
                <a:latin typeface="Lucida Console" panose="020B0609040504020204" pitchFamily="49" charset="0"/>
              </a:rPr>
              <a:t>”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struct</a:t>
            </a:r>
            <a:r>
              <a:rPr lang="en-US" sz="1600" dirty="0" smtClean="0">
                <a:latin typeface="Lucida Console" panose="020B0609040504020204" pitchFamily="49" charset="0"/>
              </a:rPr>
              <a:t> </a:t>
            </a:r>
            <a:r>
              <a:rPr lang="en-US" sz="1600" dirty="0" err="1" smtClean="0">
                <a:latin typeface="Lucida Console" panose="020B0609040504020204" pitchFamily="49" charset="0"/>
              </a:rPr>
              <a:t>work_queue</a:t>
            </a:r>
            <a:r>
              <a:rPr lang="en-US" sz="1600" dirty="0" smtClean="0">
                <a:latin typeface="Lucida Console" panose="020B0609040504020204" pitchFamily="49" charset="0"/>
              </a:rPr>
              <a:t> *queue;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latin typeface="Lucida Console" panose="020B0609040504020204" pitchFamily="49" charset="0"/>
              </a:rPr>
              <a:t>struct</a:t>
            </a:r>
            <a:r>
              <a:rPr lang="en-US" sz="1600" dirty="0" smtClean="0">
                <a:latin typeface="Lucida Console" panose="020B0609040504020204" pitchFamily="49" charset="0"/>
              </a:rPr>
              <a:t> </a:t>
            </a:r>
            <a:r>
              <a:rPr lang="en-US" sz="1600" dirty="0" err="1" smtClean="0">
                <a:latin typeface="Lucida Console" panose="020B0609040504020204" pitchFamily="49" charset="0"/>
              </a:rPr>
              <a:t>work_queue_task</a:t>
            </a:r>
            <a:r>
              <a:rPr lang="en-US" sz="1600" dirty="0" smtClean="0">
                <a:latin typeface="Lucida Console" panose="020B0609040504020204" pitchFamily="49" charset="0"/>
              </a:rPr>
              <a:t> *task;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queue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work_queue_create</a:t>
            </a:r>
            <a:r>
              <a:rPr lang="en-US" sz="1600" dirty="0" smtClean="0">
                <a:latin typeface="Lucida Console" panose="020B0609040504020204" pitchFamily="49" charset="0"/>
              </a:rPr>
              <a:t>( 0 );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solidFill>
                <a:srgbClr val="FFFF00"/>
              </a:solidFill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work_queue_specify_name</a:t>
            </a:r>
            <a:r>
              <a:rPr lang="en-US" sz="1600" dirty="0" smtClean="0">
                <a:latin typeface="Lucida Console" panose="020B0609040504020204" pitchFamily="49" charset="0"/>
              </a:rPr>
              <a:t>( “</a:t>
            </a:r>
            <a:r>
              <a:rPr lang="en-US" sz="1600" dirty="0" err="1" smtClean="0">
                <a:latin typeface="Lucida Console" panose="020B0609040504020204" pitchFamily="49" charset="0"/>
              </a:rPr>
              <a:t>myproject</a:t>
            </a:r>
            <a:r>
              <a:rPr lang="en-US" sz="1600" dirty="0" smtClean="0">
                <a:latin typeface="Lucida Console" panose="020B0609040504020204" pitchFamily="49" charset="0"/>
              </a:rPr>
              <a:t>”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task = </a:t>
            </a:r>
            <a:r>
              <a:rPr lang="en-US" sz="1600" dirty="0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work_queue_task_create</a:t>
            </a:r>
            <a:r>
              <a:rPr lang="en-US" sz="1600" dirty="0" smtClean="0">
                <a:latin typeface="Lucida Console" panose="020B0609040504020204" pitchFamily="49" charset="0"/>
              </a:rPr>
              <a:t>(“sim.exe –p 50 in.dat &gt;out.txt”);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dirty="0" smtClean="0">
                <a:solidFill>
                  <a:srgbClr val="F53819"/>
                </a:solidFill>
                <a:latin typeface="Lucida Console" panose="020B0609040504020204" pitchFamily="49" charset="0"/>
              </a:rPr>
              <a:t>///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work_queue_submit</a:t>
            </a:r>
            <a:r>
              <a:rPr lang="en-US" sz="1600" dirty="0" smtClean="0">
                <a:latin typeface="Lucida Console" panose="020B0609040504020204" pitchFamily="49" charset="0"/>
              </a:rPr>
              <a:t>( queue, task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anose="020B0609040504020204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while(!</a:t>
            </a: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work_queue_empty</a:t>
            </a:r>
            <a:r>
              <a:rPr lang="en-US" sz="1600" dirty="0" smtClean="0">
                <a:latin typeface="Lucida Console" panose="020B0609040504020204" pitchFamily="49" charset="0"/>
              </a:rPr>
              <a:t>(queue)) {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	task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work_queue_wait</a:t>
            </a:r>
            <a:r>
              <a:rPr lang="en-US" sz="1600" dirty="0" smtClean="0">
                <a:latin typeface="Lucida Console" panose="020B0609040504020204" pitchFamily="49" charset="0"/>
              </a:rPr>
              <a:t>( queue, 60 );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	if(task) </a:t>
            </a:r>
            <a:r>
              <a:rPr lang="en-US" sz="1600" dirty="0" err="1" smtClean="0">
                <a:solidFill>
                  <a:srgbClr val="FFFF00"/>
                </a:solidFill>
                <a:latin typeface="Lucida Console" panose="020B0609040504020204" pitchFamily="49" charset="0"/>
              </a:rPr>
              <a:t>work_queue_task_delete</a:t>
            </a:r>
            <a:r>
              <a:rPr lang="en-US" sz="1600" dirty="0" smtClean="0">
                <a:latin typeface="Lucida Console" panose="020B0609040504020204" pitchFamily="49" charset="0"/>
              </a:rPr>
              <a:t>( task );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452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Perl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816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use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</a:t>
            </a: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$queue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600" dirty="0" smtClean="0">
                <a:latin typeface="Lucida Console" pitchFamily="49" charset="0"/>
              </a:rPr>
              <a:t>( 0 );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work_queue_specify_name</a:t>
            </a:r>
            <a:r>
              <a:rPr lang="en-US" sz="1600" dirty="0" smtClean="0">
                <a:latin typeface="Lucida Console" pitchFamily="49" charset="0"/>
              </a:rPr>
              <a:t>( “</a:t>
            </a:r>
            <a:r>
              <a:rPr lang="en-US" sz="1600" dirty="0" err="1" smtClean="0">
                <a:latin typeface="Lucida Console" pitchFamily="49" charset="0"/>
              </a:rPr>
              <a:t>myproject</a:t>
            </a:r>
            <a:r>
              <a:rPr lang="en-US" sz="1600" dirty="0" smtClean="0">
                <a:latin typeface="Lucida Console" pitchFamily="49" charset="0"/>
              </a:rPr>
              <a:t>”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$task = </a:t>
            </a: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600" dirty="0" smtClean="0">
                <a:latin typeface="Lucida Console" pitchFamily="49" charset="0"/>
              </a:rPr>
              <a:t>(“sim.exe –p 50 in.dat &gt;out.txt”);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solidFill>
                <a:srgbClr val="F53819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600" dirty="0" smtClean="0">
                <a:latin typeface="Lucida Console" pitchFamily="49" charset="0"/>
              </a:rPr>
              <a:t>( $queue, $task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while(!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600" dirty="0" smtClean="0">
                <a:latin typeface="Lucida Console" pitchFamily="49" charset="0"/>
              </a:rPr>
              <a:t>($queue)) {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	$task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600" dirty="0" smtClean="0">
                <a:latin typeface="Lucida Console" pitchFamily="49" charset="0"/>
              </a:rPr>
              <a:t>( $queue, 60 );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	if($task)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600" dirty="0" smtClean="0">
                <a:latin typeface="Lucida Console" pitchFamily="49" charset="0"/>
              </a:rPr>
              <a:t>( $task );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458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Python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572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from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</a:t>
            </a: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 import *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queue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WorkQueue</a:t>
            </a:r>
            <a:r>
              <a:rPr lang="en-US" sz="1600" dirty="0" smtClean="0">
                <a:latin typeface="Lucida Console" pitchFamily="49" charset="0"/>
              </a:rPr>
              <a:t>( port = 0 )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queue.specify_name</a:t>
            </a:r>
            <a:r>
              <a:rPr lang="en-US" sz="1600" dirty="0" smtClean="0">
                <a:latin typeface="Lucida Console" pitchFamily="49" charset="0"/>
              </a:rPr>
              <a:t>( “</a:t>
            </a:r>
            <a:r>
              <a:rPr lang="en-US" sz="1600" dirty="0" err="1" smtClean="0">
                <a:latin typeface="Lucida Console" pitchFamily="49" charset="0"/>
              </a:rPr>
              <a:t>myproject</a:t>
            </a:r>
            <a:r>
              <a:rPr lang="en-US" sz="1600" dirty="0" smtClean="0">
                <a:latin typeface="Lucida Console" pitchFamily="49" charset="0"/>
              </a:rPr>
              <a:t>” );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task = </a:t>
            </a: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Task</a:t>
            </a:r>
            <a:r>
              <a:rPr lang="en-US" sz="1600" dirty="0" smtClean="0">
                <a:latin typeface="Lucida Console" pitchFamily="49" charset="0"/>
              </a:rPr>
              <a:t>(“sim.exe –p 50 in.dat &gt;out.txt”)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solidFill>
                <a:schemeClr val="accent2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solidFill>
                <a:srgbClr val="F53819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err="1" smtClean="0">
                <a:latin typeface="Lucida Console" pitchFamily="49" charset="0"/>
              </a:rPr>
              <a:t>queue.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submit</a:t>
            </a:r>
            <a:r>
              <a:rPr lang="en-US" sz="1600" dirty="0" smtClean="0">
                <a:solidFill>
                  <a:srgbClr val="FFFF00"/>
                </a:solidFill>
                <a:latin typeface="Lucida Console" pitchFamily="49" charset="0"/>
              </a:rPr>
              <a:t>( task )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While not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queue.empty</a:t>
            </a:r>
            <a:r>
              <a:rPr lang="en-US" sz="1600" dirty="0" smtClean="0">
                <a:latin typeface="Lucida Console" pitchFamily="49" charset="0"/>
              </a:rPr>
              <a:t>():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	task = </a:t>
            </a: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queue.wait</a:t>
            </a:r>
            <a:r>
              <a:rPr lang="en-US" sz="1600" dirty="0" smtClean="0">
                <a:latin typeface="Lucida Console" pitchFamily="49" charset="0"/>
              </a:rPr>
              <a:t>(60)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C: Specify Files for a Task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762000" y="2971800"/>
            <a:ext cx="7696200" cy="3733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en-US" sz="1600" dirty="0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dirty="0" smtClean="0">
                <a:latin typeface="Lucida Console" pitchFamily="49" charset="0"/>
              </a:rPr>
              <a:t>( task,“in.</a:t>
            </a:r>
            <a:r>
              <a:rPr lang="en-US" sz="1600" dirty="0" err="1" smtClean="0">
                <a:latin typeface="Lucida Console" pitchFamily="49" charset="0"/>
              </a:rPr>
              <a:t>dat</a:t>
            </a:r>
            <a:r>
              <a:rPr lang="en-US" sz="1600" dirty="0" smtClean="0">
                <a:latin typeface="Lucida Console" pitchFamily="49" charset="0"/>
              </a:rPr>
              <a:t>”,”in.dat”,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            WORK_QUEUE_INPUT, WORK_QUEUE_NOCACHE );</a:t>
            </a:r>
          </a:p>
          <a:p>
            <a:pPr>
              <a:buFont typeface="Arial" charset="0"/>
              <a:buNone/>
            </a:pPr>
            <a:endParaRPr lang="en-US" sz="1600" dirty="0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dirty="0" smtClean="0">
                <a:latin typeface="Lucida Console" pitchFamily="49" charset="0"/>
              </a:rPr>
              <a:t>( task,“calib.</a:t>
            </a:r>
            <a:r>
              <a:rPr lang="en-US" sz="1600" dirty="0" err="1" smtClean="0">
                <a:latin typeface="Lucida Console" pitchFamily="49" charset="0"/>
              </a:rPr>
              <a:t>dat</a:t>
            </a:r>
            <a:r>
              <a:rPr lang="en-US" sz="1600" dirty="0" smtClean="0">
                <a:latin typeface="Lucida Console" pitchFamily="49" charset="0"/>
              </a:rPr>
              <a:t>”,”calib.dat”,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           WORK_QUEUE_INPUT, WORK_QUEUE_CACHE );</a:t>
            </a:r>
          </a:p>
          <a:p>
            <a:pPr>
              <a:buFont typeface="Arial" charset="0"/>
              <a:buNone/>
            </a:pPr>
            <a:endParaRPr lang="en-US" sz="1600" dirty="0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dirty="0" smtClean="0">
                <a:latin typeface="Lucida Console" pitchFamily="49" charset="0"/>
              </a:rPr>
              <a:t>( </a:t>
            </a:r>
            <a:r>
              <a:rPr lang="en-US" sz="1600" dirty="0" err="1" smtClean="0">
                <a:latin typeface="Lucida Console" pitchFamily="49" charset="0"/>
              </a:rPr>
              <a:t>task,“out.txt”,”out.txt</a:t>
            </a:r>
            <a:r>
              <a:rPr lang="en-US" sz="1600" dirty="0" smtClean="0">
                <a:latin typeface="Lucida Console" pitchFamily="49" charset="0"/>
              </a:rPr>
              <a:t>”,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           WORK_QUEUE_OUTPUT, WORK_QUEUE_NOCACHE );</a:t>
            </a:r>
          </a:p>
          <a:p>
            <a:pPr>
              <a:buFont typeface="Arial" charset="0"/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dirty="0" smtClean="0">
                <a:latin typeface="Lucida Console" pitchFamily="49" charset="0"/>
              </a:rPr>
              <a:t>( </a:t>
            </a:r>
            <a:r>
              <a:rPr lang="en-US" sz="1600" dirty="0" err="1" smtClean="0">
                <a:latin typeface="Lucida Console" pitchFamily="49" charset="0"/>
              </a:rPr>
              <a:t>task,“sim.exe”,”sim.exe</a:t>
            </a:r>
            <a:r>
              <a:rPr lang="en-US" sz="1600" dirty="0" smtClean="0">
                <a:latin typeface="Lucida Console" pitchFamily="49" charset="0"/>
              </a:rPr>
              <a:t>”,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Lucida Console" pitchFamily="49" charset="0"/>
              </a:rPr>
              <a:t>            WORK_QUEUE_INPUT, WORK_QUEUE_CACHE );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698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in.dat –p 50 &gt; out.txt</a:t>
            </a:r>
          </a:p>
        </p:txBody>
      </p:sp>
    </p:spTree>
    <p:extLst>
      <p:ext uri="{BB962C8B-B14F-4D97-AF65-F5344CB8AC3E}">
        <p14:creationId xmlns:p14="http://schemas.microsoft.com/office/powerpoint/2010/main" val="360290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Science Depends on Computing!</a:t>
            </a:r>
          </a:p>
        </p:txBody>
      </p:sp>
      <p:pic>
        <p:nvPicPr>
          <p:cNvPr id="52226" name="Picture 2" descr="http://www.bibliotecapleyades.net/imagenes_ciencia/colisionadorhadrones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810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71900"/>
            <a:ext cx="3657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images.forbes.com/media/2009/01/29/top25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75" y="4038600"/>
            <a:ext cx="2613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http://topnews.net.nz/data/Genome-Sequenc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643438"/>
            <a:ext cx="244316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6259513"/>
            <a:ext cx="3990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AGTCCGTACGATGCTATTAGCGAGCGTGA…</a:t>
            </a:r>
          </a:p>
        </p:txBody>
      </p:sp>
      <p:pic>
        <p:nvPicPr>
          <p:cNvPr id="52232" name="Picture 8" descr="https://encrypted-tbn0.google.com/images?q=tbn:ANd9GcQgzROQpfL9uQXJamscucIGqw9ppxm8sLzxNFLLhB2mC4Yuc15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8725" y="1143000"/>
            <a:ext cx="2062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http://www.ks.uiuc.edu/Overview/gallery/biggifs/7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057275"/>
            <a:ext cx="3467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Perl: Specify Files for a Task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 in.dat  –p 50  &gt;  out.txt</a:t>
            </a:r>
          </a:p>
        </p:txBody>
      </p:sp>
      <p:sp>
        <p:nvSpPr>
          <p:cNvPr id="32778" name="Content Placeholder 2"/>
          <p:cNvSpPr>
            <a:spLocks/>
          </p:cNvSpPr>
          <p:nvPr/>
        </p:nvSpPr>
        <p:spPr bwMode="auto">
          <a:xfrm>
            <a:off x="838200" y="2971800"/>
            <a:ext cx="7543800" cy="3733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>
              <a:solidFill>
                <a:srgbClr val="FFFF00"/>
              </a:solidFill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>
                <a:latin typeface="Lucida Console" pitchFamily="49" charset="0"/>
              </a:rPr>
              <a:t>( $task,“in.dat”,”in.dat”,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Lucida Console" pitchFamily="49" charset="0"/>
              </a:rPr>
              <a:t>            $WORK_QUEUE_INPUT,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>
                <a:latin typeface="Lucida Console" pitchFamily="49" charset="0"/>
              </a:rPr>
              <a:t>( $task,“calib.dat”,”calib.dat”,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Lucida Console" pitchFamily="49" charset="0"/>
              </a:rPr>
              <a:t>           $WORK_QUEUE_INPUT,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>
                <a:latin typeface="Lucida Console" pitchFamily="49" charset="0"/>
              </a:rPr>
              <a:t>( $task,“out.txt”,”out.txt”,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Lucida Console" pitchFamily="49" charset="0"/>
              </a:rPr>
              <a:t>           $WORK_QUEUE_OUTPUT,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>
                <a:latin typeface="Lucida Console" pitchFamily="49" charset="0"/>
              </a:rPr>
              <a:t>( $task,“sim.exe”,”sim.exe”,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>
                <a:latin typeface="Lucida Console" pitchFamily="49" charset="0"/>
              </a:rPr>
              <a:t>            $WORK_QUEUE_INPUT, $WORK_QUEUE_CACHE );</a:t>
            </a:r>
          </a:p>
        </p:txBody>
      </p:sp>
    </p:spTree>
    <p:extLst>
      <p:ext uri="{BB962C8B-B14F-4D97-AF65-F5344CB8AC3E}">
        <p14:creationId xmlns:p14="http://schemas.microsoft.com/office/powerpoint/2010/main" val="7230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Python: Specify Files for a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971800"/>
            <a:ext cx="6400800" cy="3733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1600" smtClean="0">
              <a:solidFill>
                <a:srgbClr val="FFFF00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smtClean="0">
                <a:latin typeface="Lucida Console" pitchFamily="49" charset="0"/>
              </a:rPr>
              <a:t>( “in.dat”, ”in.dat”,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Lucida Console" pitchFamily="49" charset="0"/>
              </a:rPr>
              <a:t>           WORK_QUEUE_INPUT, cache = False )</a:t>
            </a: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smtClean="0">
                <a:latin typeface="Lucida Console" pitchFamily="49" charset="0"/>
              </a:rPr>
              <a:t>( “calib.dat”, ”calib.dat”,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Lucida Console" pitchFamily="49" charset="0"/>
              </a:rPr>
              <a:t>           WORK_QUEUE_INPUT, cache = False )</a:t>
            </a: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smtClean="0">
                <a:latin typeface="Lucida Console" pitchFamily="49" charset="0"/>
              </a:rPr>
              <a:t>( “out.txt”, ”out.txt”,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Lucida Console" pitchFamily="49" charset="0"/>
              </a:rPr>
              <a:t>           WORK_QUEUE_OUTPUT, cache = False )</a:t>
            </a:r>
          </a:p>
          <a:p>
            <a:pPr eaLnBrk="1" hangingPunct="1">
              <a:buFont typeface="Arial" charset="0"/>
              <a:buNone/>
            </a:pPr>
            <a:endParaRPr lang="en-US" sz="1600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smtClean="0">
                <a:latin typeface="Lucida Console" pitchFamily="49" charset="0"/>
              </a:rPr>
              <a:t>( “sim.exe”, ”sim.exe”,</a:t>
            </a:r>
          </a:p>
          <a:p>
            <a:pPr eaLnBrk="1" hangingPunct="1">
              <a:buFont typeface="Arial" charset="0"/>
              <a:buNone/>
            </a:pPr>
            <a:r>
              <a:rPr lang="en-US" sz="1600" smtClean="0">
                <a:latin typeface="Lucida Console" pitchFamily="49" charset="0"/>
              </a:rPr>
              <a:t>            WORK_QUEUE_INPUT, cache = True )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 in.dat  –p 50  &gt;  out.txt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/>
              <a:t>all the files</a:t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381000" y="152400"/>
            <a:ext cx="83058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4000" dirty="0">
                <a:solidFill>
                  <a:srgbClr val="FFFF00"/>
                </a:solidFill>
              </a:rPr>
              <a:t>Running 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Work Queue </a:t>
            </a:r>
            <a:r>
              <a:rPr lang="en-US" sz="4000" dirty="0" smtClean="0">
                <a:solidFill>
                  <a:srgbClr val="FFFF00"/>
                </a:solidFill>
              </a:rPr>
              <a:t>Program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185863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err="1" smtClean="0">
                <a:latin typeface="Calibri" pitchFamily="34" charset="0"/>
              </a:rPr>
              <a:t>gcc</a:t>
            </a:r>
            <a:r>
              <a:rPr lang="en-US" sz="2800" dirty="0" smtClean="0">
                <a:latin typeface="Calibri" pitchFamily="34" charset="0"/>
              </a:rPr>
              <a:t>  </a:t>
            </a:r>
            <a:r>
              <a:rPr lang="en-US" sz="2800" dirty="0" err="1">
                <a:latin typeface="Calibri" pitchFamily="34" charset="0"/>
              </a:rPr>
              <a:t>work_queue_example.c</a:t>
            </a:r>
            <a:r>
              <a:rPr lang="en-US" sz="2800" dirty="0">
                <a:latin typeface="Calibri" pitchFamily="34" charset="0"/>
              </a:rPr>
              <a:t>   -o </a:t>
            </a:r>
            <a:r>
              <a:rPr lang="en-US" sz="2800" dirty="0" err="1">
                <a:latin typeface="Calibri" pitchFamily="34" charset="0"/>
              </a:rPr>
              <a:t>work_queue_example</a:t>
            </a:r>
            <a:r>
              <a:rPr lang="en-US" sz="2800" dirty="0">
                <a:latin typeface="Calibri" pitchFamily="34" charset="0"/>
              </a:rPr>
              <a:t>  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 pitchFamily="34" charset="0"/>
              </a:rPr>
              <a:t>        </a:t>
            </a:r>
            <a:r>
              <a:rPr lang="en-US" sz="2800" dirty="0" smtClean="0">
                <a:latin typeface="Calibri" pitchFamily="34" charset="0"/>
              </a:rPr>
              <a:t>-</a:t>
            </a:r>
            <a:r>
              <a:rPr lang="en-US" sz="2800" dirty="0">
                <a:latin typeface="Calibri" pitchFamily="34" charset="0"/>
              </a:rPr>
              <a:t>I $</a:t>
            </a:r>
            <a:r>
              <a:rPr lang="en-US" sz="2800" dirty="0" smtClean="0">
                <a:latin typeface="Calibri" pitchFamily="34" charset="0"/>
              </a:rPr>
              <a:t>HOME/</a:t>
            </a:r>
            <a:r>
              <a:rPr lang="en-US" sz="2800" dirty="0" err="1" smtClean="0">
                <a:latin typeface="Calibri" pitchFamily="34" charset="0"/>
              </a:rPr>
              <a:t>cctools</a:t>
            </a:r>
            <a:r>
              <a:rPr lang="en-US" sz="2800" dirty="0" smtClean="0">
                <a:latin typeface="Calibri" pitchFamily="34" charset="0"/>
              </a:rPr>
              <a:t>/include/</a:t>
            </a:r>
            <a:r>
              <a:rPr lang="en-US" sz="2800" dirty="0" err="1" smtClean="0">
                <a:latin typeface="Calibri" pitchFamily="34" charset="0"/>
              </a:rPr>
              <a:t>cctools</a:t>
            </a: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     -L $HOME/</a:t>
            </a:r>
            <a:r>
              <a:rPr lang="en-US" sz="2800" dirty="0" err="1" smtClean="0">
                <a:latin typeface="Calibri" pitchFamily="34" charset="0"/>
              </a:rPr>
              <a:t>cctools</a:t>
            </a:r>
            <a:r>
              <a:rPr lang="en-US" sz="2800" dirty="0" smtClean="0">
                <a:latin typeface="Calibri" pitchFamily="34" charset="0"/>
              </a:rPr>
              <a:t>/lib</a:t>
            </a:r>
            <a:endParaRPr lang="en-US" sz="2800" dirty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 pitchFamily="34" charset="0"/>
              </a:rPr>
              <a:t>        </a:t>
            </a:r>
            <a:r>
              <a:rPr lang="en-US" sz="2800" dirty="0" smtClean="0">
                <a:latin typeface="Calibri" pitchFamily="34" charset="0"/>
              </a:rPr>
              <a:t>-</a:t>
            </a:r>
            <a:r>
              <a:rPr lang="en-US" sz="2800" dirty="0" err="1">
                <a:latin typeface="Calibri" pitchFamily="34" charset="0"/>
              </a:rPr>
              <a:t>lwork_queue</a:t>
            </a:r>
            <a:r>
              <a:rPr lang="en-US" sz="2800" dirty="0">
                <a:latin typeface="Calibri" pitchFamily="34" charset="0"/>
              </a:rPr>
              <a:t> -</a:t>
            </a:r>
            <a:r>
              <a:rPr lang="en-US" sz="2800" dirty="0" err="1">
                <a:latin typeface="Calibri" pitchFamily="34" charset="0"/>
              </a:rPr>
              <a:t>ldttools</a:t>
            </a:r>
            <a:r>
              <a:rPr lang="en-US" sz="2800" dirty="0">
                <a:latin typeface="Calibri" pitchFamily="34" charset="0"/>
              </a:rPr>
              <a:t>  -lm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</a:t>
            </a:r>
            <a:r>
              <a:rPr lang="en-US" sz="2800" dirty="0" err="1" smtClean="0">
                <a:latin typeface="Calibri" pitchFamily="34" charset="0"/>
              </a:rPr>
              <a:t>work_queue_example</a:t>
            </a: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Listening on port 8374 …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In another window:</a:t>
            </a: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</a:t>
            </a:r>
            <a:r>
              <a:rPr lang="en-US" sz="2800" dirty="0" err="1" smtClean="0">
                <a:latin typeface="Calibri" pitchFamily="34" charset="0"/>
              </a:rPr>
              <a:t>work_queue_worker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 smtClean="0">
                <a:latin typeface="Calibri" pitchFamily="34" charset="0"/>
              </a:rPr>
              <a:t>  master.host.name.org  8374</a:t>
            </a:r>
            <a:endParaRPr lang="en-US" sz="2800" dirty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381000" y="152400"/>
            <a:ext cx="83058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4000" dirty="0" smtClean="0">
                <a:solidFill>
                  <a:srgbClr val="FFFF00"/>
                </a:solidFill>
              </a:rPr>
              <a:t>… for Python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185863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</a:pPr>
            <a:endParaRPr lang="en-US" sz="3200" dirty="0" smtClean="0">
              <a:latin typeface="+mn-lt"/>
            </a:endParaRPr>
          </a:p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 smtClean="0">
                <a:latin typeface="+mn-lt"/>
              </a:rPr>
              <a:t>setenv</a:t>
            </a:r>
            <a:r>
              <a:rPr lang="en-US" sz="3200" dirty="0" smtClean="0">
                <a:latin typeface="+mn-lt"/>
              </a:rPr>
              <a:t> PYTHONPATH </a:t>
            </a:r>
            <a:r>
              <a:rPr lang="en-US" altLang="en-US" sz="3200" dirty="0" smtClean="0">
                <a:latin typeface="+mn-lt"/>
              </a:rPr>
              <a:t>${</a:t>
            </a:r>
            <a:r>
              <a:rPr lang="en-US" altLang="en-US" sz="3200" dirty="0">
                <a:latin typeface="+mn-lt"/>
              </a:rPr>
              <a:t>PYTHONPATH</a:t>
            </a:r>
            <a:r>
              <a:rPr lang="en-US" altLang="en-US" sz="3200" dirty="0" smtClean="0">
                <a:latin typeface="+mn-lt"/>
              </a:rPr>
              <a:t>}:   </a:t>
            </a:r>
            <a:r>
              <a:rPr lang="en-US" altLang="en-US" sz="1400" dirty="0" smtClean="0">
                <a:solidFill>
                  <a:srgbClr val="FFFF00"/>
                </a:solidFill>
                <a:latin typeface="+mn-lt"/>
              </a:rPr>
              <a:t>(no line break)</a:t>
            </a:r>
            <a:endParaRPr lang="en-US" altLang="en-US" sz="3200" dirty="0" smtClean="0">
              <a:solidFill>
                <a:srgbClr val="FFFF00"/>
              </a:solidFill>
              <a:latin typeface="+mn-lt"/>
            </a:endParaRPr>
          </a:p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 smtClean="0">
                <a:latin typeface="+mn-lt"/>
              </a:rPr>
              <a:t>     ${HOME}/</a:t>
            </a:r>
            <a:r>
              <a:rPr lang="en-US" altLang="en-US" sz="3200" dirty="0" err="1" smtClean="0">
                <a:latin typeface="+mn-lt"/>
              </a:rPr>
              <a:t>cctools</a:t>
            </a:r>
            <a:r>
              <a:rPr lang="en-US" altLang="en-US" sz="3200" dirty="0" smtClean="0">
                <a:latin typeface="+mn-lt"/>
              </a:rPr>
              <a:t>/lib/python2.6/site-package</a:t>
            </a:r>
            <a:endParaRPr lang="en-US" altLang="en-US" sz="3200" dirty="0">
              <a:latin typeface="+mn-lt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latin typeface="Calibri" pitchFamily="34" charset="0"/>
              </a:rPr>
              <a:t> </a:t>
            </a: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./work_queue_example.py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Listening on port 8374 …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In another window:</a:t>
            </a: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</a:t>
            </a:r>
            <a:r>
              <a:rPr lang="en-US" sz="2800" dirty="0" err="1" smtClean="0">
                <a:latin typeface="Calibri" pitchFamily="34" charset="0"/>
              </a:rPr>
              <a:t>work_queue_worker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master.host.name.org   8374</a:t>
            </a:r>
            <a:endParaRPr lang="en-US" sz="2800" dirty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71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381000" y="152400"/>
            <a:ext cx="83058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4000" dirty="0" smtClean="0">
                <a:solidFill>
                  <a:srgbClr val="FFFF00"/>
                </a:solidFill>
              </a:rPr>
              <a:t>… for Perl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185863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</a:pPr>
            <a:endParaRPr lang="en-US" sz="2800" dirty="0" smtClean="0">
              <a:latin typeface="+mn-lt"/>
            </a:endParaRPr>
          </a:p>
          <a:p>
            <a:pPr marL="342900" lvl="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 smtClean="0">
                <a:latin typeface="+mn-lt"/>
              </a:rPr>
              <a:t>setenv</a:t>
            </a:r>
            <a:r>
              <a:rPr lang="en-US" sz="2800" dirty="0" smtClean="0">
                <a:latin typeface="+mn-lt"/>
              </a:rPr>
              <a:t> PERL5LIB </a:t>
            </a:r>
            <a:r>
              <a:rPr lang="en-US" altLang="en-US" sz="2800" dirty="0" smtClean="0">
                <a:latin typeface="+mn-lt"/>
              </a:rPr>
              <a:t>${PERL5LIB}: </a:t>
            </a:r>
            <a:r>
              <a:rPr lang="en-US" altLang="en-US" dirty="0" smtClean="0">
                <a:latin typeface="+mn-lt"/>
              </a:rPr>
              <a:t>  </a:t>
            </a:r>
            <a:r>
              <a:rPr lang="en-US" altLang="en-US" dirty="0" smtClean="0">
                <a:solidFill>
                  <a:srgbClr val="FFFF00"/>
                </a:solidFill>
                <a:latin typeface="+mn-lt"/>
              </a:rPr>
              <a:t>(no line break)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 smtClean="0">
                <a:latin typeface="+mn-lt"/>
              </a:rPr>
              <a:t>     ${HOME}/</a:t>
            </a:r>
            <a:r>
              <a:rPr lang="en-US" altLang="en-US" sz="2800" dirty="0" err="1" smtClean="0">
                <a:latin typeface="+mn-lt"/>
              </a:rPr>
              <a:t>cctools</a:t>
            </a:r>
            <a:r>
              <a:rPr lang="en-US" altLang="en-US" sz="2800" dirty="0" smtClean="0">
                <a:latin typeface="+mn-lt"/>
              </a:rPr>
              <a:t>/lib/perl5/</a:t>
            </a:r>
            <a:r>
              <a:rPr lang="en-US" altLang="en-US" sz="2800" dirty="0" err="1" smtClean="0">
                <a:latin typeface="+mn-lt"/>
              </a:rPr>
              <a:t>site_perl</a:t>
            </a:r>
            <a:endParaRPr lang="en-US" altLang="en-US" sz="2800" dirty="0">
              <a:latin typeface="+mn-lt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+mn-lt"/>
              </a:rPr>
              <a:t> </a:t>
            </a: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./work_queue_example.pl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Listening on port 8374 …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In another window:</a:t>
            </a: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latin typeface="Calibri" pitchFamily="34" charset="0"/>
              </a:rPr>
              <a:t>./</a:t>
            </a:r>
            <a:r>
              <a:rPr lang="en-US" sz="2800" dirty="0" err="1" smtClean="0">
                <a:latin typeface="Calibri" pitchFamily="34" charset="0"/>
              </a:rPr>
              <a:t>work_queue_worker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 master.host.name.org   8374</a:t>
            </a:r>
            <a:endParaRPr lang="en-US" sz="2800" dirty="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Start Workers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/>
              <a:t>Submit workers to Condor: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condor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master.hostname.org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Submit workers to SGE: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sge</a:t>
            </a:r>
            <a:r>
              <a:rPr lang="en-US" sz="2800" dirty="0" err="1" smtClean="0"/>
              <a:t>_submit_workers</a:t>
            </a:r>
            <a:r>
              <a:rPr lang="en-US" sz="2800" dirty="0" smtClean="0"/>
              <a:t>  master.hostname.org </a:t>
            </a:r>
            <a:r>
              <a:rPr lang="en-US" sz="2800" dirty="0" smtClean="0">
                <a:solidFill>
                  <a:srgbClr val="FFFF00"/>
                </a:solidFill>
              </a:rPr>
              <a:t>8374</a:t>
            </a:r>
            <a:r>
              <a:rPr lang="en-US" sz="2800" dirty="0" smtClean="0"/>
              <a:t> 25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sz="2800" dirty="0" smtClean="0"/>
              <a:t>Submit </a:t>
            </a:r>
            <a:r>
              <a:rPr lang="en-US" sz="2800" dirty="0"/>
              <a:t>workers to Torque:</a:t>
            </a:r>
          </a:p>
          <a:p>
            <a:pPr eaLnBrk="1" hangingPunct="1">
              <a:buNone/>
            </a:pPr>
            <a:r>
              <a:rPr lang="en-US" sz="2800" dirty="0" err="1">
                <a:solidFill>
                  <a:srgbClr val="FFFF00"/>
                </a:solidFill>
              </a:rPr>
              <a:t>torque</a:t>
            </a:r>
            <a:r>
              <a:rPr lang="en-US" sz="2800" dirty="0" err="1"/>
              <a:t>_submit_workers</a:t>
            </a:r>
            <a:r>
              <a:rPr lang="en-US" sz="2800" dirty="0"/>
              <a:t>  </a:t>
            </a:r>
            <a:r>
              <a:rPr lang="en-US" sz="2800" dirty="0" smtClean="0"/>
              <a:t>master.hostname.org </a:t>
            </a:r>
            <a:r>
              <a:rPr lang="en-US" sz="2800" dirty="0">
                <a:solidFill>
                  <a:srgbClr val="FFFF00"/>
                </a:solidFill>
              </a:rPr>
              <a:t>8374</a:t>
            </a:r>
            <a:r>
              <a:rPr lang="en-US" sz="2800" dirty="0"/>
              <a:t> </a:t>
            </a:r>
            <a:r>
              <a:rPr lang="en-US" sz="2800" dirty="0" smtClean="0"/>
              <a:t>25</a:t>
            </a:r>
            <a:endParaRPr lang="en-US" sz="2800" dirty="0"/>
          </a:p>
          <a:p>
            <a:pPr eaLnBrk="1" hangingPunct="1">
              <a:buFont typeface="Arial" charset="0"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8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Project Names</a:t>
            </a:r>
          </a:p>
        </p:txBody>
      </p:sp>
      <p:sp>
        <p:nvSpPr>
          <p:cNvPr id="6" name="Oval 5"/>
          <p:cNvSpPr/>
          <p:nvPr/>
        </p:nvSpPr>
        <p:spPr>
          <a:xfrm>
            <a:off x="5638800" y="22860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Worker</a:t>
            </a:r>
          </a:p>
        </p:txBody>
      </p:sp>
      <p:sp>
        <p:nvSpPr>
          <p:cNvPr id="73733" name="TextBox 17"/>
          <p:cNvSpPr txBox="1">
            <a:spLocks noChangeArrowheads="1"/>
          </p:cNvSpPr>
          <p:nvPr/>
        </p:nvSpPr>
        <p:spPr bwMode="auto">
          <a:xfrm>
            <a:off x="5933462" y="1600200"/>
            <a:ext cx="2788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err="1">
                <a:solidFill>
                  <a:srgbClr val="FFFF00"/>
                </a:solidFill>
                <a:latin typeface="Calibri" pitchFamily="34" charset="0"/>
              </a:rPr>
              <a:t>work_queue_worker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  <a:p>
            <a:pPr algn="r"/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–N </a:t>
            </a:r>
            <a:r>
              <a:rPr lang="en-US" sz="2400" dirty="0" err="1">
                <a:solidFill>
                  <a:srgbClr val="FFFF00"/>
                </a:solidFill>
                <a:latin typeface="Calibri" pitchFamily="34" charset="0"/>
              </a:rPr>
              <a:t>myproject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27475" y="44196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Catalog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394075" y="2209800"/>
            <a:ext cx="2209800" cy="723900"/>
            <a:chOff x="3429000" y="2667000"/>
            <a:chExt cx="2209800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37" name="TextBox 32"/>
            <p:cNvSpPr txBox="1">
              <a:spLocks noChangeArrowheads="1"/>
            </p:cNvSpPr>
            <p:nvPr/>
          </p:nvSpPr>
          <p:spPr bwMode="auto">
            <a:xfrm>
              <a:off x="3972067" y="2667000"/>
              <a:ext cx="11855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connect to</a:t>
              </a:r>
            </a:p>
            <a:p>
              <a:pPr algn="ctr"/>
              <a:r>
                <a:rPr lang="en-US" dirty="0" smtClean="0">
                  <a:latin typeface="Calibri" pitchFamily="34" charset="0"/>
                </a:rPr>
                <a:t>india:9037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2406650" y="3390900"/>
            <a:ext cx="1722438" cy="1206500"/>
            <a:chOff x="2441574" y="3848893"/>
            <a:chExt cx="1721692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7526" y="3848893"/>
              <a:ext cx="9457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40" name="TextBox 33"/>
            <p:cNvSpPr txBox="1">
              <a:spLocks noChangeArrowheads="1"/>
            </p:cNvSpPr>
            <p:nvPr/>
          </p:nvSpPr>
          <p:spPr bwMode="auto">
            <a:xfrm>
              <a:off x="2441574" y="4344175"/>
              <a:ext cx="1042536" cy="366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advertise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2632" y="5602288"/>
            <a:ext cx="16092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“</a:t>
            </a:r>
            <a:r>
              <a:rPr lang="en-US" dirty="0" err="1">
                <a:latin typeface="Calibri" pitchFamily="34" charset="0"/>
              </a:rPr>
              <a:t>myproject</a:t>
            </a:r>
            <a:r>
              <a:rPr lang="en-US" dirty="0">
                <a:latin typeface="Calibri" pitchFamily="34" charset="0"/>
              </a:rPr>
              <a:t>”</a:t>
            </a:r>
          </a:p>
          <a:p>
            <a:pPr algn="ctr"/>
            <a:r>
              <a:rPr lang="en-US" dirty="0">
                <a:latin typeface="Calibri" pitchFamily="34" charset="0"/>
              </a:rPr>
              <a:t>is at </a:t>
            </a:r>
            <a:r>
              <a:rPr lang="en-US" dirty="0" smtClean="0">
                <a:latin typeface="Calibri" pitchFamily="34" charset="0"/>
              </a:rPr>
              <a:t>india:9037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097463" y="3390900"/>
            <a:ext cx="1231900" cy="1206500"/>
            <a:chOff x="5133134" y="3848893"/>
            <a:chExt cx="1231730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133134" y="3848893"/>
              <a:ext cx="7063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44" name="TextBox 39"/>
            <p:cNvSpPr txBox="1">
              <a:spLocks noChangeArrowheads="1"/>
            </p:cNvSpPr>
            <p:nvPr/>
          </p:nvSpPr>
          <p:spPr bwMode="auto">
            <a:xfrm>
              <a:off x="5642651" y="4420372"/>
              <a:ext cx="722213" cy="366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914400" y="1219200"/>
            <a:ext cx="2479675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567" y="2743200"/>
              <a:ext cx="1447433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cs typeface="Arial" charset="0"/>
                </a:rPr>
                <a:t>Work Queue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  <a:cs typeface="Arial" charset="0"/>
                </a:rPr>
                <a:t>(port 9037)</a:t>
              </a:r>
            </a:p>
          </p:txBody>
        </p:sp>
        <p:sp>
          <p:nvSpPr>
            <p:cNvPr id="73747" name="TextBox 29"/>
            <p:cNvSpPr txBox="1">
              <a:spLocks noChangeArrowheads="1"/>
            </p:cNvSpPr>
            <p:nvPr/>
          </p:nvSpPr>
          <p:spPr bwMode="auto">
            <a:xfrm>
              <a:off x="949953" y="1676400"/>
              <a:ext cx="18410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193675" y="4795838"/>
            <a:ext cx="3733800" cy="611187"/>
            <a:chOff x="228600" y="5253335"/>
            <a:chExt cx="3733800" cy="610892"/>
          </a:xfrm>
        </p:grpSpPr>
        <p:cxnSp>
          <p:nvCxnSpPr>
            <p:cNvPr id="41" name="Straight Arrow Connector 40"/>
            <p:cNvCxnSpPr>
              <a:stCxn id="73751" idx="3"/>
              <a:endCxn id="20" idx="2"/>
            </p:cNvCxnSpPr>
            <p:nvPr/>
          </p:nvCxnSpPr>
          <p:spPr>
            <a:xfrm>
              <a:off x="2884488" y="5483411"/>
              <a:ext cx="1077912" cy="31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50" name="TextBox 38"/>
            <p:cNvSpPr txBox="1">
              <a:spLocks noChangeArrowheads="1"/>
            </p:cNvSpPr>
            <p:nvPr/>
          </p:nvSpPr>
          <p:spPr bwMode="auto">
            <a:xfrm>
              <a:off x="3051175" y="5497692"/>
              <a:ext cx="722313" cy="366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  <p:sp>
          <p:nvSpPr>
            <p:cNvPr id="73751" name="TextBox 41"/>
            <p:cNvSpPr txBox="1">
              <a:spLocks noChangeArrowheads="1"/>
            </p:cNvSpPr>
            <p:nvPr/>
          </p:nvSpPr>
          <p:spPr bwMode="auto">
            <a:xfrm>
              <a:off x="228600" y="5253335"/>
              <a:ext cx="2644775" cy="456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work_queue_status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3733" grpId="0"/>
      <p:bldP spid="20" grpId="0" animBg="1"/>
      <p:bldP spid="3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688" y="5486400"/>
            <a:ext cx="91043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9688" y="4038600"/>
            <a:ext cx="91043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2667000"/>
            <a:ext cx="9104313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53250" name="Title 1"/>
          <p:cNvSpPr txBox="1">
            <a:spLocks/>
          </p:cNvSpPr>
          <p:nvPr/>
        </p:nvSpPr>
        <p:spPr bwMode="auto">
          <a:xfrm>
            <a:off x="0" y="333375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Specify Project Names in Work Queue</a:t>
            </a:r>
          </a:p>
        </p:txBody>
      </p:sp>
      <p:sp>
        <p:nvSpPr>
          <p:cNvPr id="53251" name="Content Placeholder 2"/>
          <p:cNvSpPr txBox="1">
            <a:spLocks/>
          </p:cNvSpPr>
          <p:nvPr/>
        </p:nvSpPr>
        <p:spPr bwMode="auto">
          <a:xfrm>
            <a:off x="338138" y="1447800"/>
            <a:ext cx="86534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Specify Project Name for Work Queue master:</a:t>
            </a:r>
          </a:p>
        </p:txBody>
      </p:sp>
      <p:sp>
        <p:nvSpPr>
          <p:cNvPr id="53252" name="TextBox 10"/>
          <p:cNvSpPr txBox="1">
            <a:spLocks noChangeArrowheads="1"/>
          </p:cNvSpPr>
          <p:nvPr/>
        </p:nvSpPr>
        <p:spPr bwMode="auto">
          <a:xfrm>
            <a:off x="533400" y="2133600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 b="1">
                <a:latin typeface="Calibri" pitchFamily="34" charset="0"/>
              </a:rPr>
              <a:t>Python:</a:t>
            </a:r>
          </a:p>
        </p:txBody>
      </p:sp>
      <p:sp>
        <p:nvSpPr>
          <p:cNvPr id="53253" name="TextBox 11"/>
          <p:cNvSpPr txBox="1">
            <a:spLocks noChangeArrowheads="1"/>
          </p:cNvSpPr>
          <p:nvPr/>
        </p:nvSpPr>
        <p:spPr bwMode="auto">
          <a:xfrm>
            <a:off x="534988" y="3548063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 b="1">
                <a:latin typeface="Calibri" pitchFamily="34" charset="0"/>
              </a:rPr>
              <a:t>Perl:</a:t>
            </a:r>
          </a:p>
        </p:txBody>
      </p:sp>
      <p:sp>
        <p:nvSpPr>
          <p:cNvPr id="53254" name="TextBox 12"/>
          <p:cNvSpPr txBox="1">
            <a:spLocks noChangeArrowheads="1"/>
          </p:cNvSpPr>
          <p:nvPr/>
        </p:nvSpPr>
        <p:spPr bwMode="auto">
          <a:xfrm>
            <a:off x="534988" y="4979988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 b="1">
                <a:latin typeface="Calibri" pitchFamily="34" charset="0"/>
              </a:rPr>
              <a:t> C:</a:t>
            </a:r>
          </a:p>
        </p:txBody>
      </p:sp>
      <p:sp>
        <p:nvSpPr>
          <p:cNvPr id="53255" name="Content Placeholder 2"/>
          <p:cNvSpPr txBox="1">
            <a:spLocks/>
          </p:cNvSpPr>
          <p:nvPr/>
        </p:nvSpPr>
        <p:spPr bwMode="auto">
          <a:xfrm>
            <a:off x="838200" y="2667000"/>
            <a:ext cx="61531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 dirty="0" err="1">
                <a:solidFill>
                  <a:srgbClr val="FFFF00"/>
                </a:solidFill>
                <a:latin typeface="Calibri" pitchFamily="34" charset="0"/>
              </a:rPr>
              <a:t>q.specify_name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(“</a:t>
            </a:r>
            <a:r>
              <a:rPr lang="en-US" sz="3000" dirty="0" err="1" smtClean="0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”) </a:t>
            </a:r>
            <a:endParaRPr lang="en-US" sz="3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3256" name="Content Placeholder 2"/>
          <p:cNvSpPr txBox="1">
            <a:spLocks/>
          </p:cNvSpPr>
          <p:nvPr/>
        </p:nvSpPr>
        <p:spPr bwMode="auto">
          <a:xfrm>
            <a:off x="762000" y="4038600"/>
            <a:ext cx="83820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 dirty="0" err="1">
                <a:solidFill>
                  <a:srgbClr val="FFFF00"/>
                </a:solidFill>
                <a:latin typeface="Calibri" pitchFamily="34" charset="0"/>
              </a:rPr>
              <a:t>work_queue_specify_name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 ($q, 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“</a:t>
            </a:r>
            <a:r>
              <a:rPr lang="en-US" sz="3000" dirty="0" err="1" smtClean="0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”); </a:t>
            </a:r>
            <a:endParaRPr lang="en-US" sz="3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3257" name="Content Placeholder 2"/>
          <p:cNvSpPr txBox="1">
            <a:spLocks/>
          </p:cNvSpPr>
          <p:nvPr/>
        </p:nvSpPr>
        <p:spPr bwMode="auto">
          <a:xfrm>
            <a:off x="762000" y="5486400"/>
            <a:ext cx="80724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 dirty="0" err="1">
                <a:solidFill>
                  <a:srgbClr val="FFFF00"/>
                </a:solidFill>
                <a:latin typeface="Calibri" pitchFamily="34" charset="0"/>
              </a:rPr>
              <a:t>work_queue_specify_name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 (q, 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“</a:t>
            </a:r>
            <a:r>
              <a:rPr lang="en-US" sz="3000" dirty="0" err="1" smtClean="0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000" dirty="0" smtClean="0">
                <a:solidFill>
                  <a:srgbClr val="FFFF00"/>
                </a:solidFill>
                <a:latin typeface="Calibri" pitchFamily="34" charset="0"/>
              </a:rPr>
              <a:t>”); </a:t>
            </a:r>
            <a:endParaRPr lang="en-US" sz="30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 txBox="1">
            <a:spLocks/>
          </p:cNvSpPr>
          <p:nvPr/>
        </p:nvSpPr>
        <p:spPr bwMode="auto">
          <a:xfrm>
            <a:off x="376238" y="333375"/>
            <a:ext cx="83867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Start Workers with Project Names</a:t>
            </a:r>
          </a:p>
        </p:txBody>
      </p:sp>
      <p:sp>
        <p:nvSpPr>
          <p:cNvPr id="54275" name="Content Placeholder 2"/>
          <p:cNvSpPr txBox="1">
            <a:spLocks/>
          </p:cNvSpPr>
          <p:nvPr/>
        </p:nvSpPr>
        <p:spPr bwMode="auto">
          <a:xfrm>
            <a:off x="4572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Start one worker: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$ </a:t>
            </a:r>
            <a:r>
              <a:rPr lang="en-US" sz="3200" dirty="0" err="1">
                <a:solidFill>
                  <a:srgbClr val="FFFF00"/>
                </a:solidFill>
                <a:latin typeface="Calibri" pitchFamily="34" charset="0"/>
              </a:rPr>
              <a:t>work_queue_worker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  -N </a:t>
            </a:r>
            <a:r>
              <a:rPr lang="en-US" sz="3200" dirty="0" err="1" smtClean="0">
                <a:solidFill>
                  <a:srgbClr val="FFFF00"/>
                </a:solidFill>
                <a:latin typeface="Calibri" pitchFamily="34" charset="0"/>
              </a:rPr>
              <a:t>myproject</a:t>
            </a: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Start many workers: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$ </a:t>
            </a:r>
            <a:r>
              <a:rPr lang="en-US" sz="3200" dirty="0" err="1">
                <a:solidFill>
                  <a:srgbClr val="FFFF00"/>
                </a:solidFill>
                <a:latin typeface="Calibri" pitchFamily="34" charset="0"/>
              </a:rPr>
              <a:t>sge_submit_workers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 -N </a:t>
            </a:r>
            <a:r>
              <a:rPr lang="en-US" sz="3200" dirty="0" err="1" smtClean="0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5</a:t>
            </a:r>
          </a:p>
          <a:p>
            <a:pPr marL="342900" indent="-342900" defTabSz="457200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$ </a:t>
            </a:r>
            <a:r>
              <a:rPr lang="en-US" sz="3200" dirty="0" err="1">
                <a:solidFill>
                  <a:srgbClr val="FFFF00"/>
                </a:solidFill>
                <a:latin typeface="Calibri" pitchFamily="34" charset="0"/>
              </a:rPr>
              <a:t>condor_submit_workers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 -N </a:t>
            </a:r>
            <a:r>
              <a:rPr lang="en-US" sz="3200" dirty="0" err="1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5</a:t>
            </a:r>
          </a:p>
          <a:p>
            <a:pPr marL="342900" indent="-342900" defTabSz="457200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$ </a:t>
            </a:r>
            <a:r>
              <a:rPr lang="en-US" sz="3200" dirty="0" err="1" smtClean="0">
                <a:solidFill>
                  <a:srgbClr val="FFFF00"/>
                </a:solidFill>
                <a:latin typeface="Calibri" pitchFamily="34" charset="0"/>
              </a:rPr>
              <a:t>torque_submit_workers</a:t>
            </a: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-N </a:t>
            </a:r>
            <a:r>
              <a:rPr lang="en-US" sz="3200" dirty="0" err="1">
                <a:solidFill>
                  <a:srgbClr val="FFFF00"/>
                </a:solidFill>
                <a:latin typeface="Calibri" pitchFamily="34" charset="0"/>
              </a:rPr>
              <a:t>myproject</a:t>
            </a:r>
            <a:r>
              <a:rPr lang="en-US" sz="3200" dirty="0">
                <a:solidFill>
                  <a:srgbClr val="FFFF00"/>
                </a:solidFill>
                <a:latin typeface="Calibri" pitchFamily="34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5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Much of scientific computing is done in conventional computing centers with a fixed operating environment with professional sysadmins.</a:t>
            </a:r>
          </a:p>
          <a:p>
            <a:r>
              <a:rPr lang="en-US" dirty="0" smtClean="0"/>
              <a:t>But, there exists a large amount of computing power available to end users that is not prepared or tailored to your specific application:</a:t>
            </a:r>
          </a:p>
          <a:p>
            <a:pPr lvl="1"/>
            <a:r>
              <a:rPr lang="en-US" dirty="0" smtClean="0"/>
              <a:t>National HPC facility</a:t>
            </a:r>
          </a:p>
          <a:p>
            <a:pPr lvl="1"/>
            <a:r>
              <a:rPr lang="en-US" dirty="0" smtClean="0"/>
              <a:t>Campus-level cluster and batch system.</a:t>
            </a:r>
          </a:p>
          <a:p>
            <a:pPr lvl="1"/>
            <a:r>
              <a:rPr lang="en-US" dirty="0" smtClean="0"/>
              <a:t>Volunteer computing systems: Condor, BOINC, etc.</a:t>
            </a:r>
          </a:p>
          <a:p>
            <a:pPr lvl="1"/>
            <a:r>
              <a:rPr lang="en-US" dirty="0" smtClean="0"/>
              <a:t>Cloud services.</a:t>
            </a:r>
          </a:p>
          <a:p>
            <a:r>
              <a:rPr lang="en-US" dirty="0" smtClean="0"/>
              <a:t>Can we effectively use these systems for “long tail” scientific computing?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1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Features (in the docs)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/ remove tasks by tag / name.</a:t>
            </a:r>
          </a:p>
          <a:p>
            <a:r>
              <a:rPr lang="en-US" dirty="0" smtClean="0"/>
              <a:t>Auto reschedule tasks that take too long.</a:t>
            </a:r>
          </a:p>
          <a:p>
            <a:r>
              <a:rPr lang="en-US" dirty="0" smtClean="0"/>
              <a:t>Send in-memory data as a file.</a:t>
            </a:r>
          </a:p>
          <a:p>
            <a:r>
              <a:rPr lang="en-US" dirty="0" smtClean="0"/>
              <a:t>Log and graph system performance</a:t>
            </a:r>
          </a:p>
          <a:p>
            <a:r>
              <a:rPr lang="en-US" dirty="0" smtClean="0"/>
              <a:t>Much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104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Managing Your Workforce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3657600" y="4038600"/>
            <a:ext cx="2209800" cy="1981200"/>
          </a:xfrm>
          <a:custGeom>
            <a:avLst/>
            <a:gdLst>
              <a:gd name="T0" fmla="*/ 2207959 w 43200"/>
              <a:gd name="T1" fmla="*/ 990600 h 43200"/>
              <a:gd name="T2" fmla="*/ 1104900 w 43200"/>
              <a:gd name="T3" fmla="*/ 1979090 h 43200"/>
              <a:gd name="T4" fmla="*/ 6854 w 43200"/>
              <a:gd name="T5" fmla="*/ 990600 h 43200"/>
              <a:gd name="T6" fmla="*/ 1104900 w 43200"/>
              <a:gd name="T7" fmla="*/ 11327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tx1">
              <a:lumMod val="8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SGE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   Cluster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1524000"/>
            <a:ext cx="12192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203325" y="3206750"/>
            <a:ext cx="12192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203325" y="4883150"/>
            <a:ext cx="12192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8" name="Cloud 7"/>
          <p:cNvSpPr>
            <a:spLocks noChangeArrowheads="1"/>
          </p:cNvSpPr>
          <p:nvPr/>
        </p:nvSpPr>
        <p:spPr bwMode="auto">
          <a:xfrm>
            <a:off x="3581400" y="1600200"/>
            <a:ext cx="2209800" cy="1981200"/>
          </a:xfrm>
          <a:custGeom>
            <a:avLst/>
            <a:gdLst>
              <a:gd name="T0" fmla="*/ 2207959 w 43200"/>
              <a:gd name="T1" fmla="*/ 990600 h 43200"/>
              <a:gd name="T2" fmla="*/ 1104900 w 43200"/>
              <a:gd name="T3" fmla="*/ 1979090 h 43200"/>
              <a:gd name="T4" fmla="*/ 6854 w 43200"/>
              <a:gd name="T5" fmla="*/ 990600 h 43200"/>
              <a:gd name="T6" fmla="*/ 1104900 w 43200"/>
              <a:gd name="T7" fmla="*/ 11327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tx1">
              <a:lumMod val="8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    Condor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Pool</a:t>
            </a:r>
          </a:p>
        </p:txBody>
      </p:sp>
      <p:grpSp>
        <p:nvGrpSpPr>
          <p:cNvPr id="69667" name="Group 35"/>
          <p:cNvGrpSpPr>
            <a:grpSpLocks/>
          </p:cNvGrpSpPr>
          <p:nvPr/>
        </p:nvGrpSpPr>
        <p:grpSpPr bwMode="auto">
          <a:xfrm>
            <a:off x="2212975" y="1905000"/>
            <a:ext cx="2740025" cy="3109913"/>
            <a:chOff x="1394" y="1200"/>
            <a:chExt cx="1726" cy="1959"/>
          </a:xfrm>
        </p:grpSpPr>
        <p:sp>
          <p:nvSpPr>
            <p:cNvPr id="10" name="Oval 9"/>
            <p:cNvSpPr/>
            <p:nvPr/>
          </p:nvSpPr>
          <p:spPr>
            <a:xfrm>
              <a:off x="2400" y="1632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592" y="1200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 dirty="0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832" y="1872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 flipH="1" flipV="1">
              <a:off x="1540" y="1326"/>
              <a:ext cx="848" cy="456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532" y="1460"/>
              <a:ext cx="1100" cy="926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1394" y="2112"/>
              <a:ext cx="1460" cy="104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9668" name="Group 36"/>
          <p:cNvGrpSpPr>
            <a:grpSpLocks/>
          </p:cNvGrpSpPr>
          <p:nvPr/>
        </p:nvGrpSpPr>
        <p:grpSpPr bwMode="auto">
          <a:xfrm>
            <a:off x="2254250" y="2546350"/>
            <a:ext cx="2774950" cy="3094038"/>
            <a:chOff x="1420" y="1604"/>
            <a:chExt cx="1748" cy="1949"/>
          </a:xfrm>
        </p:grpSpPr>
        <p:sp>
          <p:nvSpPr>
            <p:cNvPr id="17" name="Oval 16"/>
            <p:cNvSpPr/>
            <p:nvPr/>
          </p:nvSpPr>
          <p:spPr>
            <a:xfrm>
              <a:off x="2656" y="3265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880" y="2688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416" y="2881"/>
              <a:ext cx="288" cy="28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 flipH="1" flipV="1">
              <a:off x="1420" y="1604"/>
              <a:ext cx="1034" cy="133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flipH="1" flipV="1">
              <a:off x="1516" y="2400"/>
              <a:ext cx="1388" cy="34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1536" y="3408"/>
              <a:ext cx="1114" cy="2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9800" y="3352800"/>
            <a:ext cx="2889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latin typeface="Calibri" pitchFamily="34" charset="0"/>
              </a:rPr>
              <a:t>Submits new workers.</a:t>
            </a:r>
          </a:p>
          <a:p>
            <a:pPr defTabSz="457200"/>
            <a:r>
              <a:rPr lang="en-US" dirty="0">
                <a:latin typeface="Calibri" pitchFamily="34" charset="0"/>
              </a:rPr>
              <a:t>Restarts failed workers.</a:t>
            </a:r>
          </a:p>
          <a:p>
            <a:pPr defTabSz="457200"/>
            <a:r>
              <a:rPr lang="en-US" dirty="0">
                <a:latin typeface="Calibri" pitchFamily="34" charset="0"/>
              </a:rPr>
              <a:t>Removes unneeded workers.</a:t>
            </a:r>
          </a:p>
        </p:txBody>
      </p:sp>
      <p:grpSp>
        <p:nvGrpSpPr>
          <p:cNvPr id="69676" name="Group 44"/>
          <p:cNvGrpSpPr>
            <a:grpSpLocks/>
          </p:cNvGrpSpPr>
          <p:nvPr/>
        </p:nvGrpSpPr>
        <p:grpSpPr bwMode="auto">
          <a:xfrm>
            <a:off x="5867399" y="4641057"/>
            <a:ext cx="2981325" cy="1528763"/>
            <a:chOff x="3674" y="1200"/>
            <a:chExt cx="1878" cy="963"/>
          </a:xfrm>
        </p:grpSpPr>
        <p:sp>
          <p:nvSpPr>
            <p:cNvPr id="25" name="Oval 24"/>
            <p:cNvSpPr/>
            <p:nvPr/>
          </p:nvSpPr>
          <p:spPr>
            <a:xfrm>
              <a:off x="4224" y="1200"/>
              <a:ext cx="768" cy="72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WQ</a:t>
              </a:r>
            </a:p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Pool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8" y="1344"/>
              <a:ext cx="433" cy="4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1"/>
                  </a:solidFill>
                </a:rPr>
                <a:t>100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flipH="1">
              <a:off x="3744" y="1392"/>
              <a:ext cx="432" cy="384"/>
            </a:xfrm>
            <a:prstGeom prst="right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659" name="TextBox 27"/>
            <p:cNvSpPr txBox="1">
              <a:spLocks noChangeArrowheads="1"/>
            </p:cNvSpPr>
            <p:nvPr/>
          </p:nvSpPr>
          <p:spPr bwMode="auto">
            <a:xfrm>
              <a:off x="3674" y="1930"/>
              <a:ext cx="18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 dirty="0" err="1">
                  <a:latin typeface="Calibri" pitchFamily="34" charset="0"/>
                </a:rPr>
                <a:t>work_queue_pool</a:t>
              </a:r>
              <a:r>
                <a:rPr lang="en-US" b="1" dirty="0">
                  <a:latin typeface="Calibri" pitchFamily="34" charset="0"/>
                </a:rPr>
                <a:t> –T </a:t>
              </a:r>
              <a:r>
                <a:rPr lang="en-US" b="1" dirty="0" err="1" smtClean="0">
                  <a:latin typeface="Calibri" pitchFamily="34" charset="0"/>
                </a:rPr>
                <a:t>sge</a:t>
              </a:r>
              <a:r>
                <a:rPr lang="en-US" b="1" dirty="0" smtClean="0">
                  <a:latin typeface="Calibri" pitchFamily="34" charset="0"/>
                </a:rPr>
                <a:t> 100</a:t>
              </a:r>
              <a:endParaRPr lang="en-US" b="1" dirty="0">
                <a:latin typeface="Calibri" pitchFamily="34" charset="0"/>
              </a:endParaRPr>
            </a:p>
          </p:txBody>
        </p:sp>
      </p:grpSp>
      <p:grpSp>
        <p:nvGrpSpPr>
          <p:cNvPr id="35" name="Group 44"/>
          <p:cNvGrpSpPr>
            <a:grpSpLocks/>
          </p:cNvGrpSpPr>
          <p:nvPr/>
        </p:nvGrpSpPr>
        <p:grpSpPr bwMode="auto">
          <a:xfrm>
            <a:off x="5867400" y="1600200"/>
            <a:ext cx="3338513" cy="1600200"/>
            <a:chOff x="3600" y="912"/>
            <a:chExt cx="2103" cy="1008"/>
          </a:xfrm>
        </p:grpSpPr>
        <p:sp>
          <p:nvSpPr>
            <p:cNvPr id="36" name="Oval 35"/>
            <p:cNvSpPr/>
            <p:nvPr/>
          </p:nvSpPr>
          <p:spPr>
            <a:xfrm>
              <a:off x="4224" y="1200"/>
              <a:ext cx="768" cy="72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WQ</a:t>
              </a:r>
            </a:p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Pool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8" y="1344"/>
              <a:ext cx="433" cy="4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38" name="Right Arrow 37"/>
            <p:cNvSpPr/>
            <p:nvPr/>
          </p:nvSpPr>
          <p:spPr>
            <a:xfrm flipH="1">
              <a:off x="3744" y="1392"/>
              <a:ext cx="432" cy="384"/>
            </a:xfrm>
            <a:prstGeom prst="right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TextBox 27"/>
            <p:cNvSpPr txBox="1">
              <a:spLocks noChangeArrowheads="1"/>
            </p:cNvSpPr>
            <p:nvPr/>
          </p:nvSpPr>
          <p:spPr bwMode="auto">
            <a:xfrm>
              <a:off x="3600" y="912"/>
              <a:ext cx="21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 dirty="0" err="1">
                  <a:latin typeface="Calibri" pitchFamily="34" charset="0"/>
                </a:rPr>
                <a:t>work_queue_pool</a:t>
              </a:r>
              <a:r>
                <a:rPr lang="en-US" b="1" dirty="0">
                  <a:latin typeface="Calibri" pitchFamily="34" charset="0"/>
                </a:rPr>
                <a:t> –T </a:t>
              </a:r>
              <a:r>
                <a:rPr lang="en-US" b="1" dirty="0" smtClean="0">
                  <a:latin typeface="Calibri" pitchFamily="34" charset="0"/>
                </a:rPr>
                <a:t>condor 200</a:t>
              </a:r>
              <a:endParaRPr lang="en-US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 txBox="1">
            <a:spLocks/>
          </p:cNvSpPr>
          <p:nvPr/>
        </p:nvSpPr>
        <p:spPr bwMode="auto">
          <a:xfrm>
            <a:off x="762000" y="396081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 dirty="0" smtClean="0">
                <a:solidFill>
                  <a:srgbClr val="FFFF00"/>
                </a:solidFill>
              </a:rPr>
              <a:t>Multi-Slot Workers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33400" y="1524000"/>
            <a:ext cx="12192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Master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9666" name="Group 69665"/>
          <p:cNvGrpSpPr/>
          <p:nvPr/>
        </p:nvGrpSpPr>
        <p:grpSpPr>
          <a:xfrm>
            <a:off x="1574052" y="2499612"/>
            <a:ext cx="7469906" cy="2294638"/>
            <a:chOff x="1574052" y="2499612"/>
            <a:chExt cx="7469906" cy="2294638"/>
          </a:xfrm>
        </p:grpSpPr>
        <p:cxnSp>
          <p:nvCxnSpPr>
            <p:cNvPr id="30" name="Straight Arrow Connector 29"/>
            <p:cNvCxnSpPr>
              <a:stCxn id="5" idx="5"/>
              <a:endCxn id="34" idx="1"/>
            </p:cNvCxnSpPr>
            <p:nvPr/>
          </p:nvCxnSpPr>
          <p:spPr>
            <a:xfrm>
              <a:off x="1574052" y="2499612"/>
              <a:ext cx="4017021" cy="13244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5410200" y="3657600"/>
              <a:ext cx="1235075" cy="113665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Worker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81800" y="3801070"/>
              <a:ext cx="22621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w</a:t>
              </a:r>
              <a:r>
                <a:rPr lang="en-US" dirty="0" err="1" smtClean="0"/>
                <a:t>ork_queue_worker</a:t>
              </a:r>
              <a:endParaRPr lang="en-US" dirty="0" smtClean="0"/>
            </a:p>
            <a:p>
              <a:r>
                <a:rPr lang="en-US" dirty="0" smtClean="0"/>
                <a:t>--cores 8</a:t>
              </a:r>
            </a:p>
            <a:p>
              <a:r>
                <a:rPr lang="en-US" dirty="0" smtClean="0"/>
                <a:t>--memory 1024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2362200" y="1230708"/>
            <a:ext cx="960438" cy="810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core</a:t>
            </a:r>
          </a:p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grpSp>
        <p:nvGrpSpPr>
          <p:cNvPr id="69669" name="Group 69668"/>
          <p:cNvGrpSpPr/>
          <p:nvPr/>
        </p:nvGrpSpPr>
        <p:grpSpPr>
          <a:xfrm>
            <a:off x="3421062" y="1246981"/>
            <a:ext cx="4168776" cy="810419"/>
            <a:chOff x="3421062" y="1246981"/>
            <a:chExt cx="4168776" cy="810419"/>
          </a:xfrm>
        </p:grpSpPr>
        <p:sp>
          <p:nvSpPr>
            <p:cNvPr id="45" name="Rounded Rectangle 44"/>
            <p:cNvSpPr/>
            <p:nvPr/>
          </p:nvSpPr>
          <p:spPr>
            <a:xfrm>
              <a:off x="3421062" y="1246981"/>
              <a:ext cx="960438" cy="8104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 core</a:t>
              </a:r>
            </a:p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495800" y="1246981"/>
              <a:ext cx="960438" cy="8104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 core</a:t>
              </a:r>
            </a:p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562600" y="1246981"/>
              <a:ext cx="960438" cy="8104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 core</a:t>
              </a:r>
            </a:p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629400" y="1246981"/>
              <a:ext cx="960438" cy="8104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 core</a:t>
              </a:r>
            </a:p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</p:grpSp>
      <p:grpSp>
        <p:nvGrpSpPr>
          <p:cNvPr id="69665" name="Group 69664"/>
          <p:cNvGrpSpPr/>
          <p:nvPr/>
        </p:nvGrpSpPr>
        <p:grpSpPr>
          <a:xfrm>
            <a:off x="2392362" y="2207021"/>
            <a:ext cx="4928709" cy="993379"/>
            <a:chOff x="2392362" y="2207021"/>
            <a:chExt cx="4928709" cy="993379"/>
          </a:xfrm>
        </p:grpSpPr>
        <p:sp>
          <p:nvSpPr>
            <p:cNvPr id="51" name="Rounded Rectangle 50"/>
            <p:cNvSpPr/>
            <p:nvPr/>
          </p:nvSpPr>
          <p:spPr>
            <a:xfrm>
              <a:off x="2392362" y="2207021"/>
              <a:ext cx="2724154" cy="8104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  <a:r>
                <a:rPr lang="en-US" sz="1600" dirty="0" smtClean="0"/>
                <a:t> cores</a:t>
              </a:r>
            </a:p>
            <a:p>
              <a:pPr algn="ctr"/>
              <a:r>
                <a:rPr lang="en-US" sz="1600" dirty="0" smtClean="0"/>
                <a:t>512 MB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05400" y="2369403"/>
              <a:ext cx="22156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specify_cores</a:t>
              </a:r>
              <a:r>
                <a:rPr lang="en-US" sz="1600" dirty="0" smtClean="0"/>
                <a:t>(4);</a:t>
              </a:r>
            </a:p>
            <a:p>
              <a:r>
                <a:rPr lang="en-US" sz="1600" dirty="0" err="1" smtClean="0"/>
                <a:t>specify_memory</a:t>
              </a:r>
              <a:r>
                <a:rPr lang="en-US" sz="1600" dirty="0" smtClean="0"/>
                <a:t>(512);</a:t>
              </a:r>
            </a:p>
            <a:p>
              <a:endParaRPr lang="en-US" sz="1600" dirty="0"/>
            </a:p>
          </p:txBody>
        </p:sp>
      </p:grpSp>
      <p:grpSp>
        <p:nvGrpSpPr>
          <p:cNvPr id="69664" name="Group 69663"/>
          <p:cNvGrpSpPr/>
          <p:nvPr/>
        </p:nvGrpSpPr>
        <p:grpSpPr>
          <a:xfrm>
            <a:off x="914400" y="2590800"/>
            <a:ext cx="3497233" cy="2383631"/>
            <a:chOff x="914400" y="2667000"/>
            <a:chExt cx="3497233" cy="2383631"/>
          </a:xfrm>
        </p:grpSpPr>
        <p:cxnSp>
          <p:nvCxnSpPr>
            <p:cNvPr id="28" name="Straight Arrow Connector 27"/>
            <p:cNvCxnSpPr>
              <a:stCxn id="5" idx="4"/>
              <a:endCxn id="6" idx="0"/>
            </p:cNvCxnSpPr>
            <p:nvPr/>
          </p:nvCxnSpPr>
          <p:spPr>
            <a:xfrm>
              <a:off x="1143000" y="2667000"/>
              <a:ext cx="388938" cy="124698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914400" y="3913981"/>
              <a:ext cx="1235075" cy="113665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200"/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Worker</a:t>
              </a:r>
              <a:endParaRPr lang="en-US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49475" y="4185047"/>
              <a:ext cx="226215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work_queue_worker</a:t>
              </a:r>
              <a:endParaRPr lang="en-US" dirty="0" smtClean="0"/>
            </a:p>
            <a:p>
              <a:r>
                <a:rPr lang="en-US" sz="1600" dirty="0" smtClean="0"/>
                <a:t>(implies 1 task, 1 core)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62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14323 0.583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24062 0.394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6285 0.67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loud 53"/>
          <p:cNvSpPr/>
          <p:nvPr/>
        </p:nvSpPr>
        <p:spPr>
          <a:xfrm>
            <a:off x="-1" y="4353826"/>
            <a:ext cx="3048001" cy="2391009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Cloud 52"/>
          <p:cNvSpPr/>
          <p:nvPr/>
        </p:nvSpPr>
        <p:spPr>
          <a:xfrm>
            <a:off x="4953000" y="4353826"/>
            <a:ext cx="3429000" cy="2504173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634" name="Title 1"/>
          <p:cNvSpPr txBox="1">
            <a:spLocks/>
          </p:cNvSpPr>
          <p:nvPr/>
        </p:nvSpPr>
        <p:spPr bwMode="auto">
          <a:xfrm>
            <a:off x="685800" y="390753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 dirty="0" smtClean="0">
                <a:solidFill>
                  <a:srgbClr val="FFFF00"/>
                </a:solidFill>
              </a:rPr>
              <a:t>Using Foremen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62000" y="1143000"/>
            <a:ext cx="1219200" cy="1143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Master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362200" y="1230708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895600" y="12192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429000" y="12192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962400" y="12192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495800" y="12192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029200" y="12192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2362200" y="1764108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895600" y="17526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429000" y="17526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962400" y="17526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4495800" y="17526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029200" y="1752600"/>
            <a:ext cx="457200" cy="44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81000" y="5213122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96962" y="4928959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676400" y="5562600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000126" y="5814784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958976" y="4924424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5715000" y="5213122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6988175" y="5725884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6159501" y="5814784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7096125" y="4844366"/>
            <a:ext cx="533400" cy="56832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9684" name="Group 69683"/>
          <p:cNvGrpSpPr/>
          <p:nvPr/>
        </p:nvGrpSpPr>
        <p:grpSpPr>
          <a:xfrm>
            <a:off x="5822189" y="4176941"/>
            <a:ext cx="1352051" cy="1637843"/>
            <a:chOff x="5822189" y="4176941"/>
            <a:chExt cx="1352051" cy="1637843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5822189" y="4308466"/>
              <a:ext cx="188585" cy="869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2" idx="1"/>
              <a:endCxn id="40" idx="5"/>
            </p:cNvCxnSpPr>
            <p:nvPr/>
          </p:nvCxnSpPr>
          <p:spPr>
            <a:xfrm flipH="1" flipV="1">
              <a:off x="6448527" y="4176941"/>
              <a:ext cx="725713" cy="7506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0" idx="0"/>
              <a:endCxn id="40" idx="4"/>
            </p:cNvCxnSpPr>
            <p:nvPr/>
          </p:nvCxnSpPr>
          <p:spPr>
            <a:xfrm flipH="1" flipV="1">
              <a:off x="6011863" y="4343400"/>
              <a:ext cx="414338" cy="1471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9" idx="1"/>
            </p:cNvCxnSpPr>
            <p:nvPr/>
          </p:nvCxnSpPr>
          <p:spPr>
            <a:xfrm flipH="1" flipV="1">
              <a:off x="6248400" y="4308466"/>
              <a:ext cx="817890" cy="15006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85" name="Group 69684"/>
          <p:cNvGrpSpPr/>
          <p:nvPr/>
        </p:nvGrpSpPr>
        <p:grpSpPr>
          <a:xfrm>
            <a:off x="836285" y="4308466"/>
            <a:ext cx="1200806" cy="1254134"/>
            <a:chOff x="836285" y="4308466"/>
            <a:chExt cx="1200806" cy="1254134"/>
          </a:xfrm>
        </p:grpSpPr>
        <p:cxnSp>
          <p:nvCxnSpPr>
            <p:cNvPr id="69673" name="Straight Arrow Connector 69672"/>
            <p:cNvCxnSpPr>
              <a:stCxn id="37" idx="0"/>
              <a:endCxn id="6" idx="4"/>
            </p:cNvCxnSpPr>
            <p:nvPr/>
          </p:nvCxnSpPr>
          <p:spPr>
            <a:xfrm flipH="1" flipV="1">
              <a:off x="1341439" y="4308466"/>
              <a:ext cx="22223" cy="6204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75" name="Straight Arrow Connector 69674"/>
            <p:cNvCxnSpPr>
              <a:stCxn id="38" idx="0"/>
            </p:cNvCxnSpPr>
            <p:nvPr/>
          </p:nvCxnSpPr>
          <p:spPr>
            <a:xfrm flipH="1" flipV="1">
              <a:off x="1371600" y="4343401"/>
              <a:ext cx="571500" cy="12191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683" name="Group 69682"/>
            <p:cNvGrpSpPr/>
            <p:nvPr/>
          </p:nvGrpSpPr>
          <p:grpSpPr>
            <a:xfrm>
              <a:off x="836285" y="4308466"/>
              <a:ext cx="1200806" cy="987885"/>
              <a:chOff x="836285" y="4308466"/>
              <a:chExt cx="1200806" cy="987885"/>
            </a:xfrm>
          </p:grpSpPr>
          <p:cxnSp>
            <p:nvCxnSpPr>
              <p:cNvPr id="69671" name="Straight Arrow Connector 69670"/>
              <p:cNvCxnSpPr>
                <a:stCxn id="41" idx="1"/>
                <a:endCxn id="6" idx="4"/>
              </p:cNvCxnSpPr>
              <p:nvPr/>
            </p:nvCxnSpPr>
            <p:spPr>
              <a:xfrm flipH="1" flipV="1">
                <a:off x="1341439" y="4308466"/>
                <a:ext cx="695652" cy="6991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77" name="Straight Arrow Connector 69676"/>
              <p:cNvCxnSpPr>
                <a:stCxn id="36" idx="7"/>
                <a:endCxn id="6" idx="4"/>
              </p:cNvCxnSpPr>
              <p:nvPr/>
            </p:nvCxnSpPr>
            <p:spPr>
              <a:xfrm flipV="1">
                <a:off x="836285" y="4308466"/>
                <a:ext cx="505154" cy="9878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680" name="TextBox 69679"/>
          <p:cNvSpPr txBox="1"/>
          <p:nvPr/>
        </p:nvSpPr>
        <p:spPr>
          <a:xfrm>
            <a:off x="3037320" y="4350603"/>
            <a:ext cx="2220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Approx</a:t>
            </a:r>
            <a:r>
              <a:rPr lang="en-US" sz="2400" dirty="0" smtClean="0"/>
              <a:t> X1000</a:t>
            </a:r>
          </a:p>
          <a:p>
            <a:r>
              <a:rPr lang="en-US" sz="2400" dirty="0" smtClean="0"/>
              <a:t>at each </a:t>
            </a:r>
            <a:r>
              <a:rPr lang="en-US" sz="2400" dirty="0" err="1" smtClean="0"/>
              <a:t>fanout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69687" name="Group 69686"/>
          <p:cNvGrpSpPr/>
          <p:nvPr/>
        </p:nvGrpSpPr>
        <p:grpSpPr>
          <a:xfrm>
            <a:off x="723901" y="2286000"/>
            <a:ext cx="2760488" cy="2022466"/>
            <a:chOff x="723901" y="2286000"/>
            <a:chExt cx="2760488" cy="2022466"/>
          </a:xfrm>
        </p:grpSpPr>
        <p:grpSp>
          <p:nvGrpSpPr>
            <p:cNvPr id="69681" name="Group 69680"/>
            <p:cNvGrpSpPr/>
            <p:nvPr/>
          </p:nvGrpSpPr>
          <p:grpSpPr>
            <a:xfrm>
              <a:off x="723901" y="2286000"/>
              <a:ext cx="1235075" cy="2022466"/>
              <a:chOff x="723901" y="2286000"/>
              <a:chExt cx="1235075" cy="2022466"/>
            </a:xfrm>
          </p:grpSpPr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723901" y="3171816"/>
                <a:ext cx="1235075" cy="1136650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457200"/>
                <a:r>
                  <a:rPr lang="en-US" sz="2000" dirty="0" smtClean="0">
                    <a:solidFill>
                      <a:schemeClr val="bg1"/>
                    </a:solidFill>
                    <a:latin typeface="Calibri" pitchFamily="34" charset="0"/>
                  </a:rPr>
                  <a:t>Fore man</a:t>
                </a:r>
                <a:endParaRPr lang="en-US" sz="20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4" name="Straight Arrow Connector 3"/>
              <p:cNvCxnSpPr>
                <a:stCxn id="6" idx="0"/>
                <a:endCxn id="5" idx="4"/>
              </p:cNvCxnSpPr>
              <p:nvPr/>
            </p:nvCxnSpPr>
            <p:spPr>
              <a:xfrm flipV="1">
                <a:off x="1341439" y="2286000"/>
                <a:ext cx="30161" cy="8858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686" name="Flowchart: Magnetic Disk 69685"/>
            <p:cNvSpPr/>
            <p:nvPr/>
          </p:nvSpPr>
          <p:spPr>
            <a:xfrm>
              <a:off x="2005264" y="3373209"/>
              <a:ext cx="1479125" cy="935257"/>
            </a:xfrm>
            <a:prstGeom prst="flowChartMagneticDisk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$$$</a:t>
              </a:r>
              <a:endParaRPr lang="en-US" dirty="0"/>
            </a:p>
          </p:txBody>
        </p:sp>
      </p:grpSp>
      <p:grpSp>
        <p:nvGrpSpPr>
          <p:cNvPr id="69689" name="Group 69688"/>
          <p:cNvGrpSpPr/>
          <p:nvPr/>
        </p:nvGrpSpPr>
        <p:grpSpPr>
          <a:xfrm>
            <a:off x="1802652" y="2118612"/>
            <a:ext cx="7183617" cy="2224788"/>
            <a:chOff x="1802652" y="2118612"/>
            <a:chExt cx="7183617" cy="2224788"/>
          </a:xfrm>
        </p:grpSpPr>
        <p:sp>
          <p:nvSpPr>
            <p:cNvPr id="57" name="TextBox 56"/>
            <p:cNvSpPr txBox="1"/>
            <p:nvPr/>
          </p:nvSpPr>
          <p:spPr>
            <a:xfrm>
              <a:off x="5486400" y="2304829"/>
              <a:ext cx="34998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work_queue_worker</a:t>
              </a:r>
              <a:endParaRPr lang="en-US" dirty="0" smtClean="0"/>
            </a:p>
            <a:p>
              <a:r>
                <a:rPr lang="en-US" sz="2000" dirty="0" smtClean="0"/>
                <a:t>--foreman $MASTER $PORT</a:t>
              </a:r>
            </a:p>
          </p:txBody>
        </p:sp>
        <p:grpSp>
          <p:nvGrpSpPr>
            <p:cNvPr id="69688" name="Group 69687"/>
            <p:cNvGrpSpPr/>
            <p:nvPr/>
          </p:nvGrpSpPr>
          <p:grpSpPr>
            <a:xfrm>
              <a:off x="1802652" y="2118612"/>
              <a:ext cx="6369374" cy="2224788"/>
              <a:chOff x="1802652" y="2118612"/>
              <a:chExt cx="6369374" cy="2224788"/>
            </a:xfrm>
          </p:grpSpPr>
          <p:grpSp>
            <p:nvGrpSpPr>
              <p:cNvPr id="69682" name="Group 69681"/>
              <p:cNvGrpSpPr/>
              <p:nvPr/>
            </p:nvGrpSpPr>
            <p:grpSpPr>
              <a:xfrm>
                <a:off x="1802652" y="2118612"/>
                <a:ext cx="4826748" cy="2224788"/>
                <a:chOff x="1802652" y="2118612"/>
                <a:chExt cx="4826748" cy="2224788"/>
              </a:xfrm>
            </p:grpSpPr>
            <p:sp>
              <p:nvSpPr>
                <p:cNvPr id="40" name="Oval 39"/>
                <p:cNvSpPr>
                  <a:spLocks noChangeArrowheads="1"/>
                </p:cNvSpPr>
                <p:nvPr/>
              </p:nvSpPr>
              <p:spPr bwMode="auto">
                <a:xfrm>
                  <a:off x="5394325" y="3206750"/>
                  <a:ext cx="1235075" cy="1136650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254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/>
                  <a:r>
                    <a:rPr lang="en-US" sz="20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Fore man</a:t>
                  </a:r>
                  <a:endParaRPr lang="en-US" sz="20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8" name="Straight Arrow Connector 7"/>
                <p:cNvCxnSpPr>
                  <a:stCxn id="40" idx="1"/>
                  <a:endCxn id="5" idx="5"/>
                </p:cNvCxnSpPr>
                <p:nvPr/>
              </p:nvCxnSpPr>
              <p:spPr>
                <a:xfrm flipH="1" flipV="1">
                  <a:off x="1802652" y="2118612"/>
                  <a:ext cx="3772546" cy="125459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Flowchart: Magnetic Disk 79"/>
              <p:cNvSpPr/>
              <p:nvPr/>
            </p:nvSpPr>
            <p:spPr>
              <a:xfrm>
                <a:off x="6692901" y="3367996"/>
                <a:ext cx="1479125" cy="935257"/>
              </a:xfrm>
              <a:prstGeom prst="flowChartMagneticDisk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$$$</a:t>
                </a:r>
                <a:endParaRPr lang="en-US" dirty="0"/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2057400" y="6091535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California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7362825" y="6159916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Chicago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08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6968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r>
              <a:rPr lang="en-US" dirty="0" smtClean="0"/>
              <a:t> vs. Work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Makeflow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Directed Acyclic Graph</a:t>
            </a:r>
            <a:r>
              <a:rPr lang="en-US" dirty="0" smtClean="0"/>
              <a:t> programming model.</a:t>
            </a:r>
          </a:p>
          <a:p>
            <a:pPr lvl="1"/>
            <a:r>
              <a:rPr lang="en-US" dirty="0" smtClean="0"/>
              <a:t>Static structure known in advance.</a:t>
            </a:r>
          </a:p>
          <a:p>
            <a:pPr lvl="1"/>
            <a:r>
              <a:rPr lang="en-US" dirty="0" smtClean="0"/>
              <a:t>All communication through files on disk.</a:t>
            </a:r>
          </a:p>
          <a:p>
            <a:r>
              <a:rPr lang="en-US" dirty="0" smtClean="0"/>
              <a:t>Work Queue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Submit-Wait</a:t>
            </a:r>
            <a:r>
              <a:rPr lang="en-US" dirty="0" smtClean="0"/>
              <a:t> programming model.</a:t>
            </a:r>
          </a:p>
          <a:p>
            <a:pPr lvl="1"/>
            <a:r>
              <a:rPr lang="en-US" dirty="0" smtClean="0"/>
              <a:t>Dynamic structure decided at run-time.</a:t>
            </a:r>
          </a:p>
          <a:p>
            <a:pPr lvl="1"/>
            <a:r>
              <a:rPr lang="en-US" dirty="0" smtClean="0"/>
              <a:t>Communicate through buffers or files.</a:t>
            </a:r>
          </a:p>
          <a:p>
            <a:pPr lvl="1"/>
            <a:r>
              <a:rPr lang="en-US" dirty="0" smtClean="0"/>
              <a:t>More detailed knowledge of how tasks ran.</a:t>
            </a:r>
          </a:p>
        </p:txBody>
      </p:sp>
    </p:spTree>
    <p:extLst>
      <p:ext uri="{BB962C8B-B14F-4D97-AF65-F5344CB8AC3E}">
        <p14:creationId xmlns:p14="http://schemas.microsoft.com/office/powerpoint/2010/main" val="338529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1470025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chemeClr val="tx1"/>
                </a:solidFill>
              </a:rPr>
              <a:t>Go to </a:t>
            </a:r>
            <a:r>
              <a:rPr lang="en-US" sz="3800" dirty="0" smtClean="0"/>
              <a:t>http://ccl.cse.nd.edu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dirty="0" smtClean="0">
                <a:solidFill>
                  <a:schemeClr val="tx1"/>
                </a:solidFill>
              </a:rPr>
              <a:t>and click on </a:t>
            </a:r>
            <a:r>
              <a:rPr lang="en-US" sz="3800" dirty="0" smtClean="0">
                <a:solidFill>
                  <a:schemeClr val="tx1"/>
                </a:solidFill>
              </a:rPr>
              <a:t>tutorial link.</a:t>
            </a:r>
            <a:endParaRPr lang="en-US" sz="3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21484" b="10000"/>
          <a:stretch/>
        </p:blipFill>
        <p:spPr bwMode="auto">
          <a:xfrm>
            <a:off x="780978" y="1524000"/>
            <a:ext cx="7714175" cy="509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89149" y="1929968"/>
            <a:ext cx="1113141" cy="3380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32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When borrowing someone else’s machines, you cannot change the OS distribution, update RPMs, patch kernels, run as root…</a:t>
            </a:r>
          </a:p>
          <a:p>
            <a:r>
              <a:rPr lang="en-US" dirty="0" smtClean="0"/>
              <a:t>This can often put important technology </a:t>
            </a:r>
            <a:r>
              <a:rPr lang="en-US" b="1" dirty="0" smtClean="0"/>
              <a:t>just barely</a:t>
            </a:r>
            <a:r>
              <a:rPr lang="en-US" dirty="0" smtClean="0"/>
              <a:t> out of reach of the end user, e.g.:</a:t>
            </a:r>
          </a:p>
          <a:p>
            <a:pPr lvl="1"/>
            <a:r>
              <a:rPr lang="en-US" dirty="0" smtClean="0"/>
              <a:t>FUSE might be installed, but without </a:t>
            </a:r>
            <a:r>
              <a:rPr lang="en-US" dirty="0" err="1" smtClean="0"/>
              <a:t>setuid</a:t>
            </a:r>
            <a:r>
              <a:rPr lang="en-US" dirty="0" smtClean="0"/>
              <a:t> binary.</a:t>
            </a:r>
          </a:p>
          <a:p>
            <a:pPr lvl="1"/>
            <a:r>
              <a:rPr lang="en-US" dirty="0" err="1" smtClean="0"/>
              <a:t>Docker</a:t>
            </a:r>
            <a:r>
              <a:rPr lang="en-US" dirty="0" smtClean="0"/>
              <a:t> might be available, but you aren’t a member of the required Unix group.</a:t>
            </a:r>
          </a:p>
          <a:p>
            <a:r>
              <a:rPr lang="en-US" dirty="0" smtClean="0"/>
              <a:t>The resource management policies of the hosting system may work against you:</a:t>
            </a:r>
          </a:p>
          <a:p>
            <a:pPr lvl="1"/>
            <a:r>
              <a:rPr lang="en-US" dirty="0" smtClean="0"/>
              <a:t>Preemption due to submission by higher priority users.</a:t>
            </a:r>
          </a:p>
          <a:p>
            <a:pPr lvl="1"/>
            <a:r>
              <a:rPr lang="en-US" dirty="0" smtClean="0"/>
              <a:t>Limitations on execution time and disk space.</a:t>
            </a:r>
          </a:p>
          <a:p>
            <a:pPr lvl="1"/>
            <a:r>
              <a:rPr lang="en-US" dirty="0" smtClean="0"/>
              <a:t>Firewalls only allow certain kinds of network connections.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5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Backfilling HPC with Condor at Notre Dame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cl.cse.nd.edu/display/condor-lastyear-machines.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4107"/>
            <a:ext cx="9154338" cy="42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7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21369</TotalTime>
  <Words>3143</Words>
  <Application>Microsoft Macintosh PowerPoint</Application>
  <PresentationFormat>On-screen Show (4:3)</PresentationFormat>
  <Paragraphs>791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Introduction to Makeflow and Work Queue</vt:lpstr>
      <vt:lpstr>Go to http://ccl.cse.nd.edu and click on tutorial link.</vt:lpstr>
      <vt:lpstr>The Cooperative Computing Lab</vt:lpstr>
      <vt:lpstr>Outline</vt:lpstr>
      <vt:lpstr>PowerPoint Presentation</vt:lpstr>
      <vt:lpstr>Science Depends on Computing!</vt:lpstr>
      <vt:lpstr>Opportunistic Computing</vt:lpstr>
      <vt:lpstr>Opportunistic Challenges</vt:lpstr>
      <vt:lpstr>Backfilling HPC with Condor at Notre Dame</vt:lpstr>
      <vt:lpstr>Users of Opportunistic Cycles</vt:lpstr>
      <vt:lpstr>Superclusters by the Hour</vt:lpstr>
      <vt:lpstr>I can get as many machines on the cloud/grid as I want!  How do I organize my application to run on those machines?</vt:lpstr>
      <vt:lpstr>The Cooperative Computing Tools</vt:lpstr>
      <vt:lpstr>Our Philosophy:</vt:lpstr>
      <vt:lpstr>A Quick Tour of the CCTools</vt:lpstr>
      <vt:lpstr>Makeflow = Make + Workflow</vt:lpstr>
      <vt:lpstr>PowerPoint Presentation</vt:lpstr>
      <vt:lpstr>Parrot Virtual File System</vt:lpstr>
      <vt:lpstr>http://ccl.cse.nd.edu </vt:lpstr>
      <vt:lpstr>Makeflow: A Portable Workflow System</vt:lpstr>
      <vt:lpstr>An Old Idea: Makefiles</vt:lpstr>
      <vt:lpstr>Makeflow = Make + Workflow</vt:lpstr>
      <vt:lpstr>Makeflow Syntax</vt:lpstr>
      <vt:lpstr>You must state all the files needed by the command.</vt:lpstr>
      <vt:lpstr>sims.mf</vt:lpstr>
      <vt:lpstr>How to run a Makeflow</vt:lpstr>
      <vt:lpstr>Visualization with DOT</vt:lpstr>
      <vt:lpstr>Makeflow Shapes a Workflow</vt:lpstr>
      <vt:lpstr>Makeflow Shapes a Workflow</vt:lpstr>
      <vt:lpstr>Makeflow Shapes a Workflow</vt:lpstr>
      <vt:lpstr>Example: Biocompute Portal</vt:lpstr>
      <vt:lpstr>Makeflow Applications</vt:lpstr>
      <vt:lpstr>Makeflow + Work Queue </vt:lpstr>
      <vt:lpstr>PowerPoint Presentation</vt:lpstr>
      <vt:lpstr>PowerPoint Presentation</vt:lpstr>
      <vt:lpstr>Advantages of Work Queue</vt:lpstr>
      <vt:lpstr>Makeflow and Work Queue</vt:lpstr>
      <vt:lpstr>Start 25 Workers in Batch System</vt:lpstr>
      <vt:lpstr>Keeping track of port numbers gets old fast…</vt:lpstr>
      <vt:lpstr>Project Names</vt:lpstr>
      <vt:lpstr>Project Names</vt:lpstr>
      <vt:lpstr>work_queue_status</vt:lpstr>
      <vt:lpstr>Resilience and Fault Tolerance</vt:lpstr>
      <vt:lpstr>Go to http://ccl.cse.nd.edu and click on tutorial link.</vt:lpstr>
      <vt:lpstr>Writing Work Queue Programs</vt:lpstr>
      <vt:lpstr>Makeflow vs. Work Queue</vt:lpstr>
      <vt:lpstr>PowerPoint Presentation</vt:lpstr>
      <vt:lpstr>Work Queue Applications</vt:lpstr>
      <vt:lpstr>Replica Exchange</vt:lpstr>
      <vt:lpstr>Genome Assembly</vt:lpstr>
      <vt:lpstr>Adaptive Weighted Ensemble</vt:lpstr>
      <vt:lpstr>AWE on Clusters, Clouds, and Grids</vt:lpstr>
      <vt:lpstr>PowerPoint Presentation</vt:lpstr>
      <vt:lpstr>Basic Queue Operations</vt:lpstr>
      <vt:lpstr>Basic Task Operations</vt:lpstr>
      <vt:lpstr>Run One Task in C</vt:lpstr>
      <vt:lpstr>Run One Task in Perl</vt:lpstr>
      <vt:lpstr>Run One Task in Python</vt:lpstr>
      <vt:lpstr>C: Specify Files for a Task</vt:lpstr>
      <vt:lpstr>Perl: Specify Files for a Task</vt:lpstr>
      <vt:lpstr>Python: Specify Files for a Task</vt:lpstr>
      <vt:lpstr>You must state all the files needed by the command.</vt:lpstr>
      <vt:lpstr>PowerPoint Presentation</vt:lpstr>
      <vt:lpstr>PowerPoint Presentation</vt:lpstr>
      <vt:lpstr>PowerPoint Presentation</vt:lpstr>
      <vt:lpstr>Start Workers Everywhere</vt:lpstr>
      <vt:lpstr>Use Project Names</vt:lpstr>
      <vt:lpstr>PowerPoint Presentation</vt:lpstr>
      <vt:lpstr>PowerPoint Presentation</vt:lpstr>
      <vt:lpstr>Advanced Features (in the docs)</vt:lpstr>
      <vt:lpstr>PowerPoint Presentation</vt:lpstr>
      <vt:lpstr>PowerPoint Presentation</vt:lpstr>
      <vt:lpstr>PowerPoint Presentation</vt:lpstr>
      <vt:lpstr>Makeflow vs. Work Queue</vt:lpstr>
      <vt:lpstr>Go to http://ccl.cse.nd.edu and click on tutorial link.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Department of Computer Science and Engineering College of Engineering University of Notre Dame</dc:title>
  <dc:creator>Douglas Thain</dc:creator>
  <cp:lastModifiedBy>Douglas Thain</cp:lastModifiedBy>
  <cp:revision>414</cp:revision>
  <dcterms:created xsi:type="dcterms:W3CDTF">2012-02-01T15:42:36Z</dcterms:created>
  <dcterms:modified xsi:type="dcterms:W3CDTF">2016-06-03T16:46:36Z</dcterms:modified>
</cp:coreProperties>
</file>