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9" r:id="rId2"/>
    <p:sldId id="267" r:id="rId3"/>
    <p:sldId id="268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3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30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624" y="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31A781-E127-4F8A-82F3-841502EC584E}" type="datetimeFigureOut">
              <a:rPr lang="en-US"/>
              <a:pPr>
                <a:defRPr/>
              </a:pPr>
              <a:t>7/20/2013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F2189F-74C0-45AB-ACFF-5F68E8D9C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6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X13_ppt_graphic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1252538"/>
            <a:ext cx="9144000" cy="2043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smtClean="0"/>
              <a:t>Building Scalable Scientific Applications using Work Queue</a:t>
            </a:r>
            <a:endParaRPr lang="en-US" sz="5400" b="1" smtClean="0">
              <a:solidFill>
                <a:srgbClr val="C42D2B"/>
              </a:solidFill>
              <a:latin typeface="Arial" charset="0"/>
              <a:cs typeface="Arial" charset="0"/>
            </a:endParaRPr>
          </a:p>
        </p:txBody>
      </p:sp>
      <p:sp>
        <p:nvSpPr>
          <p:cNvPr id="6146" name="Subtitle 2"/>
          <p:cNvSpPr>
            <a:spLocks noGrp="1"/>
          </p:cNvSpPr>
          <p:nvPr/>
        </p:nvSpPr>
        <p:spPr bwMode="auto">
          <a:xfrm>
            <a:off x="1233488" y="3614738"/>
            <a:ext cx="6678612" cy="2057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spcBef>
                <a:spcPct val="20000"/>
              </a:spcBef>
              <a:buFont typeface="Arial" charset="0"/>
              <a:buNone/>
            </a:pPr>
            <a:r>
              <a:rPr lang="en-US" sz="3500">
                <a:solidFill>
                  <a:srgbClr val="C00000"/>
                </a:solidFill>
                <a:latin typeface="Calibri" pitchFamily="34" charset="0"/>
              </a:rPr>
              <a:t>Peter Sempolinski and Dinesh Rajan University of Notre Dame</a:t>
            </a:r>
          </a:p>
          <a:p>
            <a:pPr algn="ctr" defTabSz="914400">
              <a:spcBef>
                <a:spcPct val="20000"/>
              </a:spcBef>
              <a:buFont typeface="Arial" charset="0"/>
              <a:buNone/>
            </a:pPr>
            <a:endParaRPr lang="en-US" sz="3500">
              <a:solidFill>
                <a:srgbClr val="0033CC"/>
              </a:solidFill>
              <a:latin typeface="Calibri" pitchFamily="34" charset="0"/>
            </a:endParaRPr>
          </a:p>
          <a:p>
            <a:pPr algn="ctr" defTabSz="914400">
              <a:spcBef>
                <a:spcPct val="20000"/>
              </a:spcBef>
              <a:buFont typeface="Arial" charset="0"/>
              <a:buNone/>
            </a:pPr>
            <a:endParaRPr lang="en-US" sz="35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Genome Assembly</a:t>
            </a:r>
          </a:p>
        </p:txBody>
      </p:sp>
      <p:sp>
        <p:nvSpPr>
          <p:cNvPr id="4" name="Cloud 3"/>
          <p:cNvSpPr/>
          <p:nvPr/>
        </p:nvSpPr>
        <p:spPr>
          <a:xfrm>
            <a:off x="174625" y="3810000"/>
            <a:ext cx="3733800" cy="18288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74625" y="5534025"/>
            <a:ext cx="7348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A Framework for Scalable Genome Assembly on Clusters, Clouds, and Grids</a:t>
            </a:r>
            <a:r>
              <a:rPr lang="en-US">
                <a:latin typeface="Calibri" pitchFamily="34" charset="0"/>
              </a:rPr>
              <a:t>,</a:t>
            </a:r>
            <a:br>
              <a:rPr lang="en-US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IEEE Transactions on Parallel and Distributed Systems</a:t>
            </a:r>
            <a:r>
              <a:rPr lang="en-US">
                <a:latin typeface="Calibri" pitchFamily="34" charset="0"/>
              </a:rPr>
              <a:t>, 2012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5388" y="1028700"/>
            <a:ext cx="37052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953000" y="3581400"/>
            <a:ext cx="3810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alibri" pitchFamily="34" charset="0"/>
                <a:cs typeface="+mn-cs"/>
              </a:rPr>
              <a:t>Using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+mn-cs"/>
              </a:rPr>
              <a:t>Work Queue</a:t>
            </a:r>
            <a:r>
              <a:rPr lang="en-US" sz="2000" dirty="0">
                <a:latin typeface="Calibri" pitchFamily="34" charset="0"/>
                <a:cs typeface="+mn-cs"/>
              </a:rPr>
              <a:t>, we  assembled a human genome in 2.5 hours on a collection of clusters, clouds, and grids with a speedup of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+mn-cs"/>
              </a:rPr>
              <a:t>952x</a:t>
            </a: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alibri" pitchFamily="34" charset="0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5625" y="2286000"/>
            <a:ext cx="1143000" cy="1066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SAND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filter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master</a:t>
            </a:r>
          </a:p>
        </p:txBody>
      </p:sp>
      <p:sp>
        <p:nvSpPr>
          <p:cNvPr id="9" name="Oval 8"/>
          <p:cNvSpPr/>
          <p:nvPr/>
        </p:nvSpPr>
        <p:spPr>
          <a:xfrm>
            <a:off x="2003425" y="2286000"/>
            <a:ext cx="1143000" cy="1066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SAND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align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master</a:t>
            </a:r>
          </a:p>
        </p:txBody>
      </p:sp>
      <p:sp>
        <p:nvSpPr>
          <p:cNvPr id="10" name="Oval 9"/>
          <p:cNvSpPr/>
          <p:nvPr/>
        </p:nvSpPr>
        <p:spPr>
          <a:xfrm>
            <a:off x="3451225" y="2286000"/>
            <a:ext cx="1143000" cy="1066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Celera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Consensus</a:t>
            </a:r>
          </a:p>
        </p:txBody>
      </p:sp>
      <p:sp>
        <p:nvSpPr>
          <p:cNvPr id="11" name="Oval 10"/>
          <p:cNvSpPr/>
          <p:nvPr/>
        </p:nvSpPr>
        <p:spPr>
          <a:xfrm>
            <a:off x="555625" y="4648200"/>
            <a:ext cx="4572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2" name="Oval 11"/>
          <p:cNvSpPr/>
          <p:nvPr/>
        </p:nvSpPr>
        <p:spPr>
          <a:xfrm>
            <a:off x="1165225" y="4191000"/>
            <a:ext cx="4572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3" name="Oval 12"/>
          <p:cNvSpPr/>
          <p:nvPr/>
        </p:nvSpPr>
        <p:spPr>
          <a:xfrm>
            <a:off x="1622425" y="4572000"/>
            <a:ext cx="4572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4" name="Oval 13"/>
          <p:cNvSpPr/>
          <p:nvPr/>
        </p:nvSpPr>
        <p:spPr>
          <a:xfrm>
            <a:off x="2155825" y="4724400"/>
            <a:ext cx="4572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5" name="Oval 14"/>
          <p:cNvSpPr/>
          <p:nvPr/>
        </p:nvSpPr>
        <p:spPr>
          <a:xfrm>
            <a:off x="2155825" y="4191000"/>
            <a:ext cx="4572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6" name="Oval 15"/>
          <p:cNvSpPr/>
          <p:nvPr/>
        </p:nvSpPr>
        <p:spPr>
          <a:xfrm>
            <a:off x="2765425" y="4419600"/>
            <a:ext cx="4572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7" name="Oval 16"/>
          <p:cNvSpPr/>
          <p:nvPr/>
        </p:nvSpPr>
        <p:spPr>
          <a:xfrm>
            <a:off x="1165225" y="4800600"/>
            <a:ext cx="4572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622425" y="2667000"/>
            <a:ext cx="4572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070225" y="2667000"/>
            <a:ext cx="4572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1143000"/>
            <a:ext cx="1295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Sequence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860425" y="1752600"/>
            <a:ext cx="609600" cy="5334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393825" y="3429000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241425" y="3505200"/>
            <a:ext cx="1905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012825" y="3581400"/>
            <a:ext cx="76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31825" y="3429000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917825" y="3352800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613025" y="3429000"/>
            <a:ext cx="1905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384425" y="3429000"/>
            <a:ext cx="76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927225" y="3352800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8" name="TextBox 58"/>
          <p:cNvSpPr txBox="1">
            <a:spLocks noChangeArrowheads="1"/>
          </p:cNvSpPr>
          <p:nvPr/>
        </p:nvSpPr>
        <p:spPr bwMode="auto">
          <a:xfrm>
            <a:off x="1927225" y="1828800"/>
            <a:ext cx="2720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Modified Celera Assembler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 txBox="1">
            <a:spLocks/>
          </p:cNvSpPr>
          <p:nvPr/>
        </p:nvSpPr>
        <p:spPr bwMode="auto">
          <a:xfrm>
            <a:off x="376238" y="333375"/>
            <a:ext cx="8001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Work Queue System 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6629400" y="3197225"/>
            <a:ext cx="1143000" cy="1066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Calibri" pitchFamily="34" charset="0"/>
                <a:cs typeface="+mn-cs"/>
              </a:rPr>
              <a:t>worker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876800" y="908050"/>
            <a:ext cx="1143000" cy="1066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Calibri" pitchFamily="34" charset="0"/>
                <a:cs typeface="+mn-cs"/>
              </a:rPr>
              <a:t>worker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029200" y="1060450"/>
            <a:ext cx="1143000" cy="1066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Calibri" pitchFamily="34" charset="0"/>
                <a:cs typeface="+mn-cs"/>
              </a:rPr>
              <a:t>worker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181600" y="1212850"/>
            <a:ext cx="1143000" cy="1066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Calibri" pitchFamily="34" charset="0"/>
                <a:cs typeface="+mn-cs"/>
              </a:rPr>
              <a:t>worker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334000" y="1365250"/>
            <a:ext cx="1143000" cy="1066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Calibri" pitchFamily="34" charset="0"/>
                <a:cs typeface="+mn-cs"/>
              </a:rPr>
              <a:t>worker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486400" y="1517650"/>
            <a:ext cx="1143000" cy="1066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Calibri" pitchFamily="34" charset="0"/>
                <a:cs typeface="+mn-cs"/>
              </a:rPr>
              <a:t>worker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638800" y="1670050"/>
            <a:ext cx="1143000" cy="1066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Calibri" pitchFamily="34" charset="0"/>
                <a:cs typeface="+mn-cs"/>
              </a:rPr>
              <a:t>worker</a:t>
            </a:r>
          </a:p>
        </p:txBody>
      </p:sp>
      <p:cxnSp>
        <p:nvCxnSpPr>
          <p:cNvPr id="12" name="AutoShape 10"/>
          <p:cNvCxnSpPr>
            <a:cxnSpLocks noChangeShapeType="1"/>
            <a:endCxn id="5" idx="2"/>
          </p:cNvCxnSpPr>
          <p:nvPr/>
        </p:nvCxnSpPr>
        <p:spPr bwMode="auto">
          <a:xfrm>
            <a:off x="3200400" y="3730625"/>
            <a:ext cx="342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6872288" y="4718050"/>
            <a:ext cx="6858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>
                <a:latin typeface="Calibri" pitchFamily="34" charset="0"/>
                <a:cs typeface="+mn-cs"/>
              </a:rPr>
              <a:t>sim</a:t>
            </a:r>
          </a:p>
        </p:txBody>
      </p: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>
            <a:off x="7177088" y="4260850"/>
            <a:ext cx="0" cy="454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729288" y="479425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Calibri" pitchFamily="34" charset="0"/>
                <a:cs typeface="+mn-cs"/>
              </a:rPr>
              <a:t>in.txt</a:t>
            </a:r>
          </a:p>
        </p:txBody>
      </p:sp>
      <p:cxnSp>
        <p:nvCxnSpPr>
          <p:cNvPr id="16" name="AutoShape 14"/>
          <p:cNvCxnSpPr>
            <a:cxnSpLocks noChangeShapeType="1"/>
            <a:stCxn id="15" idx="3"/>
            <a:endCxn id="13" idx="2"/>
          </p:cNvCxnSpPr>
          <p:nvPr/>
        </p:nvCxnSpPr>
        <p:spPr bwMode="auto">
          <a:xfrm>
            <a:off x="6491288" y="502285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924800" y="479425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Calibri" pitchFamily="34" charset="0"/>
                <a:cs typeface="+mn-cs"/>
              </a:rPr>
              <a:t>out.txt</a:t>
            </a:r>
          </a:p>
        </p:txBody>
      </p:sp>
      <p:cxnSp>
        <p:nvCxnSpPr>
          <p:cNvPr id="18" name="AutoShape 16"/>
          <p:cNvCxnSpPr>
            <a:cxnSpLocks noChangeShapeType="1"/>
            <a:stCxn id="13" idx="6"/>
            <a:endCxn id="17" idx="1"/>
          </p:cNvCxnSpPr>
          <p:nvPr/>
        </p:nvCxnSpPr>
        <p:spPr bwMode="auto">
          <a:xfrm>
            <a:off x="7558088" y="5022850"/>
            <a:ext cx="366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810000" y="3194050"/>
            <a:ext cx="2771775" cy="112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b="1">
                <a:latin typeface="Calibri" pitchFamily="34" charset="0"/>
              </a:rPr>
              <a:t>put sim.exe</a:t>
            </a:r>
          </a:p>
          <a:p>
            <a:r>
              <a:rPr lang="en-US" sz="1700" b="1">
                <a:latin typeface="Calibri" pitchFamily="34" charset="0"/>
              </a:rPr>
              <a:t>put in.txt</a:t>
            </a:r>
          </a:p>
          <a:p>
            <a:r>
              <a:rPr lang="en-US" sz="1700" b="1">
                <a:latin typeface="Calibri" pitchFamily="34" charset="0"/>
              </a:rPr>
              <a:t>exec sim.exe &lt; in.txt &gt;out.txt</a:t>
            </a:r>
          </a:p>
          <a:p>
            <a:r>
              <a:rPr lang="en-US" sz="1700" b="1">
                <a:latin typeface="Calibri" pitchFamily="34" charset="0"/>
              </a:rPr>
              <a:t>get out.txt</a:t>
            </a:r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>
            <a:off x="6324600" y="146050"/>
            <a:ext cx="26241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1000s of workers</a:t>
            </a:r>
          </a:p>
          <a:p>
            <a:r>
              <a:rPr lang="en-US" sz="2400">
                <a:latin typeface="Calibri" pitchFamily="34" charset="0"/>
              </a:rPr>
              <a:t>dispatched to clusters, clouds, &amp; grids</a:t>
            </a:r>
          </a:p>
        </p:txBody>
      </p:sp>
      <p:cxnSp>
        <p:nvCxnSpPr>
          <p:cNvPr id="16402" name="AutoShape 19"/>
          <p:cNvCxnSpPr>
            <a:cxnSpLocks noChangeShapeType="1"/>
            <a:stCxn id="27" idx="3"/>
            <a:endCxn id="7" idx="2"/>
          </p:cNvCxnSpPr>
          <p:nvPr/>
        </p:nvCxnSpPr>
        <p:spPr bwMode="auto">
          <a:xfrm flipV="1">
            <a:off x="3124200" y="1593850"/>
            <a:ext cx="1905000" cy="1943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403" name="AutoShape 20"/>
          <p:cNvCxnSpPr>
            <a:cxnSpLocks noChangeShapeType="1"/>
          </p:cNvCxnSpPr>
          <p:nvPr/>
        </p:nvCxnSpPr>
        <p:spPr bwMode="auto">
          <a:xfrm flipV="1">
            <a:off x="3124200" y="2736850"/>
            <a:ext cx="3086100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404" name="AutoShape 21"/>
          <p:cNvCxnSpPr>
            <a:cxnSpLocks noChangeShapeType="1"/>
            <a:stCxn id="27" idx="3"/>
            <a:endCxn id="9" idx="2"/>
          </p:cNvCxnSpPr>
          <p:nvPr/>
        </p:nvCxnSpPr>
        <p:spPr bwMode="auto">
          <a:xfrm flipV="1">
            <a:off x="3124200" y="1898650"/>
            <a:ext cx="22098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405" name="AutoShape 22"/>
          <p:cNvCxnSpPr>
            <a:cxnSpLocks noChangeShapeType="1"/>
            <a:stCxn id="27" idx="3"/>
            <a:endCxn id="11" idx="2"/>
          </p:cNvCxnSpPr>
          <p:nvPr/>
        </p:nvCxnSpPr>
        <p:spPr bwMode="auto">
          <a:xfrm flipV="1">
            <a:off x="3124200" y="2203450"/>
            <a:ext cx="2514600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28"/>
          <p:cNvCxnSpPr>
            <a:cxnSpLocks noChangeShapeType="1"/>
          </p:cNvCxnSpPr>
          <p:nvPr/>
        </p:nvCxnSpPr>
        <p:spPr bwMode="auto">
          <a:xfrm flipH="1">
            <a:off x="6072188" y="4108450"/>
            <a:ext cx="700087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29"/>
          <p:cNvCxnSpPr>
            <a:cxnSpLocks noChangeShapeType="1"/>
          </p:cNvCxnSpPr>
          <p:nvPr/>
        </p:nvCxnSpPr>
        <p:spPr bwMode="auto">
          <a:xfrm flipH="1" flipV="1">
            <a:off x="7620000" y="4108450"/>
            <a:ext cx="700088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Rectangle 26"/>
          <p:cNvSpPr/>
          <p:nvPr/>
        </p:nvSpPr>
        <p:spPr>
          <a:xfrm>
            <a:off x="381000" y="3117850"/>
            <a:ext cx="27432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Work Queue Library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1000" y="2203450"/>
            <a:ext cx="2743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Work Queue Program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 / Python / Perl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943600" y="5480050"/>
            <a:ext cx="2498725" cy="376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Calibri" pitchFamily="34" charset="0"/>
                <a:cs typeface="+mn-cs"/>
              </a:rPr>
              <a:t>cache recently used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1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Work Queue API 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1600200"/>
            <a:ext cx="4267200" cy="4213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+mn-cs"/>
              </a:rPr>
              <a:t>use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work_queue</a:t>
            </a:r>
            <a:r>
              <a:rPr lang="en-US" dirty="0">
                <a:solidFill>
                  <a:srgbClr val="FFFF00"/>
                </a:solidFill>
                <a:latin typeface="Calibri" pitchFamily="34" charset="0"/>
                <a:cs typeface="+mn-cs"/>
              </a:rPr>
              <a:t>;</a:t>
            </a:r>
            <a:endParaRPr lang="en-US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+mn-cs"/>
              </a:rPr>
              <a:t>queue =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work_queue_create</a:t>
            </a:r>
            <a:r>
              <a:rPr lang="en-US" dirty="0">
                <a:latin typeface="Calibri" pitchFamily="34" charset="0"/>
                <a:cs typeface="+mn-cs"/>
              </a:rPr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+mn-cs"/>
              </a:rPr>
              <a:t>while( work to be done 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+mn-cs"/>
              </a:rPr>
              <a:t>            task =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work_queue_task_create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+mn-cs"/>
              </a:rPr>
              <a:t>();</a:t>
            </a:r>
          </a:p>
          <a:p>
            <a:pPr fontAlgn="auto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+mn-cs"/>
              </a:rPr>
              <a:t>            // specify details for the task</a:t>
            </a:r>
          </a:p>
          <a:p>
            <a:pPr fontAlgn="auto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+mn-cs"/>
              </a:rPr>
              <a:t>           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work_queue_submit</a:t>
            </a:r>
            <a:r>
              <a:rPr lang="en-US" dirty="0">
                <a:latin typeface="Calibri" pitchFamily="34" charset="0"/>
                <a:cs typeface="+mn-cs"/>
              </a:rPr>
              <a:t>(queue, task);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+mn-cs"/>
              </a:rPr>
              <a:t>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+mn-cs"/>
              </a:rPr>
              <a:t> while ( tasks in queue 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+mn-cs"/>
              </a:rPr>
              <a:t>      task =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work_queue_wait</a:t>
            </a:r>
            <a:r>
              <a:rPr lang="en-US" dirty="0">
                <a:latin typeface="Calibri" pitchFamily="34" charset="0"/>
                <a:cs typeface="+mn-cs"/>
              </a:rPr>
              <a:t>(queue);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+mn-cs"/>
              </a:rPr>
              <a:t>      </a:t>
            </a:r>
            <a:r>
              <a:rPr lang="en-US" dirty="0">
                <a:latin typeface="Calibri" pitchFamily="34" charset="0"/>
                <a:cs typeface="+mn-cs"/>
              </a:rPr>
              <a:t>// process the completed task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cs typeface="+mn-cs"/>
              </a:rPr>
              <a:t>}</a:t>
            </a:r>
          </a:p>
        </p:txBody>
      </p:sp>
      <p:sp>
        <p:nvSpPr>
          <p:cNvPr id="5" name="TextBox 37"/>
          <p:cNvSpPr txBox="1"/>
          <p:nvPr/>
        </p:nvSpPr>
        <p:spPr>
          <a:xfrm>
            <a:off x="381000" y="1905000"/>
            <a:ext cx="3352800" cy="3462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for ( all tasks 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T  =  </a:t>
            </a:r>
            <a:r>
              <a:rPr lang="en-US" dirty="0" err="1">
                <a:latin typeface="+mn-lt"/>
                <a:cs typeface="+mn-cs"/>
              </a:rPr>
              <a:t>create_task</a:t>
            </a:r>
            <a:r>
              <a:rPr lang="en-US" dirty="0">
                <a:latin typeface="+mn-lt"/>
                <a:cs typeface="+mn-cs"/>
              </a:rPr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</a:t>
            </a:r>
            <a:r>
              <a:rPr lang="en-US" dirty="0" err="1">
                <a:latin typeface="+mn-lt"/>
                <a:cs typeface="+mn-cs"/>
              </a:rPr>
              <a:t>specify_task</a:t>
            </a:r>
            <a:r>
              <a:rPr lang="en-US" dirty="0">
                <a:latin typeface="+mn-lt"/>
                <a:cs typeface="+mn-cs"/>
              </a:rPr>
              <a:t>(T);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</a:t>
            </a:r>
            <a:r>
              <a:rPr lang="en-US" dirty="0" err="1">
                <a:latin typeface="+mn-lt"/>
                <a:cs typeface="+mn-cs"/>
              </a:rPr>
              <a:t>submit_task</a:t>
            </a:r>
            <a:r>
              <a:rPr lang="en-US" dirty="0">
                <a:latin typeface="+mn-lt"/>
                <a:cs typeface="+mn-cs"/>
              </a:rPr>
              <a:t>(T);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while ( not finished 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T = </a:t>
            </a:r>
            <a:r>
              <a:rPr lang="en-US" dirty="0" err="1">
                <a:latin typeface="+mn-lt"/>
                <a:cs typeface="+mn-cs"/>
              </a:rPr>
              <a:t>wait_for_task</a:t>
            </a:r>
            <a:r>
              <a:rPr lang="en-US" dirty="0">
                <a:latin typeface="+mn-lt"/>
                <a:cs typeface="+mn-cs"/>
              </a:rPr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//process T’s output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latin typeface="Calibri" pitchFamily="34" charset="0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10000" y="3733800"/>
            <a:ext cx="6096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81000" y="2133600"/>
            <a:ext cx="2362200" cy="16002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95800" y="2667000"/>
            <a:ext cx="4038600" cy="17526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3810000"/>
            <a:ext cx="2362200" cy="1447800"/>
          </a:xfrm>
          <a:prstGeom prst="round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95800" y="4572000"/>
            <a:ext cx="4038600" cy="1219200"/>
          </a:xfrm>
          <a:prstGeom prst="round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Run One Task in Python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61950" y="1274763"/>
            <a:ext cx="8534400" cy="45132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b="1">
                <a:solidFill>
                  <a:srgbClr val="FFFF00"/>
                </a:solidFill>
                <a:latin typeface="Lucida Console" pitchFamily="49" charset="0"/>
              </a:rPr>
              <a:t>from work_queue import *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b="1">
              <a:solidFill>
                <a:srgbClr val="FFFFFF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b="1">
                <a:solidFill>
                  <a:srgbClr val="FFFFFF"/>
                </a:solidFill>
                <a:latin typeface="Lucida Console" pitchFamily="49" charset="0"/>
              </a:rPr>
              <a:t>queue = </a:t>
            </a:r>
            <a:r>
              <a:rPr lang="en-US" b="1">
                <a:solidFill>
                  <a:srgbClr val="FFFF00"/>
                </a:solidFill>
                <a:latin typeface="Lucida Console" pitchFamily="49" charset="0"/>
              </a:rPr>
              <a:t>WorkQueue</a:t>
            </a:r>
            <a:r>
              <a:rPr lang="en-US" b="1">
                <a:solidFill>
                  <a:srgbClr val="FFFFFF"/>
                </a:solidFill>
                <a:latin typeface="Lucida Console" pitchFamily="49" charset="0"/>
              </a:rPr>
              <a:t>( port = 0 )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b="1">
              <a:solidFill>
                <a:srgbClr val="FFFFFF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b="1">
                <a:solidFill>
                  <a:srgbClr val="FFFFFF"/>
                </a:solidFill>
                <a:latin typeface="Lucida Console" pitchFamily="49" charset="0"/>
              </a:rPr>
              <a:t>task = </a:t>
            </a:r>
            <a:r>
              <a:rPr lang="en-US" b="1">
                <a:solidFill>
                  <a:srgbClr val="FFFF00"/>
                </a:solidFill>
                <a:latin typeface="Lucida Console" pitchFamily="49" charset="0"/>
              </a:rPr>
              <a:t>Task</a:t>
            </a:r>
            <a:r>
              <a:rPr lang="en-US" b="1">
                <a:solidFill>
                  <a:srgbClr val="FFFFFF"/>
                </a:solidFill>
                <a:latin typeface="Lucida Console" pitchFamily="49" charset="0"/>
              </a:rPr>
              <a:t>(“sim.exe –p 50 in.dat &gt;out.txt”)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b="1">
              <a:solidFill>
                <a:srgbClr val="C0504D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b="1">
                <a:solidFill>
                  <a:srgbClr val="F53819"/>
                </a:solidFill>
                <a:latin typeface="Lucida Console" pitchFamily="49" charset="0"/>
              </a:rPr>
              <a:t>### Missing: Specify files needed by the task.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b="1">
              <a:solidFill>
                <a:srgbClr val="F53819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b="1">
                <a:solidFill>
                  <a:srgbClr val="FFFFFF"/>
                </a:solidFill>
                <a:latin typeface="Lucida Console" pitchFamily="49" charset="0"/>
              </a:rPr>
              <a:t>queue.</a:t>
            </a:r>
            <a:r>
              <a:rPr lang="en-US" b="1">
                <a:solidFill>
                  <a:srgbClr val="FFFF00"/>
                </a:solidFill>
                <a:latin typeface="Lucida Console" pitchFamily="49" charset="0"/>
              </a:rPr>
              <a:t>submit( task )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b="1">
              <a:solidFill>
                <a:srgbClr val="FFFFFF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b="1">
                <a:solidFill>
                  <a:srgbClr val="FFFFFF"/>
                </a:solidFill>
                <a:latin typeface="Lucida Console" pitchFamily="49" charset="0"/>
              </a:rPr>
              <a:t>While not </a:t>
            </a:r>
            <a:r>
              <a:rPr lang="en-US" b="1">
                <a:solidFill>
                  <a:srgbClr val="FFFF00"/>
                </a:solidFill>
                <a:latin typeface="Lucida Console" pitchFamily="49" charset="0"/>
              </a:rPr>
              <a:t>queue.empty</a:t>
            </a:r>
            <a:r>
              <a:rPr lang="en-US" b="1">
                <a:solidFill>
                  <a:srgbClr val="FFFFFF"/>
                </a:solidFill>
                <a:latin typeface="Lucida Console" pitchFamily="49" charset="0"/>
              </a:rPr>
              <a:t>():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b="1">
                <a:solidFill>
                  <a:srgbClr val="FFFFFF"/>
                </a:solidFill>
                <a:latin typeface="Lucida Console" pitchFamily="49" charset="0"/>
              </a:rPr>
              <a:t>	task = </a:t>
            </a:r>
            <a:r>
              <a:rPr lang="en-US" b="1">
                <a:solidFill>
                  <a:srgbClr val="FFFF00"/>
                </a:solidFill>
                <a:latin typeface="Lucida Console" pitchFamily="49" charset="0"/>
              </a:rPr>
              <a:t>queue.wait</a:t>
            </a:r>
            <a:r>
              <a:rPr lang="en-US" b="1">
                <a:solidFill>
                  <a:srgbClr val="FFFFFF"/>
                </a:solidFill>
                <a:latin typeface="Lucida Console" pitchFamily="49" charset="0"/>
              </a:rPr>
              <a:t>(60)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b="1">
              <a:solidFill>
                <a:srgbClr val="FFFFFF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Run One Task in Perl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7188" y="1201738"/>
            <a:ext cx="8572500" cy="47418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00"/>
                </a:solidFill>
                <a:latin typeface="Lucida Console" pitchFamily="49" charset="0"/>
              </a:rPr>
              <a:t>use work_queue;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1700" b="1">
              <a:solidFill>
                <a:srgbClr val="FFFFFF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$queue = </a:t>
            </a:r>
            <a:r>
              <a:rPr lang="en-US" sz="1700" b="1">
                <a:solidFill>
                  <a:srgbClr val="FFFF00"/>
                </a:solidFill>
                <a:latin typeface="Lucida Console" pitchFamily="49" charset="0"/>
              </a:rPr>
              <a:t>work_queue_create</a:t>
            </a: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( 0 );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1700" b="1">
              <a:solidFill>
                <a:srgbClr val="FFFFFF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$task = </a:t>
            </a:r>
            <a:r>
              <a:rPr lang="en-US" sz="1700" b="1">
                <a:solidFill>
                  <a:srgbClr val="FFFF00"/>
                </a:solidFill>
                <a:latin typeface="Lucida Console" pitchFamily="49" charset="0"/>
              </a:rPr>
              <a:t>work_queue_task_create</a:t>
            </a: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(“sim.exe –p 50 in.dat &gt;out.txt”);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1700" b="1">
              <a:solidFill>
                <a:srgbClr val="FFFFFF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53819"/>
                </a:solidFill>
                <a:latin typeface="Lucida Console" pitchFamily="49" charset="0"/>
              </a:rPr>
              <a:t>### Missing: Specify files needed by the task.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1700" b="1">
              <a:solidFill>
                <a:srgbClr val="F53819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00"/>
                </a:solidFill>
                <a:latin typeface="Lucida Console" pitchFamily="49" charset="0"/>
              </a:rPr>
              <a:t>work_queue_submit</a:t>
            </a: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( $queue, $task );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1700" b="1">
              <a:solidFill>
                <a:srgbClr val="FFFFFF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while(!</a:t>
            </a:r>
            <a:r>
              <a:rPr lang="en-US" sz="1700" b="1">
                <a:solidFill>
                  <a:srgbClr val="FFFF00"/>
                </a:solidFill>
                <a:latin typeface="Lucida Console" pitchFamily="49" charset="0"/>
              </a:rPr>
              <a:t>work_queue_empty</a:t>
            </a: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($queue)) {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	$task = </a:t>
            </a:r>
            <a:r>
              <a:rPr lang="en-US" sz="1700" b="1">
                <a:solidFill>
                  <a:srgbClr val="FFFF00"/>
                </a:solidFill>
                <a:latin typeface="Lucida Console" pitchFamily="49" charset="0"/>
              </a:rPr>
              <a:t>work_queue_wait</a:t>
            </a: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( $queue, 60 );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	if($task) </a:t>
            </a:r>
            <a:r>
              <a:rPr lang="en-US" sz="1700" b="1">
                <a:solidFill>
                  <a:srgbClr val="FFFF00"/>
                </a:solidFill>
                <a:latin typeface="Lucida Console" pitchFamily="49" charset="0"/>
              </a:rPr>
              <a:t>work_queue_task_delete</a:t>
            </a: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( $task );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376238" y="2317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Run One Task in C</a:t>
            </a:r>
          </a:p>
        </p:txBody>
      </p:sp>
      <p:sp>
        <p:nvSpPr>
          <p:cNvPr id="20482" name="Content Placeholder 2"/>
          <p:cNvSpPr txBox="1">
            <a:spLocks/>
          </p:cNvSpPr>
          <p:nvPr/>
        </p:nvSpPr>
        <p:spPr bwMode="auto">
          <a:xfrm>
            <a:off x="357188" y="842963"/>
            <a:ext cx="8534400" cy="52863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#include “work_queue.h”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1700" b="1">
              <a:solidFill>
                <a:srgbClr val="FFFFFF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struct work_queue *queue;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struct work_queue_task *task;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1700" b="1">
              <a:solidFill>
                <a:srgbClr val="FFFFFF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queue = </a:t>
            </a:r>
            <a:r>
              <a:rPr lang="en-US" sz="1700" b="1">
                <a:solidFill>
                  <a:srgbClr val="FFFF00"/>
                </a:solidFill>
                <a:latin typeface="Lucida Console" pitchFamily="49" charset="0"/>
              </a:rPr>
              <a:t>work_queue_create</a:t>
            </a: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( 0 );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1700" b="1">
              <a:solidFill>
                <a:srgbClr val="FFFF00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task = </a:t>
            </a:r>
            <a:r>
              <a:rPr lang="en-US" sz="1700" b="1">
                <a:solidFill>
                  <a:srgbClr val="FFFF00"/>
                </a:solidFill>
                <a:latin typeface="Lucida Console" pitchFamily="49" charset="0"/>
              </a:rPr>
              <a:t>work_queue_task_create</a:t>
            </a: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(“sim.exe –p 50 in.dat &gt;out.txt”);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1700" b="1">
              <a:solidFill>
                <a:srgbClr val="FFFFFF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/// Missing: Specify files needed by the task.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1700" b="1">
              <a:solidFill>
                <a:srgbClr val="FFFFFF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00"/>
                </a:solidFill>
                <a:latin typeface="Lucida Console" pitchFamily="49" charset="0"/>
              </a:rPr>
              <a:t>work_queue_submit</a:t>
            </a: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( queue, task );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1700" b="1">
              <a:solidFill>
                <a:srgbClr val="FFFFFF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while(!</a:t>
            </a:r>
            <a:r>
              <a:rPr lang="en-US" sz="1700" b="1">
                <a:solidFill>
                  <a:srgbClr val="FFFF00"/>
                </a:solidFill>
                <a:latin typeface="Lucida Console" pitchFamily="49" charset="0"/>
              </a:rPr>
              <a:t>work_queue_empty</a:t>
            </a: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(queue)) {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	task = </a:t>
            </a:r>
            <a:r>
              <a:rPr lang="en-US" sz="1700" b="1">
                <a:solidFill>
                  <a:srgbClr val="FFFF00"/>
                </a:solidFill>
                <a:latin typeface="Lucida Console" pitchFamily="49" charset="0"/>
              </a:rPr>
              <a:t>work_queue_wait</a:t>
            </a: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( queue, 60 );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	if(task) </a:t>
            </a:r>
            <a:r>
              <a:rPr lang="en-US" sz="1700" b="1">
                <a:solidFill>
                  <a:srgbClr val="FFFF00"/>
                </a:solidFill>
                <a:latin typeface="Lucida Console" pitchFamily="49" charset="0"/>
              </a:rPr>
              <a:t>work_queue_task_delete</a:t>
            </a: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( task );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700" b="1">
                <a:solidFill>
                  <a:srgbClr val="FFFFFF"/>
                </a:solidFill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Python: Specify Files for a Task</a:t>
            </a:r>
          </a:p>
        </p:txBody>
      </p:sp>
      <p:sp>
        <p:nvSpPr>
          <p:cNvPr id="20" name="Oval 19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sim.exe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in.dat</a:t>
            </a:r>
          </a:p>
        </p:txBody>
      </p:sp>
      <p:cxnSp>
        <p:nvCxnSpPr>
          <p:cNvPr id="22" name="Straight Arrow Connector 21"/>
          <p:cNvCxnSpPr>
            <a:stCxn id="21" idx="3"/>
            <a:endCxn id="20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calib.dat</a:t>
            </a:r>
          </a:p>
        </p:txBody>
      </p:sp>
      <p:cxnSp>
        <p:nvCxnSpPr>
          <p:cNvPr id="24" name="Straight Arrow Connector 23"/>
          <p:cNvCxnSpPr>
            <a:stCxn id="23" idx="3"/>
            <a:endCxn id="20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out.txt</a:t>
            </a:r>
          </a:p>
        </p:txBody>
      </p:sp>
      <p:cxnSp>
        <p:nvCxnSpPr>
          <p:cNvPr id="26" name="Straight Arrow Connector 25"/>
          <p:cNvCxnSpPr>
            <a:stCxn id="20" idx="6"/>
            <a:endCxn id="25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26"/>
          <p:cNvSpPr txBox="1">
            <a:spLocks noChangeArrowheads="1"/>
          </p:cNvSpPr>
          <p:nvPr/>
        </p:nvSpPr>
        <p:spPr bwMode="auto">
          <a:xfrm>
            <a:off x="3405188" y="2325688"/>
            <a:ext cx="3657600" cy="37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sim.exe  in.dat  –p 50  &gt;  out.txt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447800" y="2773363"/>
            <a:ext cx="6400800" cy="3302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b="1">
                <a:solidFill>
                  <a:srgbClr val="FFFFFF"/>
                </a:solidFill>
                <a:latin typeface="Lucida Console" pitchFamily="49" charset="0"/>
              </a:rPr>
              <a:t>( “in.dat”, ”in.dat”,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FF"/>
                </a:solidFill>
                <a:latin typeface="Lucida Console" pitchFamily="49" charset="0"/>
              </a:rPr>
              <a:t>           WORK_QUEUE_INPUT, cache = False )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1600" b="1">
              <a:solidFill>
                <a:srgbClr val="FFFFFF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b="1">
                <a:solidFill>
                  <a:srgbClr val="FFFFFF"/>
                </a:solidFill>
                <a:latin typeface="Lucida Console" pitchFamily="49" charset="0"/>
              </a:rPr>
              <a:t>( “calib.dat”, ”calib.dat”,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FF"/>
                </a:solidFill>
                <a:latin typeface="Lucida Console" pitchFamily="49" charset="0"/>
              </a:rPr>
              <a:t>           WORK_QUEUE_INPUT, cache = False )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1600" b="1">
              <a:solidFill>
                <a:srgbClr val="FFFFFF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b="1">
                <a:solidFill>
                  <a:srgbClr val="FFFFFF"/>
                </a:solidFill>
                <a:latin typeface="Lucida Console" pitchFamily="49" charset="0"/>
              </a:rPr>
              <a:t>( “out.txt”, ”out.txt”,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FF"/>
                </a:solidFill>
                <a:latin typeface="Lucida Console" pitchFamily="49" charset="0"/>
              </a:rPr>
              <a:t>           WORK_QUEUE_OUTPUT, cache = False )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1600" b="1">
              <a:solidFill>
                <a:srgbClr val="FFFFFF"/>
              </a:solidFill>
              <a:latin typeface="Lucida Console" pitchFamily="49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b="1">
                <a:solidFill>
                  <a:srgbClr val="FFFFFF"/>
                </a:solidFill>
                <a:latin typeface="Lucida Console" pitchFamily="49" charset="0"/>
              </a:rPr>
              <a:t>( “sim.exe”, ”sim.exe”,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FF"/>
                </a:solidFill>
                <a:latin typeface="Lucida Console" pitchFamily="49" charset="0"/>
              </a:rPr>
              <a:t>            WORK_QUEUE_INPUT, cache = True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Perl: Specify Files for a Task</a:t>
            </a: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838200" y="2800350"/>
            <a:ext cx="7543800" cy="3286125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kern="0" dirty="0" err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 kern="0" dirty="0">
                <a:solidFill>
                  <a:prstClr val="white"/>
                </a:solidFill>
                <a:latin typeface="Lucida Console" pitchFamily="49" charset="0"/>
              </a:rPr>
              <a:t>( $task,“in.</a:t>
            </a:r>
            <a:r>
              <a:rPr lang="en-US" sz="1600" b="1" kern="0" dirty="0" err="1">
                <a:solidFill>
                  <a:prstClr val="white"/>
                </a:solidFill>
                <a:latin typeface="Lucida Console" pitchFamily="49" charset="0"/>
              </a:rPr>
              <a:t>dat</a:t>
            </a:r>
            <a:r>
              <a:rPr lang="en-US" sz="1600" b="1" kern="0" dirty="0">
                <a:solidFill>
                  <a:prstClr val="white"/>
                </a:solidFill>
                <a:latin typeface="Lucida Console" pitchFamily="49" charset="0"/>
              </a:rPr>
              <a:t>”,”in.dat”,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kern="0" dirty="0">
                <a:solidFill>
                  <a:prstClr val="white"/>
                </a:solidFill>
                <a:latin typeface="Lucida Console" pitchFamily="49" charset="0"/>
              </a:rPr>
              <a:t>            $WORK_QUEUE_INPUT, $WORK_QUEUE_NOCACHE );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1600" b="1" kern="0" dirty="0">
              <a:solidFill>
                <a:prstClr val="white"/>
              </a:solidFill>
              <a:latin typeface="Lucida Console" pitchFamily="49" charset="0"/>
            </a:endParaRP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kern="0" dirty="0" err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 kern="0" dirty="0">
                <a:solidFill>
                  <a:prstClr val="white"/>
                </a:solidFill>
                <a:latin typeface="Lucida Console" pitchFamily="49" charset="0"/>
              </a:rPr>
              <a:t>( $task,“calib.</a:t>
            </a:r>
            <a:r>
              <a:rPr lang="en-US" sz="1600" b="1" kern="0" dirty="0" err="1">
                <a:solidFill>
                  <a:prstClr val="white"/>
                </a:solidFill>
                <a:latin typeface="Lucida Console" pitchFamily="49" charset="0"/>
              </a:rPr>
              <a:t>dat</a:t>
            </a:r>
            <a:r>
              <a:rPr lang="en-US" sz="1600" b="1" kern="0" dirty="0">
                <a:solidFill>
                  <a:prstClr val="white"/>
                </a:solidFill>
                <a:latin typeface="Lucida Console" pitchFamily="49" charset="0"/>
              </a:rPr>
              <a:t>”,”calib.dat”,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kern="0" dirty="0">
                <a:solidFill>
                  <a:prstClr val="white"/>
                </a:solidFill>
                <a:latin typeface="Lucida Console" pitchFamily="49" charset="0"/>
              </a:rPr>
              <a:t>           $WORK_QUEUE_INPUT, $WORK_QUEUE_NOCACHE );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1600" b="1" kern="0" dirty="0">
              <a:solidFill>
                <a:prstClr val="white"/>
              </a:solidFill>
              <a:latin typeface="Lucida Console" pitchFamily="49" charset="0"/>
            </a:endParaRP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kern="0" dirty="0" err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 kern="0" dirty="0">
                <a:solidFill>
                  <a:prstClr val="white"/>
                </a:solidFill>
                <a:latin typeface="Lucida Console" pitchFamily="49" charset="0"/>
              </a:rPr>
              <a:t>( $</a:t>
            </a:r>
            <a:r>
              <a:rPr lang="en-US" sz="1600" b="1" kern="0" dirty="0" err="1">
                <a:solidFill>
                  <a:prstClr val="white"/>
                </a:solidFill>
                <a:latin typeface="Lucida Console" pitchFamily="49" charset="0"/>
              </a:rPr>
              <a:t>task,“out.txt”,”out.txt</a:t>
            </a:r>
            <a:r>
              <a:rPr lang="en-US" sz="1600" b="1" kern="0" dirty="0">
                <a:solidFill>
                  <a:prstClr val="white"/>
                </a:solidFill>
                <a:latin typeface="Lucida Console" pitchFamily="49" charset="0"/>
              </a:rPr>
              <a:t>”,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kern="0" dirty="0">
                <a:solidFill>
                  <a:prstClr val="white"/>
                </a:solidFill>
                <a:latin typeface="Lucida Console" pitchFamily="49" charset="0"/>
              </a:rPr>
              <a:t>           $WORK_QUEUE_OUTPUT, $WORK_QUEUE_NOCACHE );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1600" b="1" kern="0" dirty="0">
              <a:solidFill>
                <a:prstClr val="white"/>
              </a:solidFill>
              <a:latin typeface="Lucida Console" pitchFamily="49" charset="0"/>
            </a:endParaRP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kern="0" dirty="0" err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 kern="0" dirty="0">
                <a:solidFill>
                  <a:prstClr val="white"/>
                </a:solidFill>
                <a:latin typeface="Lucida Console" pitchFamily="49" charset="0"/>
              </a:rPr>
              <a:t>( $</a:t>
            </a:r>
            <a:r>
              <a:rPr lang="en-US" sz="1600" b="1" kern="0" dirty="0" err="1">
                <a:solidFill>
                  <a:prstClr val="white"/>
                </a:solidFill>
                <a:latin typeface="Lucida Console" pitchFamily="49" charset="0"/>
              </a:rPr>
              <a:t>task,“sim.exe”,”sim.exe</a:t>
            </a:r>
            <a:r>
              <a:rPr lang="en-US" sz="1600" b="1" kern="0" dirty="0">
                <a:solidFill>
                  <a:prstClr val="white"/>
                </a:solidFill>
                <a:latin typeface="Lucida Console" pitchFamily="49" charset="0"/>
              </a:rPr>
              <a:t>”,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kern="0" dirty="0">
                <a:solidFill>
                  <a:prstClr val="white"/>
                </a:solidFill>
                <a:latin typeface="Lucida Console" pitchFamily="49" charset="0"/>
              </a:rPr>
              <a:t>            $WORK_QUEUE_INPUT, $WORK_QUEUE_CACHE );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sim.exe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in.dat</a:t>
            </a:r>
          </a:p>
        </p:txBody>
      </p:sp>
      <p:cxnSp>
        <p:nvCxnSpPr>
          <p:cNvPr id="8" name="Straight Arrow Connector 7"/>
          <p:cNvCxnSpPr>
            <a:stCxn id="7" idx="3"/>
            <a:endCxn id="6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calib.dat</a:t>
            </a:r>
          </a:p>
        </p:txBody>
      </p:sp>
      <p:cxnSp>
        <p:nvCxnSpPr>
          <p:cNvPr id="10" name="Straight Arrow Connector 9"/>
          <p:cNvCxnSpPr>
            <a:stCxn id="9" idx="3"/>
            <a:endCxn id="6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out.txt</a:t>
            </a:r>
          </a:p>
        </p:txBody>
      </p:sp>
      <p:cxnSp>
        <p:nvCxnSpPr>
          <p:cNvPr id="12" name="Straight Arrow Connector 11"/>
          <p:cNvCxnSpPr>
            <a:stCxn id="6" idx="6"/>
            <a:endCxn id="11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3405188" y="2325688"/>
            <a:ext cx="3657600" cy="37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sim.exe  in.dat  –p 50  &gt;  out.txt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C: Specify Files for a Task</a:t>
            </a:r>
          </a:p>
        </p:txBody>
      </p:sp>
      <p:sp>
        <p:nvSpPr>
          <p:cNvPr id="23554" name="Content Placeholder 2"/>
          <p:cNvSpPr txBox="1">
            <a:spLocks/>
          </p:cNvSpPr>
          <p:nvPr/>
        </p:nvSpPr>
        <p:spPr bwMode="auto">
          <a:xfrm>
            <a:off x="762000" y="2814638"/>
            <a:ext cx="7696200" cy="32432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>
                <a:solidFill>
                  <a:srgbClr val="FFFFFF"/>
                </a:solidFill>
                <a:latin typeface="Lucida Console" pitchFamily="49" charset="0"/>
              </a:rPr>
              <a:t>( task,“in.dat”,”in.dat”,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FF"/>
                </a:solidFill>
                <a:latin typeface="Lucida Console" pitchFamily="49" charset="0"/>
              </a:rPr>
              <a:t>            WORK_QUEUE_INPUT, WORK_QUEUE_NOCACHE );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</a:pPr>
            <a:endParaRPr lang="en-US" sz="1600" b="1">
              <a:solidFill>
                <a:srgbClr val="FFFF00"/>
              </a:solidFill>
              <a:latin typeface="Lucida Console" pitchFamily="49" charset="0"/>
            </a:endParaRP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>
                <a:solidFill>
                  <a:srgbClr val="FFFFFF"/>
                </a:solidFill>
                <a:latin typeface="Lucida Console" pitchFamily="49" charset="0"/>
              </a:rPr>
              <a:t>( task,“calib.dat”,”calib.dat”,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FF"/>
                </a:solidFill>
                <a:latin typeface="Lucida Console" pitchFamily="49" charset="0"/>
              </a:rPr>
              <a:t>           WORK_QUEUE_INPUT, WORK_QUEUE_CACHE );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</a:pPr>
            <a:endParaRPr lang="en-US" sz="1600" b="1">
              <a:solidFill>
                <a:srgbClr val="FFFF00"/>
              </a:solidFill>
              <a:latin typeface="Lucida Console" pitchFamily="49" charset="0"/>
            </a:endParaRP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>
                <a:solidFill>
                  <a:srgbClr val="FFFFFF"/>
                </a:solidFill>
                <a:latin typeface="Lucida Console" pitchFamily="49" charset="0"/>
              </a:rPr>
              <a:t>( task,“out.txt”,”out.txt”,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FF"/>
                </a:solidFill>
                <a:latin typeface="Lucida Console" pitchFamily="49" charset="0"/>
              </a:rPr>
              <a:t>           WORK_QUEUE_OUTPUT, WORK_QUEUE_NOCACHE );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</a:pPr>
            <a:endParaRPr lang="en-US" sz="1600" b="1">
              <a:solidFill>
                <a:srgbClr val="FFFFFF"/>
              </a:solidFill>
              <a:latin typeface="Lucida Console" pitchFamily="49" charset="0"/>
            </a:endParaRP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>
                <a:solidFill>
                  <a:srgbClr val="FFFFFF"/>
                </a:solidFill>
                <a:latin typeface="Lucida Console" pitchFamily="49" charset="0"/>
              </a:rPr>
              <a:t>( task,“sim.exe”,”sim.exe”,</a:t>
            </a:r>
          </a:p>
          <a:p>
            <a:pPr marL="342900" indent="-342900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FF"/>
                </a:solidFill>
                <a:latin typeface="Lucida Console" pitchFamily="49" charset="0"/>
              </a:rPr>
              <a:t>            WORK_QUEUE_INPUT, WORK_QUEUE_CACHE );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sim.exe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in.dat</a:t>
            </a:r>
          </a:p>
        </p:txBody>
      </p:sp>
      <p:cxnSp>
        <p:nvCxnSpPr>
          <p:cNvPr id="8" name="Straight Arrow Connector 7"/>
          <p:cNvCxnSpPr>
            <a:stCxn id="7" idx="3"/>
            <a:endCxn id="6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calib.dat</a:t>
            </a:r>
          </a:p>
        </p:txBody>
      </p:sp>
      <p:cxnSp>
        <p:nvCxnSpPr>
          <p:cNvPr id="10" name="Straight Arrow Connector 9"/>
          <p:cNvCxnSpPr>
            <a:stCxn id="9" idx="3"/>
            <a:endCxn id="6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out.txt</a:t>
            </a:r>
          </a:p>
        </p:txBody>
      </p:sp>
      <p:cxnSp>
        <p:nvCxnSpPr>
          <p:cNvPr id="12" name="Straight Arrow Connector 11"/>
          <p:cNvCxnSpPr>
            <a:stCxn id="6" idx="6"/>
            <a:endCxn id="11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3405188" y="2325688"/>
            <a:ext cx="3657600" cy="37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sim.exe  in.dat  –p 50  &gt;  out.txt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 txBox="1">
            <a:spLocks/>
          </p:cNvSpPr>
          <p:nvPr/>
        </p:nvSpPr>
        <p:spPr bwMode="auto">
          <a:xfrm>
            <a:off x="457200" y="2095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>
                <a:latin typeface="Calibri" pitchFamily="34" charset="0"/>
              </a:rPr>
              <a:t>You must state</a:t>
            </a:r>
            <a:br>
              <a:rPr lang="en-US" sz="4000">
                <a:latin typeface="Calibri" pitchFamily="34" charset="0"/>
              </a:rPr>
            </a:br>
            <a:r>
              <a:rPr lang="en-US" sz="4000">
                <a:latin typeface="Calibri" pitchFamily="34" charset="0"/>
              </a:rPr>
              <a:t>all the files</a:t>
            </a:r>
            <a:br>
              <a:rPr lang="en-US" sz="4000">
                <a:latin typeface="Calibri" pitchFamily="34" charset="0"/>
              </a:rPr>
            </a:br>
            <a:r>
              <a:rPr lang="en-US" sz="4000">
                <a:latin typeface="Calibri" pitchFamily="34" charset="0"/>
              </a:rPr>
              <a:t>needed by the command.</a:t>
            </a:r>
          </a:p>
        </p:txBody>
      </p:sp>
      <p:sp>
        <p:nvSpPr>
          <p:cNvPr id="67" name="5-Point Star 66"/>
          <p:cNvSpPr/>
          <p:nvPr/>
        </p:nvSpPr>
        <p:spPr>
          <a:xfrm>
            <a:off x="73152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8" name="5-Point Star 67"/>
          <p:cNvSpPr/>
          <p:nvPr/>
        </p:nvSpPr>
        <p:spPr>
          <a:xfrm>
            <a:off x="67818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9" name="5-Point Star 68"/>
          <p:cNvSpPr/>
          <p:nvPr/>
        </p:nvSpPr>
        <p:spPr>
          <a:xfrm>
            <a:off x="5867400" y="76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5-Point Star 69"/>
          <p:cNvSpPr/>
          <p:nvPr/>
        </p:nvSpPr>
        <p:spPr>
          <a:xfrm>
            <a:off x="22098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" name="5-Point Star 70"/>
          <p:cNvSpPr/>
          <p:nvPr/>
        </p:nvSpPr>
        <p:spPr>
          <a:xfrm>
            <a:off x="9144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2" name="5-Point Star 71"/>
          <p:cNvSpPr/>
          <p:nvPr/>
        </p:nvSpPr>
        <p:spPr>
          <a:xfrm>
            <a:off x="16002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3" name="5-Point Star 72"/>
          <p:cNvSpPr/>
          <p:nvPr/>
        </p:nvSpPr>
        <p:spPr>
          <a:xfrm>
            <a:off x="35052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4" name="5-Point Star 73"/>
          <p:cNvSpPr/>
          <p:nvPr/>
        </p:nvSpPr>
        <p:spPr>
          <a:xfrm>
            <a:off x="6858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5" name="5-Point Star 74"/>
          <p:cNvSpPr/>
          <p:nvPr/>
        </p:nvSpPr>
        <p:spPr>
          <a:xfrm>
            <a:off x="76200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6" name="5-Point Star 75"/>
          <p:cNvSpPr/>
          <p:nvPr/>
        </p:nvSpPr>
        <p:spPr>
          <a:xfrm>
            <a:off x="40386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7" name="5-Point Star 76"/>
          <p:cNvSpPr/>
          <p:nvPr/>
        </p:nvSpPr>
        <p:spPr>
          <a:xfrm>
            <a:off x="49530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Makeflow</a:t>
            </a:r>
          </a:p>
          <a:p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7170" name="Content Placeholder 2"/>
          <p:cNvSpPr txBox="1">
            <a:spLocks/>
          </p:cNvSpPr>
          <p:nvPr/>
        </p:nvSpPr>
        <p:spPr bwMode="auto">
          <a:xfrm>
            <a:off x="185738" y="1416050"/>
            <a:ext cx="8382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400">
                <a:latin typeface="Calibri" pitchFamily="34" charset="0"/>
              </a:rPr>
              <a:t>Great for static workflows!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Tasks/dependencies are known beforehand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Directed Acyclic Graphs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400">
                <a:latin typeface="Calibri" pitchFamily="34" charset="0"/>
              </a:rPr>
              <a:t>Great for file-based workflows!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Input: files, Output: files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endParaRPr lang="en-US" sz="240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400" b="1">
                <a:latin typeface="Calibri" pitchFamily="34" charset="0"/>
              </a:rPr>
              <a:t>What if my workflow isn’t any of the above?</a:t>
            </a:r>
            <a:r>
              <a:rPr lang="en-US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Running the Work Queue program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185863"/>
            <a:ext cx="8991600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Python: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      </a:t>
            </a:r>
            <a:r>
              <a:rPr lang="en-US" sz="2800" dirty="0" smtClean="0">
                <a:solidFill>
                  <a:schemeClr val="accent1"/>
                </a:solidFill>
              </a:rPr>
              <a:t>$  python  work_queue_example.py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/>
              <a:t>Perl:</a:t>
            </a:r>
          </a:p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$  </a:t>
            </a:r>
            <a:r>
              <a:rPr lang="en-US" dirty="0" err="1" smtClean="0">
                <a:solidFill>
                  <a:schemeClr val="accent1"/>
                </a:solidFill>
              </a:rPr>
              <a:t>perl</a:t>
            </a:r>
            <a:r>
              <a:rPr lang="en-US" dirty="0" smtClean="0">
                <a:solidFill>
                  <a:schemeClr val="accent1"/>
                </a:solidFill>
              </a:rPr>
              <a:t>  work_queue_example.pl</a:t>
            </a:r>
          </a:p>
          <a:p>
            <a:pPr marL="514350" indent="-45720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/>
              <a:t>C:</a:t>
            </a:r>
          </a:p>
          <a:p>
            <a:pPr marL="5715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/>
              <a:t>     </a:t>
            </a:r>
            <a:r>
              <a:rPr lang="en-US" sz="2200" dirty="0" smtClean="0">
                <a:solidFill>
                  <a:schemeClr val="accent1"/>
                </a:solidFill>
              </a:rPr>
              <a:t>$   </a:t>
            </a:r>
            <a:r>
              <a:rPr lang="en-US" sz="2200" dirty="0" err="1" smtClean="0">
                <a:solidFill>
                  <a:schemeClr val="accent1"/>
                </a:solidFill>
              </a:rPr>
              <a:t>gcc</a:t>
            </a:r>
            <a:r>
              <a:rPr lang="en-US" sz="2200" dirty="0" smtClean="0">
                <a:solidFill>
                  <a:schemeClr val="accent1"/>
                </a:solidFill>
              </a:rPr>
              <a:t>  </a:t>
            </a:r>
            <a:r>
              <a:rPr lang="en-US" sz="2200" dirty="0" err="1" smtClean="0">
                <a:solidFill>
                  <a:schemeClr val="accent1"/>
                </a:solidFill>
              </a:rPr>
              <a:t>work_queue_example.c</a:t>
            </a:r>
            <a:r>
              <a:rPr lang="en-US" sz="2200" dirty="0" smtClean="0">
                <a:solidFill>
                  <a:schemeClr val="accent1"/>
                </a:solidFill>
              </a:rPr>
              <a:t>   -o </a:t>
            </a:r>
            <a:r>
              <a:rPr lang="en-US" sz="2200" dirty="0" err="1" smtClean="0">
                <a:solidFill>
                  <a:schemeClr val="accent1"/>
                </a:solidFill>
              </a:rPr>
              <a:t>work_queue_example</a:t>
            </a:r>
            <a:r>
              <a:rPr lang="en-US" sz="2200" dirty="0" smtClean="0">
                <a:solidFill>
                  <a:schemeClr val="accent1"/>
                </a:solidFill>
              </a:rPr>
              <a:t>  </a:t>
            </a:r>
          </a:p>
          <a:p>
            <a:pPr marL="5715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solidFill>
                  <a:schemeClr val="accent1"/>
                </a:solidFill>
              </a:rPr>
              <a:t>                                     -I~/</a:t>
            </a:r>
            <a:r>
              <a:rPr lang="en-US" sz="2200" dirty="0" err="1" smtClean="0">
                <a:solidFill>
                  <a:schemeClr val="accent1"/>
                </a:solidFill>
              </a:rPr>
              <a:t>cctools</a:t>
            </a:r>
            <a:r>
              <a:rPr lang="en-US" sz="2200" dirty="0" smtClean="0">
                <a:solidFill>
                  <a:schemeClr val="accent1"/>
                </a:solidFill>
              </a:rPr>
              <a:t>/include/</a:t>
            </a:r>
            <a:r>
              <a:rPr lang="en-US" sz="2200" dirty="0" err="1" smtClean="0">
                <a:solidFill>
                  <a:schemeClr val="accent1"/>
                </a:solidFill>
              </a:rPr>
              <a:t>cctools</a:t>
            </a:r>
            <a:r>
              <a:rPr lang="en-US" sz="2200" dirty="0" smtClean="0">
                <a:solidFill>
                  <a:schemeClr val="accent1"/>
                </a:solidFill>
              </a:rPr>
              <a:t>  -L~/</a:t>
            </a:r>
            <a:r>
              <a:rPr lang="en-US" sz="2200" dirty="0" err="1" smtClean="0">
                <a:solidFill>
                  <a:schemeClr val="accent1"/>
                </a:solidFill>
              </a:rPr>
              <a:t>cctools</a:t>
            </a:r>
            <a:r>
              <a:rPr lang="en-US" sz="2200" dirty="0" smtClean="0">
                <a:solidFill>
                  <a:schemeClr val="accent1"/>
                </a:solidFill>
              </a:rPr>
              <a:t>/lib  -</a:t>
            </a:r>
            <a:r>
              <a:rPr lang="en-US" sz="2200" dirty="0" err="1" smtClean="0">
                <a:solidFill>
                  <a:schemeClr val="accent1"/>
                </a:solidFill>
              </a:rPr>
              <a:t>ldttools</a:t>
            </a:r>
            <a:r>
              <a:rPr lang="en-US" sz="2200" dirty="0" smtClean="0">
                <a:solidFill>
                  <a:schemeClr val="accent1"/>
                </a:solidFill>
              </a:rPr>
              <a:t>  -lm</a:t>
            </a:r>
          </a:p>
          <a:p>
            <a:pPr marL="5715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solidFill>
                  <a:schemeClr val="accent1"/>
                </a:solidFill>
              </a:rPr>
              <a:t>       </a:t>
            </a:r>
          </a:p>
          <a:p>
            <a:pPr marL="5715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solidFill>
                  <a:schemeClr val="accent1"/>
                </a:solidFill>
              </a:rPr>
              <a:t>      $  ./</a:t>
            </a:r>
            <a:r>
              <a:rPr lang="en-US" sz="2200" dirty="0" err="1" smtClean="0">
                <a:solidFill>
                  <a:schemeClr val="accent1"/>
                </a:solidFill>
              </a:rPr>
              <a:t>work_queue_example</a:t>
            </a:r>
            <a:endParaRPr lang="en-US" sz="2200" dirty="0" smtClean="0">
              <a:solidFill>
                <a:schemeClr val="accent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/>
          </a:p>
          <a:p>
            <a:pPr fontAlgn="auto">
              <a:lnSpc>
                <a:spcPct val="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Start workers for your </a:t>
            </a:r>
            <a:br>
              <a:rPr lang="en-US" sz="3600" b="1">
                <a:solidFill>
                  <a:srgbClr val="C42D2B"/>
                </a:solidFill>
              </a:rPr>
            </a:br>
            <a:r>
              <a:rPr lang="en-US" sz="3600" b="1">
                <a:solidFill>
                  <a:srgbClr val="C42D2B"/>
                </a:solidFill>
              </a:rPr>
              <a:t>Work Queue program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263" y="1600200"/>
            <a:ext cx="9274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Start one local worker: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$ work_queue_worker  $MASTERHOST  $MASTERPORT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Submit (10) workers to SGE: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$ sge_submit_workers  $MASTERHOST  $MASTERPORT  10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Submit (10) workers to Condor: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$ condor_submit_workers  $MASTERHOST  $MASTERPORT 10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7432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i="1">
                <a:latin typeface="Calibri" pitchFamily="34" charset="0"/>
              </a:rPr>
              <a:t>     $MASTERHOST =</a:t>
            </a:r>
            <a:r>
              <a:rPr lang="en-US" sz="1500" b="1" i="1">
                <a:latin typeface="Calibri" pitchFamily="34" charset="0"/>
              </a:rPr>
              <a:t> </a:t>
            </a:r>
            <a:r>
              <a:rPr lang="en-US" sz="1500" i="1">
                <a:latin typeface="Calibri" pitchFamily="34" charset="0"/>
              </a:rPr>
              <a:t>Name of machine where Work Queue program runs. </a:t>
            </a:r>
            <a:r>
              <a:rPr lang="en-US" sz="1500" b="1" i="1">
                <a:latin typeface="Calibri" pitchFamily="34" charset="0"/>
              </a:rPr>
              <a:t>(e.g., opteron.crc.nd.edu)</a:t>
            </a:r>
          </a:p>
          <a:p>
            <a:r>
              <a:rPr lang="en-US" sz="1500" i="1">
                <a:latin typeface="Calibri" pitchFamily="34" charset="0"/>
              </a:rPr>
              <a:t>     $MASTERPORT =</a:t>
            </a:r>
            <a:r>
              <a:rPr lang="en-US" sz="1500" b="1" i="1">
                <a:latin typeface="Calibri" pitchFamily="34" charset="0"/>
              </a:rPr>
              <a:t> </a:t>
            </a:r>
            <a:r>
              <a:rPr lang="en-US" sz="1500" i="1">
                <a:latin typeface="Calibri" pitchFamily="34" charset="0"/>
              </a:rPr>
              <a:t>Port on which Work Queue program is listening. </a:t>
            </a:r>
            <a:r>
              <a:rPr lang="en-US" sz="1500" b="1" i="1">
                <a:latin typeface="Calibri" pitchFamily="34" charset="0"/>
              </a:rPr>
              <a:t>(e.g., 1024)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Harness resources from multiple platforms to achieve scale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1881188"/>
            <a:ext cx="2057400" cy="17748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XSEDE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57600" y="3856038"/>
            <a:ext cx="2057400" cy="17002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0" y="3856038"/>
            <a:ext cx="2057400" cy="17002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0" y="1881188"/>
            <a:ext cx="2057400" cy="1816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3188" y="4699000"/>
            <a:ext cx="533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5588" y="4851400"/>
            <a:ext cx="533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1188" y="2159000"/>
            <a:ext cx="20574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Work Queue Application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1188" y="3530600"/>
            <a:ext cx="20574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Work Queue Library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366044" y="3186906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1" name="TextBox 14"/>
          <p:cNvSpPr txBox="1">
            <a:spLocks noChangeArrowheads="1"/>
          </p:cNvSpPr>
          <p:nvPr/>
        </p:nvSpPr>
        <p:spPr bwMode="auto">
          <a:xfrm>
            <a:off x="736600" y="5478463"/>
            <a:ext cx="2362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Local Files and Programs</a:t>
            </a:r>
          </a:p>
        </p:txBody>
      </p:sp>
      <p:cxnSp>
        <p:nvCxnSpPr>
          <p:cNvPr id="16" name="Straight Arrow Connector 15"/>
          <p:cNvCxnSpPr>
            <a:stCxn id="8" idx="0"/>
            <a:endCxn id="13" idx="2"/>
          </p:cNvCxnSpPr>
          <p:nvPr/>
        </p:nvCxnSpPr>
        <p:spPr>
          <a:xfrm flipV="1">
            <a:off x="1639888" y="4216400"/>
            <a:ext cx="0" cy="482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54"/>
          <p:cNvGrpSpPr>
            <a:grpSpLocks/>
          </p:cNvGrpSpPr>
          <p:nvPr/>
        </p:nvGrpSpPr>
        <p:grpSpPr bwMode="auto">
          <a:xfrm>
            <a:off x="6477000" y="2108200"/>
            <a:ext cx="1524000" cy="1524000"/>
            <a:chOff x="6477000" y="1981200"/>
            <a:chExt cx="1524000" cy="1524000"/>
          </a:xfrm>
        </p:grpSpPr>
        <p:sp>
          <p:nvSpPr>
            <p:cNvPr id="18" name="Oval 17"/>
            <p:cNvSpPr/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r>
                <a:rPr lang="en-US" dirty="0">
                  <a:cs typeface="+mn-cs"/>
                </a:rPr>
                <a:t>W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r>
                <a:rPr lang="en-US" dirty="0">
                  <a:cs typeface="+mn-cs"/>
                </a:rPr>
                <a:t>W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r>
                <a:rPr lang="en-US" dirty="0">
                  <a:cs typeface="+mn-cs"/>
                </a:rPr>
                <a:t>W</a:t>
              </a:r>
            </a:p>
          </p:txBody>
        </p:sp>
      </p:grpSp>
      <p:grpSp>
        <p:nvGrpSpPr>
          <p:cNvPr id="21" name="Group 52"/>
          <p:cNvGrpSpPr>
            <a:grpSpLocks/>
          </p:cNvGrpSpPr>
          <p:nvPr/>
        </p:nvGrpSpPr>
        <p:grpSpPr bwMode="auto">
          <a:xfrm>
            <a:off x="5807075" y="3943350"/>
            <a:ext cx="2651125" cy="2157413"/>
            <a:chOff x="5806680" y="4114800"/>
            <a:chExt cx="2651520" cy="2324052"/>
          </a:xfrm>
        </p:grpSpPr>
        <p:sp>
          <p:nvSpPr>
            <p:cNvPr id="27679" name="TextBox 21"/>
            <p:cNvSpPr txBox="1">
              <a:spLocks noChangeArrowheads="1"/>
            </p:cNvSpPr>
            <p:nvPr/>
          </p:nvSpPr>
          <p:spPr bwMode="auto">
            <a:xfrm>
              <a:off x="5806680" y="6069520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ssh</a:t>
              </a:r>
            </a:p>
          </p:txBody>
        </p:sp>
        <p:cxnSp>
          <p:nvCxnSpPr>
            <p:cNvPr id="23" name="Straight Arrow Connector 22"/>
            <p:cNvCxnSpPr>
              <a:stCxn id="27679" idx="0"/>
              <a:endCxn id="6" idx="2"/>
            </p:cNvCxnSpPr>
            <p:nvPr/>
          </p:nvCxnSpPr>
          <p:spPr>
            <a:xfrm flipH="1" flipV="1">
              <a:off x="7124501" y="5852281"/>
              <a:ext cx="7939" cy="2171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 bwMode="auto">
            <a:xfrm>
              <a:off x="7391241" y="4114800"/>
              <a:ext cx="533479" cy="5335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r>
                <a:rPr lang="en-US" dirty="0">
                  <a:cs typeface="+mn-cs"/>
                </a:rPr>
                <a:t>W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6324282" y="4114800"/>
              <a:ext cx="533479" cy="5335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r>
                <a:rPr lang="en-US" dirty="0">
                  <a:cs typeface="+mn-cs"/>
                </a:rPr>
                <a:t>W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391241" y="5181914"/>
              <a:ext cx="533479" cy="5335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r>
                <a:rPr lang="en-US" dirty="0">
                  <a:cs typeface="+mn-cs"/>
                </a:rPr>
                <a:t>W</a:t>
              </a: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324282" y="5181914"/>
              <a:ext cx="533479" cy="5335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W</a:t>
              </a:r>
              <a:endParaRPr lang="en-US" dirty="0">
                <a:cs typeface="+mn-cs"/>
              </a:endParaRPr>
            </a:p>
          </p:txBody>
        </p:sp>
      </p:grpSp>
      <p:grpSp>
        <p:nvGrpSpPr>
          <p:cNvPr id="28" name="Group 53"/>
          <p:cNvGrpSpPr>
            <a:grpSpLocks/>
          </p:cNvGrpSpPr>
          <p:nvPr/>
        </p:nvGrpSpPr>
        <p:grpSpPr bwMode="auto">
          <a:xfrm>
            <a:off x="3216275" y="1336675"/>
            <a:ext cx="2590800" cy="2224088"/>
            <a:chOff x="3200400" y="910950"/>
            <a:chExt cx="2590800" cy="2223133"/>
          </a:xfrm>
        </p:grpSpPr>
        <p:sp>
          <p:nvSpPr>
            <p:cNvPr id="27673" name="TextBox 28"/>
            <p:cNvSpPr txBox="1">
              <a:spLocks noChangeArrowheads="1"/>
            </p:cNvSpPr>
            <p:nvPr/>
          </p:nvSpPr>
          <p:spPr bwMode="auto">
            <a:xfrm>
              <a:off x="3200400" y="910950"/>
              <a:ext cx="2590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SGE_submit_workers </a:t>
              </a:r>
            </a:p>
          </p:txBody>
        </p:sp>
        <p:cxnSp>
          <p:nvCxnSpPr>
            <p:cNvPr id="30" name="Straight Arrow Connector 29"/>
            <p:cNvCxnSpPr>
              <a:stCxn id="27673" idx="2"/>
              <a:endCxn id="4" idx="0"/>
            </p:cNvCxnSpPr>
            <p:nvPr/>
          </p:nvCxnSpPr>
          <p:spPr>
            <a:xfrm>
              <a:off x="4495800" y="1280679"/>
              <a:ext cx="174625" cy="1745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75" name="Group 54"/>
            <p:cNvGrpSpPr>
              <a:grpSpLocks/>
            </p:cNvGrpSpPr>
            <p:nvPr/>
          </p:nvGrpSpPr>
          <p:grpSpPr bwMode="auto">
            <a:xfrm>
              <a:off x="3828387" y="1541789"/>
              <a:ext cx="1658013" cy="1592294"/>
              <a:chOff x="3828387" y="1541789"/>
              <a:chExt cx="1658013" cy="1592294"/>
            </a:xfrm>
          </p:grpSpPr>
          <p:sp>
            <p:nvSpPr>
              <p:cNvPr id="32" name="Oval 31"/>
              <p:cNvSpPr/>
              <p:nvPr/>
            </p:nvSpPr>
            <p:spPr bwMode="auto">
              <a:xfrm>
                <a:off x="4937125" y="2564415"/>
                <a:ext cx="533400" cy="53317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eaLnBrk="0" hangingPunct="0">
                  <a:defRPr/>
                </a:pPr>
                <a:r>
                  <a:rPr lang="en-US" dirty="0">
                    <a:cs typeface="+mn-cs"/>
                  </a:rPr>
                  <a:t>W</a:t>
                </a: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4953000" y="1542504"/>
                <a:ext cx="533400" cy="53317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eaLnBrk="0" hangingPunct="0">
                  <a:defRPr/>
                </a:pPr>
                <a:r>
                  <a:rPr lang="en-US" dirty="0">
                    <a:cs typeface="+mn-cs"/>
                  </a:rPr>
                  <a:t>W</a:t>
                </a: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3829050" y="2600912"/>
                <a:ext cx="533400" cy="53317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eaLnBrk="0" hangingPunct="0">
                  <a:defRPr/>
                </a:pPr>
                <a:r>
                  <a:rPr lang="en-US" dirty="0">
                    <a:cs typeface="+mn-cs"/>
                  </a:rPr>
                  <a:t>W</a:t>
                </a:r>
              </a:p>
            </p:txBody>
          </p: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63875" y="3919538"/>
            <a:ext cx="2651125" cy="2301875"/>
            <a:chOff x="3063480" y="3919906"/>
            <a:chExt cx="2651520" cy="2301231"/>
          </a:xfrm>
        </p:grpSpPr>
        <p:sp>
          <p:nvSpPr>
            <p:cNvPr id="27668" name="TextBox 34"/>
            <p:cNvSpPr txBox="1">
              <a:spLocks noChangeArrowheads="1"/>
            </p:cNvSpPr>
            <p:nvPr/>
          </p:nvSpPr>
          <p:spPr bwMode="auto">
            <a:xfrm>
              <a:off x="3063480" y="5851805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condor_submit_workers 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4328907" y="5556160"/>
              <a:ext cx="90500" cy="4047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 bwMode="auto">
            <a:xfrm>
              <a:off x="4968764" y="4926099"/>
              <a:ext cx="533479" cy="53325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r>
                <a:rPr lang="en-US" dirty="0">
                  <a:cs typeface="+mn-cs"/>
                </a:rPr>
                <a:t>W</a:t>
              </a: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419407" y="3919906"/>
              <a:ext cx="533479" cy="53325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r>
                <a:rPr lang="en-US" dirty="0">
                  <a:cs typeface="+mn-cs"/>
                </a:rPr>
                <a:t>W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809716" y="4911815"/>
              <a:ext cx="533479" cy="53325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r>
                <a:rPr lang="en-US" dirty="0">
                  <a:cs typeface="+mn-cs"/>
                </a:rPr>
                <a:t>W</a:t>
              </a:r>
            </a:p>
          </p:txBody>
        </p:sp>
      </p:grpSp>
      <p:grpSp>
        <p:nvGrpSpPr>
          <p:cNvPr id="40" name="Group 29"/>
          <p:cNvGrpSpPr/>
          <p:nvPr/>
        </p:nvGrpSpPr>
        <p:grpSpPr>
          <a:xfrm>
            <a:off x="2670518" y="2577763"/>
            <a:ext cx="4410075" cy="2590800"/>
            <a:chOff x="2667000" y="2577763"/>
            <a:chExt cx="4410075" cy="2590800"/>
          </a:xfrm>
          <a:solidFill>
            <a:schemeClr val="tx1">
              <a:lumMod val="65000"/>
            </a:schemeClr>
          </a:solidFill>
        </p:grpSpPr>
        <p:sp>
          <p:nvSpPr>
            <p:cNvPr id="41" name="Cloud 40"/>
            <p:cNvSpPr/>
            <p:nvPr/>
          </p:nvSpPr>
          <p:spPr>
            <a:xfrm>
              <a:off x="4486275" y="2577763"/>
              <a:ext cx="2590800" cy="2590800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Thousands of Workers in 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Personal Cloud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67000" y="3109124"/>
              <a:ext cx="86433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submit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tasks</a:t>
              </a:r>
            </a:p>
          </p:txBody>
        </p:sp>
        <p:cxnSp>
          <p:nvCxnSpPr>
            <p:cNvPr id="43" name="Straight Arrow Connector 42"/>
            <p:cNvCxnSpPr>
              <a:stCxn id="13" idx="3"/>
            </p:cNvCxnSpPr>
            <p:nvPr/>
          </p:nvCxnSpPr>
          <p:spPr>
            <a:xfrm flipV="1">
              <a:off x="2667794" y="3414594"/>
              <a:ext cx="1980406" cy="4585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3" idx="3"/>
            </p:cNvCxnSpPr>
            <p:nvPr/>
          </p:nvCxnSpPr>
          <p:spPr>
            <a:xfrm flipV="1">
              <a:off x="2667794" y="3719394"/>
              <a:ext cx="1828006" cy="1537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3" idx="3"/>
            </p:cNvCxnSpPr>
            <p:nvPr/>
          </p:nvCxnSpPr>
          <p:spPr>
            <a:xfrm>
              <a:off x="2667794" y="3873163"/>
              <a:ext cx="1904206" cy="6082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</p:cNvCxnSpPr>
            <p:nvPr/>
          </p:nvCxnSpPr>
          <p:spPr>
            <a:xfrm>
              <a:off x="2667794" y="3873163"/>
              <a:ext cx="1904206" cy="3034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3" idx="3"/>
            </p:cNvCxnSpPr>
            <p:nvPr/>
          </p:nvCxnSpPr>
          <p:spPr>
            <a:xfrm>
              <a:off x="2667794" y="3873163"/>
              <a:ext cx="1828006" cy="748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Advantages of Using Work Queue</a:t>
            </a:r>
          </a:p>
        </p:txBody>
      </p:sp>
      <p:sp>
        <p:nvSpPr>
          <p:cNvPr id="28674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Harness multiple resources simultaneously.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Hold on to cluster nodes to execute multiple tasks rapidly.  (ms/task instead of min/task)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Scale resources up and down as needed.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Better management of data, with local caching for data intensive tasks.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Matching of tasks to nodes with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Project Names in Work Queue</a:t>
            </a:r>
          </a:p>
        </p:txBody>
      </p:sp>
      <p:sp>
        <p:nvSpPr>
          <p:cNvPr id="21" name="Oval 20"/>
          <p:cNvSpPr/>
          <p:nvPr/>
        </p:nvSpPr>
        <p:spPr>
          <a:xfrm>
            <a:off x="5578475" y="2206625"/>
            <a:ext cx="13716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Worker</a:t>
            </a:r>
          </a:p>
        </p:txBody>
      </p:sp>
      <p:sp>
        <p:nvSpPr>
          <p:cNvPr id="22" name="Oval 21"/>
          <p:cNvSpPr/>
          <p:nvPr/>
        </p:nvSpPr>
        <p:spPr>
          <a:xfrm>
            <a:off x="3902075" y="4340225"/>
            <a:ext cx="1371600" cy="1219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Catalog</a:t>
            </a:r>
          </a:p>
        </p:txBody>
      </p:sp>
      <p:grpSp>
        <p:nvGrpSpPr>
          <p:cNvPr id="23" name="Group 55"/>
          <p:cNvGrpSpPr>
            <a:grpSpLocks/>
          </p:cNvGrpSpPr>
          <p:nvPr/>
        </p:nvGrpSpPr>
        <p:grpSpPr bwMode="auto">
          <a:xfrm>
            <a:off x="3368675" y="2130425"/>
            <a:ext cx="2254250" cy="723900"/>
            <a:chOff x="3429000" y="2667000"/>
            <a:chExt cx="2254342" cy="723900"/>
          </a:xfrm>
        </p:grpSpPr>
        <p:cxnSp>
          <p:nvCxnSpPr>
            <p:cNvPr id="24" name="Straight Arrow Connector 23"/>
            <p:cNvCxnSpPr>
              <a:stCxn id="21" idx="2"/>
              <a:endCxn id="34" idx="6"/>
            </p:cNvCxnSpPr>
            <p:nvPr/>
          </p:nvCxnSpPr>
          <p:spPr>
            <a:xfrm flipH="1">
              <a:off x="3429000" y="3390900"/>
              <a:ext cx="22098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15" name="TextBox 32"/>
            <p:cNvSpPr txBox="1">
              <a:spLocks noChangeArrowheads="1"/>
            </p:cNvSpPr>
            <p:nvPr/>
          </p:nvSpPr>
          <p:spPr bwMode="auto">
            <a:xfrm>
              <a:off x="3446832" y="2667000"/>
              <a:ext cx="223651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connect to</a:t>
              </a:r>
            </a:p>
            <a:p>
              <a:pPr algn="ctr"/>
              <a:r>
                <a:rPr lang="en-US">
                  <a:latin typeface="Calibri" pitchFamily="34" charset="0"/>
                </a:rPr>
                <a:t>ccl.cse.nd.edu:9037</a:t>
              </a:r>
            </a:p>
          </p:txBody>
        </p:sp>
      </p:grp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2378075" y="3311525"/>
            <a:ext cx="1725613" cy="1206500"/>
            <a:chOff x="2438400" y="3849687"/>
            <a:chExt cx="1725706" cy="1206410"/>
          </a:xfrm>
        </p:grpSpPr>
        <p:cxnSp>
          <p:nvCxnSpPr>
            <p:cNvPr id="27" name="Straight Arrow Connector 26"/>
            <p:cNvCxnSpPr>
              <a:stCxn id="34" idx="5"/>
              <a:endCxn id="22" idx="1"/>
            </p:cNvCxnSpPr>
            <p:nvPr/>
          </p:nvCxnSpPr>
          <p:spPr>
            <a:xfrm>
              <a:off x="3217905" y="3849687"/>
              <a:ext cx="946201" cy="12064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13" name="TextBox 33"/>
            <p:cNvSpPr txBox="1">
              <a:spLocks noChangeArrowheads="1"/>
            </p:cNvSpPr>
            <p:nvPr/>
          </p:nvSpPr>
          <p:spPr bwMode="auto">
            <a:xfrm>
              <a:off x="2438400" y="4343400"/>
              <a:ext cx="10496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advertise</a:t>
              </a:r>
            </a:p>
          </p:txBody>
        </p:sp>
      </p:grpSp>
      <p:sp>
        <p:nvSpPr>
          <p:cNvPr id="29702" name="TextBox 34"/>
          <p:cNvSpPr txBox="1">
            <a:spLocks noChangeArrowheads="1"/>
          </p:cNvSpPr>
          <p:nvPr/>
        </p:nvSpPr>
        <p:spPr bwMode="auto">
          <a:xfrm>
            <a:off x="3230563" y="5522913"/>
            <a:ext cx="272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“myproject”</a:t>
            </a:r>
          </a:p>
          <a:p>
            <a:pPr algn="ctr"/>
            <a:r>
              <a:rPr lang="en-US">
                <a:latin typeface="Calibri" pitchFamily="34" charset="0"/>
              </a:rPr>
              <a:t>is at ccl.cse.nd.edu:9037</a:t>
            </a:r>
          </a:p>
        </p:txBody>
      </p:sp>
      <p:grpSp>
        <p:nvGrpSpPr>
          <p:cNvPr id="30" name="Group 54"/>
          <p:cNvGrpSpPr>
            <a:grpSpLocks/>
          </p:cNvGrpSpPr>
          <p:nvPr/>
        </p:nvGrpSpPr>
        <p:grpSpPr bwMode="auto">
          <a:xfrm>
            <a:off x="5072063" y="3297238"/>
            <a:ext cx="1235075" cy="1206500"/>
            <a:chOff x="5133710" y="3834621"/>
            <a:chExt cx="1234329" cy="1206410"/>
          </a:xfrm>
        </p:grpSpPr>
        <p:cxnSp>
          <p:nvCxnSpPr>
            <p:cNvPr id="31" name="Straight Arrow Connector 30"/>
            <p:cNvCxnSpPr>
              <a:stCxn id="21" idx="3"/>
              <a:endCxn id="22" idx="7"/>
            </p:cNvCxnSpPr>
            <p:nvPr/>
          </p:nvCxnSpPr>
          <p:spPr>
            <a:xfrm flipH="1">
              <a:off x="5133710" y="3834621"/>
              <a:ext cx="706010" cy="12064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11" name="TextBox 39"/>
            <p:cNvSpPr txBox="1">
              <a:spLocks noChangeArrowheads="1"/>
            </p:cNvSpPr>
            <p:nvPr/>
          </p:nvSpPr>
          <p:spPr bwMode="auto">
            <a:xfrm>
              <a:off x="5638800" y="4419600"/>
              <a:ext cx="7292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</p:grpSp>
      <p:grpSp>
        <p:nvGrpSpPr>
          <p:cNvPr id="33" name="Group 50"/>
          <p:cNvGrpSpPr>
            <a:grpSpLocks/>
          </p:cNvGrpSpPr>
          <p:nvPr/>
        </p:nvGrpSpPr>
        <p:grpSpPr bwMode="auto">
          <a:xfrm>
            <a:off x="889000" y="1139822"/>
            <a:ext cx="2479675" cy="2362200"/>
            <a:chOff x="949953" y="1676400"/>
            <a:chExt cx="2479047" cy="23622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4" name="Oval 33"/>
            <p:cNvSpPr/>
            <p:nvPr/>
          </p:nvSpPr>
          <p:spPr>
            <a:xfrm>
              <a:off x="1981567" y="2743200"/>
              <a:ext cx="1447433" cy="1295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Work Queue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(port 9037)</a:t>
              </a:r>
            </a:p>
          </p:txBody>
        </p:sp>
        <p:sp>
          <p:nvSpPr>
            <p:cNvPr id="35" name="TextBox 29"/>
            <p:cNvSpPr txBox="1">
              <a:spLocks noChangeArrowheads="1"/>
            </p:cNvSpPr>
            <p:nvPr/>
          </p:nvSpPr>
          <p:spPr bwMode="auto">
            <a:xfrm>
              <a:off x="949953" y="1676400"/>
              <a:ext cx="18473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FFFF00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6" name="Straight Arrow Connector 35"/>
          <p:cNvCxnSpPr>
            <a:endCxn id="22" idx="2"/>
          </p:cNvCxnSpPr>
          <p:nvPr/>
        </p:nvCxnSpPr>
        <p:spPr>
          <a:xfrm>
            <a:off x="2987675" y="4946650"/>
            <a:ext cx="9144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987675" y="4960938"/>
            <a:ext cx="72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query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68275" y="4716463"/>
            <a:ext cx="2655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Calibri" pitchFamily="34" charset="0"/>
              </a:rPr>
              <a:t>work_queue_status</a:t>
            </a:r>
          </a:p>
        </p:txBody>
      </p:sp>
      <p:sp>
        <p:nvSpPr>
          <p:cNvPr id="29708" name="TextBox 11"/>
          <p:cNvSpPr txBox="1">
            <a:spLocks noChangeArrowheads="1"/>
          </p:cNvSpPr>
          <p:nvPr/>
        </p:nvSpPr>
        <p:spPr bwMode="auto">
          <a:xfrm>
            <a:off x="4206875" y="1292225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>
              <a:solidFill>
                <a:srgbClr val="FFFF00"/>
              </a:solidFill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29709" name="TextBox 12"/>
          <p:cNvSpPr txBox="1">
            <a:spLocks noChangeArrowheads="1"/>
          </p:cNvSpPr>
          <p:nvPr/>
        </p:nvSpPr>
        <p:spPr bwMode="auto">
          <a:xfrm>
            <a:off x="5095875" y="1754188"/>
            <a:ext cx="403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alibri" pitchFamily="34" charset="0"/>
              </a:rPr>
              <a:t> work_queue_worker –a –N myproject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Specify Project Names in </a:t>
            </a:r>
            <a:br>
              <a:rPr lang="en-US" sz="3600" b="1">
                <a:solidFill>
                  <a:srgbClr val="C42D2B"/>
                </a:solidFill>
              </a:rPr>
            </a:br>
            <a:r>
              <a:rPr lang="en-US" sz="3600" b="1">
                <a:solidFill>
                  <a:srgbClr val="C42D2B"/>
                </a:solidFill>
              </a:rPr>
              <a:t>Work Queue</a:t>
            </a:r>
          </a:p>
        </p:txBody>
      </p:sp>
      <p:sp>
        <p:nvSpPr>
          <p:cNvPr id="30722" name="Content Placeholder 2"/>
          <p:cNvSpPr txBox="1">
            <a:spLocks/>
          </p:cNvSpPr>
          <p:nvPr/>
        </p:nvSpPr>
        <p:spPr bwMode="auto">
          <a:xfrm>
            <a:off x="338138" y="1447800"/>
            <a:ext cx="865346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Specify Project Name for Work Queue master:</a:t>
            </a:r>
          </a:p>
        </p:txBody>
      </p:sp>
      <p:sp>
        <p:nvSpPr>
          <p:cNvPr id="30723" name="TextBox 10"/>
          <p:cNvSpPr txBox="1">
            <a:spLocks noChangeArrowheads="1"/>
          </p:cNvSpPr>
          <p:nvPr/>
        </p:nvSpPr>
        <p:spPr bwMode="auto">
          <a:xfrm>
            <a:off x="534988" y="2255838"/>
            <a:ext cx="3276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Python:</a:t>
            </a:r>
          </a:p>
        </p:txBody>
      </p:sp>
      <p:sp>
        <p:nvSpPr>
          <p:cNvPr id="30724" name="TextBox 11"/>
          <p:cNvSpPr txBox="1">
            <a:spLocks noChangeArrowheads="1"/>
          </p:cNvSpPr>
          <p:nvPr/>
        </p:nvSpPr>
        <p:spPr bwMode="auto">
          <a:xfrm>
            <a:off x="534988" y="3548063"/>
            <a:ext cx="3276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Perl:</a:t>
            </a:r>
          </a:p>
        </p:txBody>
      </p:sp>
      <p:sp>
        <p:nvSpPr>
          <p:cNvPr id="30725" name="TextBox 12"/>
          <p:cNvSpPr txBox="1">
            <a:spLocks noChangeArrowheads="1"/>
          </p:cNvSpPr>
          <p:nvPr/>
        </p:nvSpPr>
        <p:spPr bwMode="auto">
          <a:xfrm>
            <a:off x="534988" y="4751388"/>
            <a:ext cx="3276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 C:</a:t>
            </a:r>
          </a:p>
        </p:txBody>
      </p:sp>
      <p:sp>
        <p:nvSpPr>
          <p:cNvPr id="30726" name="Content Placeholder 2"/>
          <p:cNvSpPr txBox="1">
            <a:spLocks/>
          </p:cNvSpPr>
          <p:nvPr/>
        </p:nvSpPr>
        <p:spPr bwMode="auto">
          <a:xfrm>
            <a:off x="919163" y="2667000"/>
            <a:ext cx="61531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q.specify_name (“xsede-tutorial”) </a:t>
            </a:r>
          </a:p>
        </p:txBody>
      </p:sp>
      <p:sp>
        <p:nvSpPr>
          <p:cNvPr id="30727" name="Content Placeholder 2"/>
          <p:cNvSpPr txBox="1">
            <a:spLocks/>
          </p:cNvSpPr>
          <p:nvPr/>
        </p:nvSpPr>
        <p:spPr bwMode="auto">
          <a:xfrm>
            <a:off x="919163" y="4003675"/>
            <a:ext cx="78105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work_queue_specify_name ($q, “xsede-tutorial”); </a:t>
            </a:r>
          </a:p>
        </p:txBody>
      </p:sp>
      <p:sp>
        <p:nvSpPr>
          <p:cNvPr id="30728" name="Content Placeholder 2"/>
          <p:cNvSpPr txBox="1">
            <a:spLocks/>
          </p:cNvSpPr>
          <p:nvPr/>
        </p:nvSpPr>
        <p:spPr bwMode="auto">
          <a:xfrm>
            <a:off x="919163" y="5181600"/>
            <a:ext cx="745807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work_queue_specify_name (q, “xsede-tutorial”);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Start Workers with Project Names</a:t>
            </a:r>
          </a:p>
        </p:txBody>
      </p:sp>
      <p:sp>
        <p:nvSpPr>
          <p:cNvPr id="32770" name="Content Placeholder 2"/>
          <p:cNvSpPr txBox="1">
            <a:spLocks/>
          </p:cNvSpPr>
          <p:nvPr/>
        </p:nvSpPr>
        <p:spPr bwMode="auto">
          <a:xfrm>
            <a:off x="4572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Start one worker: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$ </a:t>
            </a:r>
            <a:r>
              <a:rPr lang="en-US" sz="3200" dirty="0" err="1">
                <a:solidFill>
                  <a:srgbClr val="C00000"/>
                </a:solidFill>
                <a:latin typeface="Calibri" pitchFamily="34" charset="0"/>
              </a:rPr>
              <a:t>work_queue_worker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-N </a:t>
            </a:r>
            <a:r>
              <a:rPr lang="en-US" sz="3200" dirty="0" err="1">
                <a:solidFill>
                  <a:srgbClr val="C00000"/>
                </a:solidFill>
                <a:latin typeface="Calibri" pitchFamily="34" charset="0"/>
              </a:rPr>
              <a:t>xsede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-tutorial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Start many workers: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$ </a:t>
            </a:r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</a:rPr>
              <a:t>sge_submit_workers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–N </a:t>
            </a:r>
            <a:r>
              <a:rPr lang="en-US" sz="3200" dirty="0" err="1">
                <a:solidFill>
                  <a:srgbClr val="C00000"/>
                </a:solidFill>
                <a:latin typeface="Calibri" pitchFamily="34" charset="0"/>
              </a:rPr>
              <a:t>xsede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-tutorial  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5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$ </a:t>
            </a:r>
            <a:r>
              <a:rPr lang="en-US" sz="3200" dirty="0" err="1" smtClean="0">
                <a:solidFill>
                  <a:srgbClr val="C00000"/>
                </a:solidFill>
                <a:latin typeface="Calibri" pitchFamily="34" charset="0"/>
              </a:rPr>
              <a:t>condor_submit_workers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–N </a:t>
            </a:r>
            <a:r>
              <a:rPr lang="en-US" sz="3200" dirty="0" err="1">
                <a:solidFill>
                  <a:srgbClr val="C00000"/>
                </a:solidFill>
                <a:latin typeface="Calibri" pitchFamily="34" charset="0"/>
              </a:rPr>
              <a:t>xsede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-tutorial  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5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47675" y="968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work_queue_status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1651000"/>
            <a:ext cx="8924925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 txBox="1">
            <a:spLocks/>
          </p:cNvSpPr>
          <p:nvPr/>
        </p:nvSpPr>
        <p:spPr bwMode="auto">
          <a:xfrm>
            <a:off x="555625" y="2560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>
                <a:solidFill>
                  <a:srgbClr val="C00000"/>
                </a:solidFill>
                <a:latin typeface="Calibri" pitchFamily="34" charset="0"/>
              </a:rPr>
              <a:t>Advanced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Work Queue Task Structure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44563"/>
            <a:ext cx="8305800" cy="52514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600" dirty="0" smtClean="0"/>
              <a:t>The Work Queue task structure contains information about the task and its execution.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600" dirty="0" smtClean="0"/>
              <a:t>The following information is available in the task structure: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command (command line arguments)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output (</a:t>
            </a:r>
            <a:r>
              <a:rPr lang="en-US" dirty="0" err="1" smtClean="0"/>
              <a:t>stdout</a:t>
            </a:r>
            <a:r>
              <a:rPr lang="en-US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return status (exit code of command)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host (hostname and port on which it ran)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submit time, Task completion time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execution time (command)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And more..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23863" y="1509713"/>
            <a:ext cx="8229600" cy="1143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800" smtClean="0">
                <a:solidFill>
                  <a:srgbClr val="C00000"/>
                </a:solidFill>
              </a:rPr>
              <a:t>Use Work Queue!</a:t>
            </a:r>
          </a:p>
        </p:txBody>
      </p:sp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014663" y="2482850"/>
            <a:ext cx="31146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alibri" pitchFamily="34" charset="0"/>
              </a:rPr>
              <a:t>API available for: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sz="3200" b="1">
                <a:latin typeface="Calibri" pitchFamily="34" charset="0"/>
              </a:rPr>
              <a:t>  Python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sz="3200" b="1">
                <a:latin typeface="Calibri" pitchFamily="34" charset="0"/>
              </a:rPr>
              <a:t>  C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sz="3200" b="1">
                <a:latin typeface="Calibri" pitchFamily="34" charset="0"/>
              </a:rPr>
              <a:t>  Perl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 txBox="1">
            <a:spLocks/>
          </p:cNvSpPr>
          <p:nvPr/>
        </p:nvSpPr>
        <p:spPr bwMode="auto">
          <a:xfrm>
            <a:off x="376238" y="333375"/>
            <a:ext cx="86391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Accessing Work Queue Task structure</a:t>
            </a:r>
          </a:p>
        </p:txBody>
      </p:sp>
      <p:sp>
        <p:nvSpPr>
          <p:cNvPr id="35842" name="Content Placeholder 2"/>
          <p:cNvSpPr txBox="1">
            <a:spLocks/>
          </p:cNvSpPr>
          <p:nvPr/>
        </p:nvSpPr>
        <p:spPr bwMode="auto">
          <a:xfrm>
            <a:off x="438150" y="1371600"/>
            <a:ext cx="8197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" y="1516063"/>
            <a:ext cx="9086850" cy="1116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33475" y="1525588"/>
            <a:ext cx="680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 # After ‘t’  has been retrieved through q.wait()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 print % t.output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 print  % t.host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2775" y="1084263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Python: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288" y="3368675"/>
            <a:ext cx="9104312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35075" y="3451225"/>
            <a:ext cx="6921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# After ‘t’ has been retrieved through work_queue_wait()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print “$t-&gt;{output}\n”;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print “$t-&gt;{host})\n”: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213" y="2968625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Perl: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44600" y="5224463"/>
            <a:ext cx="66738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// After ‘t’ has been retrieved through work_queue_wait()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printf (“%s\n”, t-&gt;output);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printf (“%s\n”, t-&gt;host):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4213" y="4835525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0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Work Queue Statistics</a:t>
            </a:r>
          </a:p>
        </p:txBody>
      </p:sp>
      <p:sp>
        <p:nvSpPr>
          <p:cNvPr id="36866" name="Content Placeholder 2"/>
          <p:cNvSpPr txBox="1">
            <a:spLocks/>
          </p:cNvSpPr>
          <p:nvPr/>
        </p:nvSpPr>
        <p:spPr bwMode="auto">
          <a:xfrm>
            <a:off x="152400" y="1016000"/>
            <a:ext cx="88249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Work Queue collects statistics on tasks &amp; workers during run time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The statistics can be retrieved anytime during run time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rgbClr val="C00000"/>
                </a:solidFill>
                <a:latin typeface="Calibri" pitchFamily="34" charset="0"/>
              </a:rPr>
              <a:t>Global statistics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Total bytes sent, Total send time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Total bytes received, Total receive time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Total tasks dispatched, Total tasks complete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Total workers joined, Total workers removed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rgbClr val="C00000"/>
                </a:solidFill>
                <a:latin typeface="Calibri" pitchFamily="34" charset="0"/>
              </a:rPr>
              <a:t>Statistics on Tasks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Tasks running, Tasks complete, Tasks waiting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rgbClr val="C00000"/>
                </a:solidFill>
                <a:latin typeface="Calibri" pitchFamily="34" charset="0"/>
              </a:rPr>
              <a:t>Statistics on Workers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Workers ready, workers busy, workers cancelling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And more…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Work Queue Statistics</a:t>
            </a:r>
          </a:p>
        </p:txBody>
      </p:sp>
      <p:sp>
        <p:nvSpPr>
          <p:cNvPr id="37890" name="Content Placeholder 2"/>
          <p:cNvSpPr txBox="1">
            <a:spLocks/>
          </p:cNvSpPr>
          <p:nvPr/>
        </p:nvSpPr>
        <p:spPr bwMode="auto">
          <a:xfrm>
            <a:off x="457200" y="1371600"/>
            <a:ext cx="8197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You can access the Work Queue statistics anytime during run time as follows: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98563" y="2774950"/>
            <a:ext cx="5873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print  q.stats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print  q.stats.tasks_running</a:t>
            </a:r>
          </a:p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3725" y="2351088"/>
            <a:ext cx="3181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Python: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36650" y="4376738"/>
            <a:ext cx="5935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my $work_queue_stats = work_queue_stats-&gt;new();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work_queue_get_stats ($q, $work_queue_stats);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print “$work_queue_stats-&gt;{tasks_running}”;</a:t>
            </a:r>
          </a:p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9925" y="3944938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Perl: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Work Queue Statistics</a:t>
            </a:r>
          </a:p>
        </p:txBody>
      </p:sp>
      <p:sp>
        <p:nvSpPr>
          <p:cNvPr id="38914" name="Content Placeholder 2"/>
          <p:cNvSpPr txBox="1">
            <a:spLocks/>
          </p:cNvSpPr>
          <p:nvPr/>
        </p:nvSpPr>
        <p:spPr bwMode="auto">
          <a:xfrm>
            <a:off x="457200" y="1371600"/>
            <a:ext cx="8197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You can access the Work Queue statistics anytime during run time as follows: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225" y="3048000"/>
            <a:ext cx="9129713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6163" y="3048000"/>
            <a:ext cx="5811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struct work_queue_stats *wq_stats;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work_queue_get_stats (q, wq_stats);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printf (“%d”, work_queue_stats-&gt;tasks_running);</a:t>
            </a:r>
          </a:p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2514600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 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Tag a Work Queue task</a:t>
            </a:r>
          </a:p>
        </p:txBody>
      </p:sp>
      <p:sp>
        <p:nvSpPr>
          <p:cNvPr id="39938" name="Content Placeholder 2"/>
          <p:cNvSpPr txBox="1">
            <a:spLocks/>
          </p:cNvSpPr>
          <p:nvPr/>
        </p:nvSpPr>
        <p:spPr bwMode="auto">
          <a:xfrm>
            <a:off x="484188" y="914400"/>
            <a:ext cx="8197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You can specify a tag for a task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Batch together related tasks with a tag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Add a unique identifier as tag to quickly identify on completed. </a:t>
            </a:r>
            <a:endParaRPr lang="en-US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9763" y="2782888"/>
            <a:ext cx="6965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	t.specify_tag(“iteration_1”) </a:t>
            </a:r>
          </a:p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9763" y="2366963"/>
            <a:ext cx="3181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Python: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5638" y="4210050"/>
            <a:ext cx="6964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	work_queue_task_specify_tag($t, “iteration_1”);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7075" y="3830638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Perl: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5963" y="5202238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C: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7863" y="5602288"/>
            <a:ext cx="6965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	work_queue_task_specify_tag(t, “iteration_1”);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Cancel Work Queue task</a:t>
            </a:r>
          </a:p>
        </p:txBody>
      </p:sp>
      <p:sp>
        <p:nvSpPr>
          <p:cNvPr id="40962" name="Content Placeholder 2"/>
          <p:cNvSpPr txBox="1">
            <a:spLocks/>
          </p:cNvSpPr>
          <p:nvPr/>
        </p:nvSpPr>
        <p:spPr bwMode="auto">
          <a:xfrm>
            <a:off x="476250" y="1143000"/>
            <a:ext cx="81978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You can cancel any task anytime after it has been submitted to Work Queue as follows: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1100" y="2552700"/>
            <a:ext cx="6788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q.cancel_by_taskid(q, cancel_taskid) 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q.cancel_by_tasktag(q, “redudant_task”)</a:t>
            </a:r>
          </a:p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1825" y="2122488"/>
            <a:ext cx="3181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Python: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96975" y="3932238"/>
            <a:ext cx="67865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work_queue_cancel_by_taskid($q, $cancel_taskid); 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work_queue_cancel_by_tasktag($q, “redudant_task”);</a:t>
            </a:r>
          </a:p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9138" y="3500438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Perl: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6025" y="5162550"/>
            <a:ext cx="6788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work_queue_cancel_by_taskid(q, cancel_taskid); 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work_queue_cancel_by_tasktag(q, “redudant_task”);</a:t>
            </a:r>
          </a:p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7075" y="4741863"/>
            <a:ext cx="3181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Retry “slow” Work Queue tasks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128713"/>
            <a:ext cx="8824913" cy="5486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100" smtClean="0"/>
              <a:t>Running on large number of resources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High probability of stragglers (due to hardware heterogentity, increased load, etc.)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These stragglers slow down completion of your computation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3100" smtClean="0"/>
              <a:t>Work Queue has a “fast abort” feature to detect stragglers and migrate tasks to other available resources.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It keeps running average of the task execution times.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Activate fast abort by specifying a multiple of the average task execution time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Work Queue will abort any task executing beyond the specified multiple of the task execution time.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The aborted task will then be retried for execution on another available machine.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Activating fast abort in Work Queue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12863" y="1973263"/>
            <a:ext cx="7345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q.activate_fast_abort (2.5)  #abort if task exceeds 2.5 * avg execution time</a:t>
            </a:r>
          </a:p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3250" y="1541463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Python: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17625" y="3651250"/>
            <a:ext cx="7345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work_queue_activate_fast_abort ($q, 2.5); </a:t>
            </a:r>
          </a:p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9450" y="3144838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Perl: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28738" y="5097463"/>
            <a:ext cx="6951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work_queue_activate_fast_abort (q, 2.5); </a:t>
            </a:r>
          </a:p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9450" y="4591050"/>
            <a:ext cx="3181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Send intermediate buffer data as input file for Work Queue Task</a:t>
            </a:r>
          </a:p>
        </p:txBody>
      </p:sp>
      <p:sp>
        <p:nvSpPr>
          <p:cNvPr id="44034" name="Content Placeholder 2"/>
          <p:cNvSpPr txBox="1">
            <a:spLocks/>
          </p:cNvSpPr>
          <p:nvPr/>
        </p:nvSpPr>
        <p:spPr bwMode="auto">
          <a:xfrm>
            <a:off x="277813" y="1676400"/>
            <a:ext cx="8653462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You may have data stored in a buffer (e.g., output of a computation) that will serve as input for a work queue task.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To send buffer data as input to a task: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74750" y="3873500"/>
            <a:ext cx="7383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buffer = “This is intermediate buffer data” 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t.specify_buffer(buffer, input.txt, WORK_QUEUE_INPUT, cache=True) </a:t>
            </a:r>
          </a:p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2300" y="3443288"/>
            <a:ext cx="3181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Python: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Send intermediate buffer data as input file for Work Queue Task</a:t>
            </a:r>
          </a:p>
        </p:txBody>
      </p:sp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611188" y="4248150"/>
            <a:ext cx="88153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const char * buffer = “This is intermediate buffer data”;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int buff_len = strlen(buffer);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work_queue_task_specify_buffer(t, buffer, buff_len,  “input.txt”, WORK_QUEUE_CACHE); </a:t>
            </a:r>
          </a:p>
          <a:p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620713" y="2341563"/>
            <a:ext cx="884396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my $buffer = “This is intermediate buffer data”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my $buff_len = length($buffer); 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work_queue_task_specify_buffer($t, $buffer, $buf_len,  “input.txt”, $WORK_QUEUE_CACHE); </a:t>
            </a:r>
          </a:p>
        </p:txBody>
      </p:sp>
      <p:sp>
        <p:nvSpPr>
          <p:cNvPr id="45060" name="TextBox 11"/>
          <p:cNvSpPr txBox="1">
            <a:spLocks noChangeArrowheads="1"/>
          </p:cNvSpPr>
          <p:nvPr/>
        </p:nvSpPr>
        <p:spPr bwMode="auto">
          <a:xfrm>
            <a:off x="376238" y="1911350"/>
            <a:ext cx="3276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Perl:</a:t>
            </a:r>
          </a:p>
        </p:txBody>
      </p:sp>
      <p:sp>
        <p:nvSpPr>
          <p:cNvPr id="45061" name="TextBox 12"/>
          <p:cNvSpPr txBox="1">
            <a:spLocks noChangeArrowheads="1"/>
          </p:cNvSpPr>
          <p:nvPr/>
        </p:nvSpPr>
        <p:spPr bwMode="auto">
          <a:xfrm>
            <a:off x="376238" y="3816350"/>
            <a:ext cx="3276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alibri" pitchFamily="34" charset="0"/>
              </a:rPr>
              <a:t> 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Protein Folding</a:t>
            </a:r>
          </a:p>
        </p:txBody>
      </p:sp>
      <p:sp>
        <p:nvSpPr>
          <p:cNvPr id="9218" name="TextBox 13"/>
          <p:cNvSpPr txBox="1">
            <a:spLocks noChangeArrowheads="1"/>
          </p:cNvSpPr>
          <p:nvPr/>
        </p:nvSpPr>
        <p:spPr bwMode="auto">
          <a:xfrm>
            <a:off x="1447800" y="10160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Calibri" pitchFamily="34" charset="0"/>
              </a:rPr>
              <a:t>Proteins fold into a number of distinctive states, each of which affects its function in the organism.</a:t>
            </a:r>
          </a:p>
        </p:txBody>
      </p:sp>
      <p:pic>
        <p:nvPicPr>
          <p:cNvPr id="9219" name="Picture 2" descr="http://www.nd.edu/~dthain/awe/awe-networ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7780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http://protomol.sourceforge.net/mmp_v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780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14"/>
          <p:cNvSpPr txBox="1">
            <a:spLocks noChangeArrowheads="1"/>
          </p:cNvSpPr>
          <p:nvPr/>
        </p:nvSpPr>
        <p:spPr bwMode="auto">
          <a:xfrm>
            <a:off x="1752600" y="5145088"/>
            <a:ext cx="5400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How common is each state?</a:t>
            </a:r>
          </a:p>
          <a:p>
            <a:pPr algn="ctr"/>
            <a:r>
              <a:rPr lang="en-US" sz="2000">
                <a:latin typeface="Calibri" pitchFamily="34" charset="0"/>
              </a:rPr>
              <a:t>How does the protein transition between states?</a:t>
            </a:r>
          </a:p>
          <a:p>
            <a:pPr algn="ctr"/>
            <a:r>
              <a:rPr lang="en-US" sz="2000">
                <a:latin typeface="Calibri" pitchFamily="34" charset="0"/>
              </a:rPr>
              <a:t>How common are those transitions?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Next Release: </a:t>
            </a:r>
            <a:br>
              <a:rPr lang="en-US" sz="3600" b="1">
                <a:solidFill>
                  <a:srgbClr val="C42D2B"/>
                </a:solidFill>
              </a:rPr>
            </a:br>
            <a:r>
              <a:rPr lang="en-US" sz="3600" b="1">
                <a:solidFill>
                  <a:srgbClr val="C42D2B"/>
                </a:solidFill>
              </a:rPr>
              <a:t>Password Authentication</a:t>
            </a:r>
          </a:p>
        </p:txBody>
      </p:sp>
      <p:sp>
        <p:nvSpPr>
          <p:cNvPr id="46082" name="Content Placeholder 2"/>
          <p:cNvSpPr txBox="1">
            <a:spLocks/>
          </p:cNvSpPr>
          <p:nvPr/>
        </p:nvSpPr>
        <p:spPr bwMode="auto">
          <a:xfrm>
            <a:off x="185738" y="1676400"/>
            <a:ext cx="88709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Authentication between Work Queue master (Makeflow) and Work Queue workers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Set password to use at master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C00000"/>
                </a:solidFill>
                <a:latin typeface="Calibri" pitchFamily="34" charset="0"/>
              </a:rPr>
              <a:t>Only workers started with the same password will be accepted by master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Challenge-response authentication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Password not sent out in the 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Managing Your Workforce</a:t>
            </a:r>
          </a:p>
        </p:txBody>
      </p:sp>
      <p:sp>
        <p:nvSpPr>
          <p:cNvPr id="4" name="Cloud 3"/>
          <p:cNvSpPr/>
          <p:nvPr/>
        </p:nvSpPr>
        <p:spPr>
          <a:xfrm>
            <a:off x="3641725" y="4044950"/>
            <a:ext cx="2209800" cy="19812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SGE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5" name="Oval 4"/>
          <p:cNvSpPr/>
          <p:nvPr/>
        </p:nvSpPr>
        <p:spPr>
          <a:xfrm>
            <a:off x="1203325" y="1530350"/>
            <a:ext cx="1219200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Master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1203325" y="3206750"/>
            <a:ext cx="1219200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Master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1203325" y="4883150"/>
            <a:ext cx="1219200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Master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Cloud 7"/>
          <p:cNvSpPr/>
          <p:nvPr/>
        </p:nvSpPr>
        <p:spPr>
          <a:xfrm>
            <a:off x="3565525" y="1606550"/>
            <a:ext cx="2209800" cy="19812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244725" y="1911350"/>
            <a:ext cx="3073400" cy="3152775"/>
            <a:chOff x="2259852" y="1981200"/>
            <a:chExt cx="3074148" cy="3153476"/>
          </a:xfrm>
        </p:grpSpPr>
        <p:sp>
          <p:nvSpPr>
            <p:cNvPr id="10" name="Oval 9"/>
            <p:cNvSpPr/>
            <p:nvPr/>
          </p:nvSpPr>
          <p:spPr>
            <a:xfrm>
              <a:off x="4038285" y="2286068"/>
              <a:ext cx="457311" cy="45730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876689" y="1981200"/>
              <a:ext cx="457311" cy="45730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24252" y="2667152"/>
              <a:ext cx="457311" cy="45730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W</a:t>
              </a:r>
            </a:p>
          </p:txBody>
        </p:sp>
        <p:cxnSp>
          <p:nvCxnSpPr>
            <p:cNvPr id="13" name="Straight Arrow Connector 12"/>
            <p:cNvCxnSpPr>
              <a:stCxn id="10" idx="2"/>
              <a:endCxn id="5" idx="6"/>
            </p:cNvCxnSpPr>
            <p:nvPr/>
          </p:nvCxnSpPr>
          <p:spPr>
            <a:xfrm flipH="1" flipV="1">
              <a:off x="2437695" y="2186034"/>
              <a:ext cx="1600589" cy="3286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3"/>
              <a:endCxn id="6" idx="6"/>
            </p:cNvCxnSpPr>
            <p:nvPr/>
          </p:nvCxnSpPr>
          <p:spPr>
            <a:xfrm flipH="1">
              <a:off x="2437695" y="2371812"/>
              <a:ext cx="2505685" cy="14909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7" idx="7"/>
            </p:cNvCxnSpPr>
            <p:nvPr/>
          </p:nvCxnSpPr>
          <p:spPr>
            <a:xfrm flipH="1">
              <a:off x="2259852" y="3057764"/>
              <a:ext cx="2531091" cy="20769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2244725" y="2519363"/>
            <a:ext cx="3073400" cy="3125787"/>
            <a:chOff x="2259852" y="2590100"/>
            <a:chExt cx="3074148" cy="3124900"/>
          </a:xfrm>
        </p:grpSpPr>
        <p:sp>
          <p:nvSpPr>
            <p:cNvPr id="17" name="Oval 16"/>
            <p:cNvSpPr/>
            <p:nvPr/>
          </p:nvSpPr>
          <p:spPr>
            <a:xfrm>
              <a:off x="4495596" y="5257930"/>
              <a:ext cx="457311" cy="45707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W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876689" y="4496146"/>
              <a:ext cx="457311" cy="45707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W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4114503" y="4648503"/>
              <a:ext cx="457311" cy="45707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W</a:t>
              </a:r>
            </a:p>
          </p:txBody>
        </p:sp>
        <p:cxnSp>
          <p:nvCxnSpPr>
            <p:cNvPr id="20" name="Straight Arrow Connector 19"/>
            <p:cNvCxnSpPr>
              <a:stCxn id="19" idx="1"/>
              <a:endCxn id="5" idx="5"/>
            </p:cNvCxnSpPr>
            <p:nvPr/>
          </p:nvCxnSpPr>
          <p:spPr>
            <a:xfrm flipH="1" flipV="1">
              <a:off x="2259852" y="2590100"/>
              <a:ext cx="1921343" cy="21250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8" idx="1"/>
              <a:endCxn id="6" idx="6"/>
            </p:cNvCxnSpPr>
            <p:nvPr/>
          </p:nvCxnSpPr>
          <p:spPr>
            <a:xfrm flipH="1" flipV="1">
              <a:off x="2437695" y="3862914"/>
              <a:ext cx="2505685" cy="6998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7" idx="2"/>
              <a:endCxn id="7" idx="6"/>
            </p:cNvCxnSpPr>
            <p:nvPr/>
          </p:nvCxnSpPr>
          <p:spPr>
            <a:xfrm flipH="1">
              <a:off x="2437695" y="5486465"/>
              <a:ext cx="2057901" cy="523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03925" y="3359150"/>
            <a:ext cx="2895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Submits new workers.</a:t>
            </a:r>
          </a:p>
          <a:p>
            <a:r>
              <a:rPr lang="en-US">
                <a:latin typeface="Calibri" pitchFamily="34" charset="0"/>
              </a:rPr>
              <a:t>Restarts failed workers.</a:t>
            </a:r>
          </a:p>
          <a:p>
            <a:r>
              <a:rPr lang="en-US">
                <a:latin typeface="Calibri" pitchFamily="34" charset="0"/>
              </a:rPr>
              <a:t>Removes unneeded workers.</a:t>
            </a:r>
          </a:p>
        </p:txBody>
      </p: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5927725" y="1301750"/>
            <a:ext cx="2897188" cy="1752600"/>
            <a:chOff x="5943600" y="1371600"/>
            <a:chExt cx="2896114" cy="1752600"/>
          </a:xfrm>
        </p:grpSpPr>
        <p:sp>
          <p:nvSpPr>
            <p:cNvPr id="25" name="Oval 24"/>
            <p:cNvSpPr/>
            <p:nvPr/>
          </p:nvSpPr>
          <p:spPr>
            <a:xfrm>
              <a:off x="6705318" y="1981200"/>
              <a:ext cx="1218748" cy="1143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WQ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Pool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76409" y="2209800"/>
              <a:ext cx="687133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200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 flipH="1">
              <a:off x="5943600" y="2286000"/>
              <a:ext cx="685546" cy="6096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125" name="TextBox 27"/>
            <p:cNvSpPr txBox="1">
              <a:spLocks noChangeArrowheads="1"/>
            </p:cNvSpPr>
            <p:nvPr/>
          </p:nvSpPr>
          <p:spPr bwMode="auto">
            <a:xfrm>
              <a:off x="5943600" y="1371600"/>
              <a:ext cx="28961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work_queue_pool –T condor</a:t>
              </a:r>
            </a:p>
          </p:txBody>
        </p:sp>
      </p:grpSp>
      <p:grpSp>
        <p:nvGrpSpPr>
          <p:cNvPr id="29" name="Group 50"/>
          <p:cNvGrpSpPr/>
          <p:nvPr/>
        </p:nvGrpSpPr>
        <p:grpSpPr>
          <a:xfrm>
            <a:off x="5928243" y="4577838"/>
            <a:ext cx="2819400" cy="1512332"/>
            <a:chOff x="5943600" y="4648200"/>
            <a:chExt cx="2819400" cy="15123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3" name="TextBox 32"/>
            <p:cNvSpPr txBox="1"/>
            <p:nvPr/>
          </p:nvSpPr>
          <p:spPr>
            <a:xfrm>
              <a:off x="5958957" y="5791200"/>
              <a:ext cx="2545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+mn-lt"/>
                  <a:cs typeface="+mn-cs"/>
                </a:rPr>
                <a:t>work_queue_pool</a:t>
              </a:r>
              <a:r>
                <a:rPr lang="en-US" dirty="0">
                  <a:latin typeface="+mn-lt"/>
                  <a:cs typeface="+mn-cs"/>
                </a:rPr>
                <a:t> –T </a:t>
              </a:r>
              <a:r>
                <a:rPr lang="en-US" dirty="0" err="1" smtClean="0">
                  <a:latin typeface="+mn-lt"/>
                  <a:cs typeface="+mn-cs"/>
                </a:rPr>
                <a:t>sge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705600" y="4648200"/>
              <a:ext cx="1219200" cy="1143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WQ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Pool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077200" y="4876800"/>
              <a:ext cx="6858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200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 flipH="1">
              <a:off x="5943600" y="4953000"/>
              <a:ext cx="685800" cy="609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8061325" y="2139950"/>
            <a:ext cx="6858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500</a:t>
            </a:r>
          </a:p>
        </p:txBody>
      </p:sp>
      <p:grpSp>
        <p:nvGrpSpPr>
          <p:cNvPr id="36" name="Group 58"/>
          <p:cNvGrpSpPr>
            <a:grpSpLocks/>
          </p:cNvGrpSpPr>
          <p:nvPr/>
        </p:nvGrpSpPr>
        <p:grpSpPr bwMode="auto">
          <a:xfrm>
            <a:off x="3946525" y="2368550"/>
            <a:ext cx="1752600" cy="1219200"/>
            <a:chOff x="3962400" y="2438400"/>
            <a:chExt cx="1752600" cy="1219200"/>
          </a:xfrm>
        </p:grpSpPr>
        <p:sp>
          <p:nvSpPr>
            <p:cNvPr id="37" name="Oval 36"/>
            <p:cNvSpPr/>
            <p:nvPr/>
          </p:nvSpPr>
          <p:spPr>
            <a:xfrm>
              <a:off x="4724400" y="3200400"/>
              <a:ext cx="457200" cy="4572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W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62400" y="2895600"/>
              <a:ext cx="457200" cy="4572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W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5257800" y="2438400"/>
              <a:ext cx="457200" cy="4572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W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8061325" y="4806950"/>
            <a:ext cx="6858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  <p:bldP spid="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 txBox="1">
            <a:spLocks/>
          </p:cNvSpPr>
          <p:nvPr/>
        </p:nvSpPr>
        <p:spPr bwMode="auto">
          <a:xfrm>
            <a:off x="376238" y="333375"/>
            <a:ext cx="97536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Next Release: Hierarchical Work Queue</a:t>
            </a:r>
          </a:p>
        </p:txBody>
      </p:sp>
      <p:sp>
        <p:nvSpPr>
          <p:cNvPr id="48130" name="Content Placeholder 2"/>
          <p:cNvSpPr txBox="1">
            <a:spLocks/>
          </p:cNvSpPr>
          <p:nvPr/>
        </p:nvSpPr>
        <p:spPr bwMode="auto">
          <a:xfrm>
            <a:off x="98425" y="1016000"/>
            <a:ext cx="88249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Hierarchy in Work Queue: Master, Foremen, Workers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00463" y="1528763"/>
            <a:ext cx="1447800" cy="685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Master</a:t>
            </a:r>
          </a:p>
        </p:txBody>
      </p:sp>
      <p:sp>
        <p:nvSpPr>
          <p:cNvPr id="6" name="Oval 5"/>
          <p:cNvSpPr/>
          <p:nvPr/>
        </p:nvSpPr>
        <p:spPr>
          <a:xfrm>
            <a:off x="296863" y="2660650"/>
            <a:ext cx="1676400" cy="685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Foreman</a:t>
            </a:r>
          </a:p>
        </p:txBody>
      </p:sp>
      <p:sp>
        <p:nvSpPr>
          <p:cNvPr id="7" name="Oval 6"/>
          <p:cNvSpPr/>
          <p:nvPr/>
        </p:nvSpPr>
        <p:spPr>
          <a:xfrm>
            <a:off x="2562225" y="2652713"/>
            <a:ext cx="1676400" cy="685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Foreman</a:t>
            </a:r>
          </a:p>
        </p:txBody>
      </p:sp>
      <p:sp>
        <p:nvSpPr>
          <p:cNvPr id="8" name="Oval 7"/>
          <p:cNvSpPr/>
          <p:nvPr/>
        </p:nvSpPr>
        <p:spPr>
          <a:xfrm>
            <a:off x="4876800" y="2652713"/>
            <a:ext cx="1676400" cy="685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Foreman</a:t>
            </a:r>
          </a:p>
        </p:txBody>
      </p:sp>
      <p:sp>
        <p:nvSpPr>
          <p:cNvPr id="9" name="Oval 8"/>
          <p:cNvSpPr/>
          <p:nvPr/>
        </p:nvSpPr>
        <p:spPr>
          <a:xfrm>
            <a:off x="7162800" y="2652713"/>
            <a:ext cx="1676400" cy="685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Foreman</a:t>
            </a:r>
          </a:p>
        </p:txBody>
      </p:sp>
      <p:cxnSp>
        <p:nvCxnSpPr>
          <p:cNvPr id="10" name="Straight Arrow Connector 9"/>
          <p:cNvCxnSpPr>
            <a:stCxn id="5" idx="4"/>
            <a:endCxn id="7" idx="0"/>
          </p:cNvCxnSpPr>
          <p:nvPr/>
        </p:nvCxnSpPr>
        <p:spPr>
          <a:xfrm flipH="1">
            <a:off x="3400425" y="2214563"/>
            <a:ext cx="1023938" cy="43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>
            <a:stCxn id="5" idx="4"/>
          </p:cNvCxnSpPr>
          <p:nvPr/>
        </p:nvCxnSpPr>
        <p:spPr>
          <a:xfrm>
            <a:off x="4424363" y="2214563"/>
            <a:ext cx="1101725" cy="387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>
            <a:stCxn id="5" idx="4"/>
            <a:endCxn id="9" idx="0"/>
          </p:cNvCxnSpPr>
          <p:nvPr/>
        </p:nvCxnSpPr>
        <p:spPr>
          <a:xfrm>
            <a:off x="4424363" y="2214563"/>
            <a:ext cx="3576637" cy="43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stCxn id="6" idx="4"/>
          </p:cNvCxnSpPr>
          <p:nvPr/>
        </p:nvCxnSpPr>
        <p:spPr>
          <a:xfrm flipH="1">
            <a:off x="296863" y="3346450"/>
            <a:ext cx="838200" cy="8921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4"/>
          </p:cNvCxnSpPr>
          <p:nvPr/>
        </p:nvCxnSpPr>
        <p:spPr>
          <a:xfrm flipH="1">
            <a:off x="838200" y="3346450"/>
            <a:ext cx="296863" cy="6683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</p:cNvCxnSpPr>
          <p:nvPr/>
        </p:nvCxnSpPr>
        <p:spPr>
          <a:xfrm>
            <a:off x="1135063" y="3346450"/>
            <a:ext cx="541337" cy="6048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4"/>
            <a:endCxn id="6" idx="0"/>
          </p:cNvCxnSpPr>
          <p:nvPr/>
        </p:nvCxnSpPr>
        <p:spPr>
          <a:xfrm flipH="1">
            <a:off x="1135063" y="2214563"/>
            <a:ext cx="3289300" cy="446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57800" y="3338513"/>
            <a:ext cx="509588" cy="6762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467600" y="3328988"/>
            <a:ext cx="533400" cy="6858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878763" y="3328988"/>
            <a:ext cx="122237" cy="5953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23813" y="3924300"/>
            <a:ext cx="2185987" cy="215423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Thousands of Workers in </a:t>
            </a:r>
            <a:r>
              <a:rPr lang="en-US" b="1" dirty="0">
                <a:solidFill>
                  <a:srgbClr val="C00000"/>
                </a:solidFill>
              </a:rPr>
              <a:t>XSEDE</a:t>
            </a:r>
          </a:p>
        </p:txBody>
      </p:sp>
      <p:sp>
        <p:nvSpPr>
          <p:cNvPr id="21" name="Cloud 20"/>
          <p:cNvSpPr/>
          <p:nvPr/>
        </p:nvSpPr>
        <p:spPr>
          <a:xfrm>
            <a:off x="2362200" y="3792538"/>
            <a:ext cx="2233613" cy="22860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Thousands of Workers in </a:t>
            </a:r>
            <a:r>
              <a:rPr lang="en-US" b="1" dirty="0" err="1">
                <a:solidFill>
                  <a:srgbClr val="C00000"/>
                </a:solidFill>
              </a:rPr>
              <a:t>FutureGrid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7" idx="4"/>
          </p:cNvCxnSpPr>
          <p:nvPr/>
        </p:nvCxnSpPr>
        <p:spPr>
          <a:xfrm flipH="1">
            <a:off x="2779713" y="3338513"/>
            <a:ext cx="620712" cy="8239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4"/>
          </p:cNvCxnSpPr>
          <p:nvPr/>
        </p:nvCxnSpPr>
        <p:spPr>
          <a:xfrm>
            <a:off x="3400425" y="3338513"/>
            <a:ext cx="263525" cy="5857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4"/>
          </p:cNvCxnSpPr>
          <p:nvPr/>
        </p:nvCxnSpPr>
        <p:spPr>
          <a:xfrm flipH="1">
            <a:off x="3276600" y="3338513"/>
            <a:ext cx="123825" cy="6762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/>
          <p:cNvSpPr/>
          <p:nvPr/>
        </p:nvSpPr>
        <p:spPr>
          <a:xfrm>
            <a:off x="4800600" y="3816350"/>
            <a:ext cx="2201863" cy="22621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Thousands of Workers in </a:t>
            </a:r>
            <a:r>
              <a:rPr lang="en-US" b="1" dirty="0">
                <a:solidFill>
                  <a:srgbClr val="C00000"/>
                </a:solidFill>
              </a:rPr>
              <a:t>Condor</a:t>
            </a:r>
          </a:p>
        </p:txBody>
      </p:sp>
      <p:cxnSp>
        <p:nvCxnSpPr>
          <p:cNvPr id="26" name="Straight Arrow Connector 25"/>
          <p:cNvCxnSpPr>
            <a:stCxn id="7" idx="4"/>
          </p:cNvCxnSpPr>
          <p:nvPr/>
        </p:nvCxnSpPr>
        <p:spPr>
          <a:xfrm>
            <a:off x="3400425" y="3338513"/>
            <a:ext cx="638175" cy="5857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4"/>
          </p:cNvCxnSpPr>
          <p:nvPr/>
        </p:nvCxnSpPr>
        <p:spPr>
          <a:xfrm>
            <a:off x="1135063" y="3346450"/>
            <a:ext cx="195262" cy="6683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67388" y="3338513"/>
            <a:ext cx="376237" cy="47783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645150" y="3338513"/>
            <a:ext cx="122238" cy="6016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67388" y="3338513"/>
            <a:ext cx="785812" cy="47783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loud 30"/>
          <p:cNvSpPr/>
          <p:nvPr/>
        </p:nvSpPr>
        <p:spPr>
          <a:xfrm>
            <a:off x="7069138" y="3816350"/>
            <a:ext cx="2044700" cy="22621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Thousands of Workers in </a:t>
            </a:r>
            <a:r>
              <a:rPr lang="en-US" b="1" dirty="0">
                <a:solidFill>
                  <a:srgbClr val="C00000"/>
                </a:solidFill>
              </a:rPr>
              <a:t>SGE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001000" y="3328988"/>
            <a:ext cx="376238" cy="6667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001000" y="3328988"/>
            <a:ext cx="685800" cy="5953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 txBox="1">
            <a:spLocks/>
          </p:cNvSpPr>
          <p:nvPr/>
        </p:nvSpPr>
        <p:spPr bwMode="auto">
          <a:xfrm>
            <a:off x="376238" y="333375"/>
            <a:ext cx="85963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Work Queue Documentation</a:t>
            </a:r>
          </a:p>
          <a:p>
            <a:r>
              <a:rPr lang="en-US" sz="2800" b="1">
                <a:solidFill>
                  <a:srgbClr val="C42D2B"/>
                </a:solidFill>
              </a:rPr>
              <a:t>http://www.nd.edu/~ccl/software/workqueue/</a:t>
            </a:r>
          </a:p>
          <a:p>
            <a:endParaRPr lang="en-US" sz="3600" b="1">
              <a:solidFill>
                <a:srgbClr val="C42D2B"/>
              </a:solidFill>
            </a:endParaRPr>
          </a:p>
        </p:txBody>
      </p:sp>
      <p:pic>
        <p:nvPicPr>
          <p:cNvPr id="4915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57325"/>
            <a:ext cx="744378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Scalable Applications using </a:t>
            </a:r>
            <a:br>
              <a:rPr lang="en-US" sz="3600" b="1">
                <a:solidFill>
                  <a:srgbClr val="C42D2B"/>
                </a:solidFill>
              </a:rPr>
            </a:br>
            <a:r>
              <a:rPr lang="en-US" sz="3600" b="1">
                <a:solidFill>
                  <a:srgbClr val="C42D2B"/>
                </a:solidFill>
              </a:rPr>
              <a:t>Makeflow and Work Queue</a:t>
            </a:r>
          </a:p>
        </p:txBody>
      </p:sp>
      <p:sp>
        <p:nvSpPr>
          <p:cNvPr id="50178" name="Content Placeholder 2"/>
          <p:cNvSpPr txBox="1">
            <a:spLocks/>
          </p:cNvSpPr>
          <p:nvPr/>
        </p:nvSpPr>
        <p:spPr bwMode="auto">
          <a:xfrm>
            <a:off x="152400" y="1633538"/>
            <a:ext cx="8991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Calibri" pitchFamily="34" charset="0"/>
              </a:rPr>
              <a:t>We learn how to express parallelism in workflows as tasks. </a:t>
            </a: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>(tutorial)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Calibri" pitchFamily="34" charset="0"/>
              </a:rPr>
              <a:t>We learn how to specify tasks &amp; their dependencies (inputs, outputs, etc) for their execution. </a:t>
            </a: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>(tutorial)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Calibri" pitchFamily="34" charset="0"/>
              </a:rPr>
              <a:t>We learn how to run these tasks using multiple resources. </a:t>
            </a: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>(tutorial/practice problems)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Calibri" pitchFamily="34" charset="0"/>
              </a:rPr>
              <a:t>We apply these techniques to achieve scalability in running large workflows using hundreds to thousands of CPUs. </a:t>
            </a: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>(practice problems/your research)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1276350"/>
            <a:ext cx="8001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476625" y="2090738"/>
            <a:ext cx="1419225" cy="56356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1203" name="Title 1"/>
          <p:cNvSpPr txBox="1">
            <a:spLocks/>
          </p:cNvSpPr>
          <p:nvPr/>
        </p:nvSpPr>
        <p:spPr bwMode="auto">
          <a:xfrm>
            <a:off x="376238" y="0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rgbClr val="C42D2B"/>
                </a:solidFill>
              </a:rPr>
              <a:t>Go to: http://www.nd.edu/~ccl</a:t>
            </a:r>
            <a:br>
              <a:rPr lang="en-US" sz="3600" b="1">
                <a:solidFill>
                  <a:srgbClr val="C42D2B"/>
                </a:solidFill>
              </a:rPr>
            </a:br>
            <a:r>
              <a:rPr lang="en-US" sz="3400" b="1">
                <a:solidFill>
                  <a:srgbClr val="C42D2B"/>
                </a:solidFill>
              </a:rPr>
              <a:t>Click on “Tutorial at XSEDE2013”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6" descr="demo_screensh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823913"/>
            <a:ext cx="86391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501775" y="3721100"/>
            <a:ext cx="1633538" cy="7651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2227" name="Title 1"/>
          <p:cNvSpPr txBox="1">
            <a:spLocks/>
          </p:cNvSpPr>
          <p:nvPr/>
        </p:nvSpPr>
        <p:spPr bwMode="auto">
          <a:xfrm>
            <a:off x="280988" y="14288"/>
            <a:ext cx="86391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Click on “Tutorial” under Work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 txBox="1">
            <a:spLocks/>
          </p:cNvSpPr>
          <p:nvPr/>
        </p:nvSpPr>
        <p:spPr bwMode="auto">
          <a:xfrm>
            <a:off x="376238" y="333375"/>
            <a:ext cx="87677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Accelerated Weighted Ensemble (AWE)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438525" y="990600"/>
            <a:ext cx="2286000" cy="4238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Create N simulations</a:t>
            </a:r>
          </a:p>
        </p:txBody>
      </p:sp>
      <p:sp>
        <p:nvSpPr>
          <p:cNvPr id="10243" name="Line 6"/>
          <p:cNvSpPr>
            <a:spLocks noChangeShapeType="1"/>
          </p:cNvSpPr>
          <p:nvPr/>
        </p:nvSpPr>
        <p:spPr bwMode="auto">
          <a:xfrm>
            <a:off x="4572000" y="1524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2057400" y="1905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362200" y="1905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667000" y="1905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2971800" y="1905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3276600" y="1905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3581400" y="1905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5410200" y="1905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>
            <a:off x="5715000" y="1905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6019800" y="1905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6324600" y="1905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6629400" y="1905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6934200" y="1905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56" name="Oval 31"/>
          <p:cNvSpPr>
            <a:spLocks noChangeArrowheads="1"/>
          </p:cNvSpPr>
          <p:nvPr/>
        </p:nvSpPr>
        <p:spPr bwMode="auto">
          <a:xfrm>
            <a:off x="41148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7" name="Oval 32"/>
          <p:cNvSpPr>
            <a:spLocks noChangeArrowheads="1"/>
          </p:cNvSpPr>
          <p:nvPr/>
        </p:nvSpPr>
        <p:spPr bwMode="auto">
          <a:xfrm>
            <a:off x="42672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0258" name="Oval 33"/>
          <p:cNvSpPr>
            <a:spLocks noChangeArrowheads="1"/>
          </p:cNvSpPr>
          <p:nvPr/>
        </p:nvSpPr>
        <p:spPr bwMode="auto">
          <a:xfrm>
            <a:off x="44196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9" name="Oval 34"/>
          <p:cNvSpPr>
            <a:spLocks noChangeArrowheads="1"/>
          </p:cNvSpPr>
          <p:nvPr/>
        </p:nvSpPr>
        <p:spPr bwMode="auto">
          <a:xfrm>
            <a:off x="45720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0260" name="Oval 35"/>
          <p:cNvSpPr>
            <a:spLocks noChangeArrowheads="1"/>
          </p:cNvSpPr>
          <p:nvPr/>
        </p:nvSpPr>
        <p:spPr bwMode="auto">
          <a:xfrm>
            <a:off x="47244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1" name="Oval 36"/>
          <p:cNvSpPr>
            <a:spLocks noChangeArrowheads="1"/>
          </p:cNvSpPr>
          <p:nvPr/>
        </p:nvSpPr>
        <p:spPr bwMode="auto">
          <a:xfrm>
            <a:off x="48768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0262" name="Oval 37"/>
          <p:cNvSpPr>
            <a:spLocks noChangeArrowheads="1"/>
          </p:cNvSpPr>
          <p:nvPr/>
        </p:nvSpPr>
        <p:spPr bwMode="auto">
          <a:xfrm>
            <a:off x="50292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3" name="Oval 38"/>
          <p:cNvSpPr>
            <a:spLocks noChangeArrowheads="1"/>
          </p:cNvSpPr>
          <p:nvPr/>
        </p:nvSpPr>
        <p:spPr bwMode="auto">
          <a:xfrm>
            <a:off x="51816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0264" name="Text Box 39"/>
          <p:cNvSpPr txBox="1">
            <a:spLocks noChangeArrowheads="1"/>
          </p:cNvSpPr>
          <p:nvPr/>
        </p:nvSpPr>
        <p:spPr bwMode="auto">
          <a:xfrm>
            <a:off x="1524000" y="22860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Run Simulations</a:t>
            </a:r>
          </a:p>
        </p:txBody>
      </p:sp>
      <p:sp>
        <p:nvSpPr>
          <p:cNvPr id="10265" name="Line 40"/>
          <p:cNvSpPr>
            <a:spLocks noChangeShapeType="1"/>
          </p:cNvSpPr>
          <p:nvPr/>
        </p:nvSpPr>
        <p:spPr bwMode="auto">
          <a:xfrm>
            <a:off x="4572000" y="2209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3429000" y="2590800"/>
            <a:ext cx="23622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Aggregate output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simulations</a:t>
            </a:r>
          </a:p>
        </p:txBody>
      </p:sp>
      <p:sp>
        <p:nvSpPr>
          <p:cNvPr id="10267" name="Line 42"/>
          <p:cNvSpPr>
            <a:spLocks noChangeShapeType="1"/>
          </p:cNvSpPr>
          <p:nvPr/>
        </p:nvSpPr>
        <p:spPr bwMode="auto">
          <a:xfrm>
            <a:off x="4572000" y="3276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43"/>
          <p:cNvSpPr>
            <a:spLocks noChangeArrowheads="1"/>
          </p:cNvSpPr>
          <p:nvPr/>
        </p:nvSpPr>
        <p:spPr bwMode="auto">
          <a:xfrm>
            <a:off x="3352800" y="3657600"/>
            <a:ext cx="2438400" cy="7032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Compute distribution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state transitions</a:t>
            </a:r>
          </a:p>
        </p:txBody>
      </p:sp>
      <p:sp>
        <p:nvSpPr>
          <p:cNvPr id="10269" name="Line 44"/>
          <p:cNvSpPr>
            <a:spLocks noChangeShapeType="1"/>
          </p:cNvSpPr>
          <p:nvPr/>
        </p:nvSpPr>
        <p:spPr bwMode="auto">
          <a:xfrm flipH="1">
            <a:off x="1524000" y="40386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Line 45"/>
          <p:cNvSpPr>
            <a:spLocks noChangeShapeType="1"/>
          </p:cNvSpPr>
          <p:nvPr/>
        </p:nvSpPr>
        <p:spPr bwMode="auto">
          <a:xfrm>
            <a:off x="1524000" y="4038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Oval 46"/>
          <p:cNvSpPr>
            <a:spLocks noChangeArrowheads="1"/>
          </p:cNvSpPr>
          <p:nvPr/>
        </p:nvSpPr>
        <p:spPr bwMode="auto">
          <a:xfrm>
            <a:off x="304800" y="4419600"/>
            <a:ext cx="24384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Redistribute states</a:t>
            </a:r>
          </a:p>
        </p:txBody>
      </p:sp>
      <p:sp>
        <p:nvSpPr>
          <p:cNvPr id="10272" name="Text Box 47"/>
          <p:cNvSpPr txBox="1">
            <a:spLocks noChangeArrowheads="1"/>
          </p:cNvSpPr>
          <p:nvPr/>
        </p:nvSpPr>
        <p:spPr bwMode="auto">
          <a:xfrm>
            <a:off x="1676400" y="3657600"/>
            <a:ext cx="2743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if too many in 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  one state</a:t>
            </a:r>
          </a:p>
        </p:txBody>
      </p:sp>
      <p:sp>
        <p:nvSpPr>
          <p:cNvPr id="10273" name="Line 48"/>
          <p:cNvSpPr>
            <a:spLocks noChangeShapeType="1"/>
          </p:cNvSpPr>
          <p:nvPr/>
        </p:nvSpPr>
        <p:spPr bwMode="auto">
          <a:xfrm>
            <a:off x="1524000" y="4800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Line 49"/>
          <p:cNvSpPr>
            <a:spLocks noChangeShapeType="1"/>
          </p:cNvSpPr>
          <p:nvPr/>
        </p:nvSpPr>
        <p:spPr bwMode="auto">
          <a:xfrm flipH="1">
            <a:off x="1519238" y="50292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Oval 50"/>
          <p:cNvSpPr>
            <a:spLocks noChangeArrowheads="1"/>
          </p:cNvSpPr>
          <p:nvPr/>
        </p:nvSpPr>
        <p:spPr bwMode="auto">
          <a:xfrm>
            <a:off x="3352800" y="4800600"/>
            <a:ext cx="2438400" cy="457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Enough data collected?</a:t>
            </a:r>
          </a:p>
        </p:txBody>
      </p:sp>
      <p:sp>
        <p:nvSpPr>
          <p:cNvPr id="10276" name="Line 51"/>
          <p:cNvSpPr>
            <a:spLocks noChangeShapeType="1"/>
          </p:cNvSpPr>
          <p:nvPr/>
        </p:nvSpPr>
        <p:spPr bwMode="auto">
          <a:xfrm flipH="1">
            <a:off x="5791200" y="5024438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Line 52"/>
          <p:cNvSpPr>
            <a:spLocks noChangeShapeType="1"/>
          </p:cNvSpPr>
          <p:nvPr/>
        </p:nvSpPr>
        <p:spPr bwMode="auto">
          <a:xfrm>
            <a:off x="7924800" y="1219200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Line 53"/>
          <p:cNvSpPr>
            <a:spLocks noChangeShapeType="1"/>
          </p:cNvSpPr>
          <p:nvPr/>
        </p:nvSpPr>
        <p:spPr bwMode="auto">
          <a:xfrm flipH="1">
            <a:off x="5715000" y="1219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79" name="Line 55"/>
          <p:cNvSpPr>
            <a:spLocks noChangeShapeType="1"/>
          </p:cNvSpPr>
          <p:nvPr/>
        </p:nvSpPr>
        <p:spPr bwMode="auto">
          <a:xfrm>
            <a:off x="4572000" y="4419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80" name="Line 56"/>
          <p:cNvSpPr>
            <a:spLocks noChangeShapeType="1"/>
          </p:cNvSpPr>
          <p:nvPr/>
        </p:nvSpPr>
        <p:spPr bwMode="auto">
          <a:xfrm>
            <a:off x="4567238" y="5257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Oval 58"/>
          <p:cNvSpPr>
            <a:spLocks noChangeArrowheads="1"/>
          </p:cNvSpPr>
          <p:nvPr/>
        </p:nvSpPr>
        <p:spPr bwMode="auto">
          <a:xfrm>
            <a:off x="3429000" y="5653088"/>
            <a:ext cx="2286000" cy="4714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Stop</a:t>
            </a:r>
          </a:p>
        </p:txBody>
      </p:sp>
      <p:sp>
        <p:nvSpPr>
          <p:cNvPr id="10282" name="Text Box 59"/>
          <p:cNvSpPr txBox="1">
            <a:spLocks noChangeArrowheads="1"/>
          </p:cNvSpPr>
          <p:nvPr/>
        </p:nvSpPr>
        <p:spPr bwMode="auto">
          <a:xfrm>
            <a:off x="4800600" y="529113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Challenges</a:t>
            </a:r>
          </a:p>
        </p:txBody>
      </p:sp>
      <p:sp>
        <p:nvSpPr>
          <p:cNvPr id="11266" name="Content Placeholder 2"/>
          <p:cNvSpPr txBox="1">
            <a:spLocks/>
          </p:cNvSpPr>
          <p:nvPr/>
        </p:nvSpPr>
        <p:spPr bwMode="auto">
          <a:xfrm>
            <a:off x="376238" y="1049338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</a:pPr>
            <a:r>
              <a:rPr lang="en-US" sz="3200">
                <a:latin typeface="Calibri" pitchFamily="34" charset="0"/>
              </a:rPr>
              <a:t>~ 1 million simulations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</a:pPr>
            <a:r>
              <a:rPr lang="en-US" sz="3200">
                <a:latin typeface="Calibri" pitchFamily="34" charset="0"/>
              </a:rPr>
              <a:t>Large scale of resources needed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</a:pPr>
            <a:r>
              <a:rPr lang="en-US" sz="3200">
                <a:latin typeface="Calibri" pitchFamily="34" charset="0"/>
              </a:rPr>
              <a:t>Continuously run simulations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</a:pPr>
            <a:r>
              <a:rPr lang="en-US" sz="3200">
                <a:latin typeface="Calibri" pitchFamily="34" charset="0"/>
              </a:rPr>
              <a:t>Lots of failures happen at large scales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</a:pPr>
            <a:r>
              <a:rPr lang="en-US" sz="3200">
                <a:latin typeface="Calibri" pitchFamily="34" charset="0"/>
              </a:rPr>
              <a:t>Manage resources</a:t>
            </a:r>
          </a:p>
          <a:p>
            <a:pPr marL="1200150" lvl="2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-"/>
            </a:pPr>
            <a:r>
              <a:rPr lang="en-US" sz="3200">
                <a:latin typeface="Calibri" pitchFamily="34" charset="0"/>
              </a:rPr>
              <a:t>Add and remove resources as needed</a:t>
            </a:r>
          </a:p>
          <a:p>
            <a:pPr marL="1200150" lvl="2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-"/>
            </a:pPr>
            <a:r>
              <a:rPr lang="en-US" sz="3200">
                <a:latin typeface="Calibri" pitchFamily="34" charset="0"/>
              </a:rPr>
              <a:t>Avoid waste of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How did we do it?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2192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Used Work Queue</a:t>
            </a:r>
          </a:p>
          <a:p>
            <a:pPr marL="742950" lvl="1" indent="-28575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Aggregate resources from </a:t>
            </a:r>
            <a:endParaRPr lang="en-US" sz="3200" dirty="0">
              <a:effectLst>
                <a:outerShdw blurRad="38100" dist="38100" dir="2700000" algn="tl">
                  <a:srgbClr val="1F497D"/>
                </a:outerShdw>
              </a:effectLst>
              <a:latin typeface="Calibri" pitchFamily="34" charset="0"/>
              <a:cs typeface="+mn-cs"/>
            </a:endParaRPr>
          </a:p>
          <a:p>
            <a:pPr marL="742950" lvl="1" indent="-28575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+mn-cs"/>
              </a:rPr>
              <a:t>Clusters, Clouds, and Grids </a:t>
            </a:r>
          </a:p>
          <a:p>
            <a:pPr marL="742950" lvl="1" indent="-28575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Use resources as they become available</a:t>
            </a:r>
          </a:p>
          <a:p>
            <a:pPr marL="742950" lvl="1" indent="-28575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Handle failures and errors</a:t>
            </a:r>
          </a:p>
          <a:p>
            <a:pPr marL="742950" lvl="1" indent="-28575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Efficiently use allocated resources</a:t>
            </a:r>
          </a:p>
          <a:p>
            <a:pPr marL="342900" indent="-3429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Used ~2500 CPU/GPUs over several days!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http://www.nd.edu/~dthain/awe/timel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773113"/>
            <a:ext cx="8839200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 txBox="1">
            <a:spLocks/>
          </p:cNvSpPr>
          <p:nvPr/>
        </p:nvSpPr>
        <p:spPr bwMode="auto">
          <a:xfrm>
            <a:off x="376238" y="333375"/>
            <a:ext cx="839311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AWE on Clusters, Clouds, and Grids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rgbClr val="C42D2B"/>
                </a:solidFill>
              </a:rPr>
              <a:t>New Pathway Found!</a:t>
            </a:r>
          </a:p>
        </p:txBody>
      </p:sp>
      <p:pic>
        <p:nvPicPr>
          <p:cNvPr id="14338" name="Picture 4" descr="http://www.nd.edu/~dthain/awe/ww-folding-pathw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33525"/>
            <a:ext cx="5002213" cy="3482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2119</Words>
  <Application>Microsoft Office PowerPoint</Application>
  <PresentationFormat>On-screen Show (4:3)</PresentationFormat>
  <Paragraphs>498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Building Scalable Scientific Applications using Work Queue</vt:lpstr>
      <vt:lpstr>PowerPoint Presentation</vt:lpstr>
      <vt:lpstr>Use Work Queue!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work_queue_status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 of Ill\NCSA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McKenna</dc:creator>
  <cp:lastModifiedBy>Peter Sempolinski</cp:lastModifiedBy>
  <cp:revision>50</cp:revision>
  <dcterms:created xsi:type="dcterms:W3CDTF">2012-11-30T15:55:31Z</dcterms:created>
  <dcterms:modified xsi:type="dcterms:W3CDTF">2013-07-21T00:33:19Z</dcterms:modified>
</cp:coreProperties>
</file>