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7" r:id="rId9"/>
    <p:sldId id="278" r:id="rId10"/>
    <p:sldId id="279" r:id="rId11"/>
    <p:sldId id="258" r:id="rId12"/>
    <p:sldId id="259" r:id="rId13"/>
    <p:sldId id="286" r:id="rId14"/>
    <p:sldId id="281" r:id="rId15"/>
    <p:sldId id="282" r:id="rId16"/>
    <p:sldId id="283" r:id="rId17"/>
    <p:sldId id="263" r:id="rId18"/>
    <p:sldId id="264" r:id="rId19"/>
    <p:sldId id="287" r:id="rId20"/>
    <p:sldId id="288" r:id="rId21"/>
    <p:sldId id="289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63FF-9BD9-43A9-87B3-DCEF21590AFF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571C2-EE77-4810-9D71-B44F24B7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cs typeface="WenQuanYi Micro Hei" charset="0"/>
              </a:rPr>
              <a:t>This illustrates the basics of SDM modeling.  We input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>
                <a:latin typeface="Arial" charset="0"/>
                <a:cs typeface="WenQuanYi Micro Hei" charset="0"/>
              </a:rPr>
              <a:t>Species occurrence data, map coordinates of where a species has been found, with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>
                <a:latin typeface="Arial" charset="0"/>
                <a:cs typeface="WenQuanYi Micro Hei" charset="0"/>
              </a:rPr>
              <a:t>Environmental data for those coordinates. 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>
                <a:latin typeface="Arial" charset="0"/>
                <a:cs typeface="WenQuanYi Micro Hei" charset="0"/>
              </a:rPr>
              <a:t>In our case we are using temperature, precipitation, and elevation data, to create a model of the habitat best suited for the species, based on its known locations. 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>
                <a:latin typeface="Arial" charset="0"/>
                <a:cs typeface="WenQuanYi Micro Hei" charset="0"/>
              </a:rPr>
              <a:t>We use OpenModeller with about 10 algorithms and </a:t>
            </a:r>
            <a:r>
              <a:rPr lang="en-US" sz="1200" baseline="0" dirty="0" err="1" smtClean="0">
                <a:latin typeface="Arial" charset="0"/>
                <a:cs typeface="WenQuanYi Micro Hei" charset="0"/>
              </a:rPr>
              <a:t>MaxEnt</a:t>
            </a:r>
            <a:r>
              <a:rPr lang="en-US" sz="1200" baseline="0" dirty="0" smtClean="0">
                <a:latin typeface="Arial" charset="0"/>
                <a:cs typeface="WenQuanYi Micro Hei" charset="0"/>
              </a:rPr>
              <a:t> </a:t>
            </a:r>
            <a:r>
              <a:rPr lang="en-US" sz="1200" baseline="0" dirty="0" err="1" smtClean="0">
                <a:latin typeface="Arial" charset="0"/>
                <a:cs typeface="WenQuanYi Micro Hei" charset="0"/>
              </a:rPr>
              <a:t>softwares</a:t>
            </a:r>
            <a:r>
              <a:rPr lang="en-US" sz="1200" baseline="0" dirty="0" smtClean="0">
                <a:latin typeface="Arial" charset="0"/>
                <a:cs typeface="WenQuanYi Micro Hei" charset="0"/>
              </a:rPr>
              <a:t> to create these models. 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aseline="0" dirty="0" smtClean="0">
                <a:latin typeface="Arial" charset="0"/>
                <a:cs typeface="WenQuanYi Micro Hei" charset="0"/>
              </a:rPr>
              <a:t>The models are then projected back onto maps of the environmental data to find other areas where the habitat is suitable for the species.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583B-DF5C-424F-9BB0-F13ED7967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an example</a:t>
            </a:r>
            <a:r>
              <a:rPr lang="en-US" baseline="0" dirty="0" smtClean="0"/>
              <a:t> of the predicted distribution of the Kirtland’s Warbler – this is the predicted range given today’s climate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C4A2-52D1-6147-9A1D-C340A164AA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And here is the predicted distribution after the climate</a:t>
            </a:r>
            <a:r>
              <a:rPr lang="en-US" baseline="0" dirty="0" smtClean="0"/>
              <a:t> change that might occur by the end of the century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C4A2-52D1-6147-9A1D-C340A164AA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sz="1600" b="0" baseline="0" dirty="0" smtClean="0"/>
              <a:t>T</a:t>
            </a:r>
            <a:r>
              <a:rPr lang="en-US" sz="1600" b="0" dirty="0" smtClean="0"/>
              <a:t>he second set of tools we are developing</a:t>
            </a:r>
            <a:r>
              <a:rPr lang="en-US" sz="1600" b="0" baseline="0" dirty="0" smtClean="0"/>
              <a:t> </a:t>
            </a:r>
            <a:r>
              <a:rPr lang="en-US" sz="1600" b="0" dirty="0" smtClean="0"/>
              <a:t>are </a:t>
            </a:r>
            <a:r>
              <a:rPr lang="en-US" sz="1600" b="1" kern="1200" dirty="0" smtClean="0">
                <a:solidFill>
                  <a:schemeClr val="tx1"/>
                </a:solidFill>
                <a:effectLst/>
              </a:rPr>
              <a:t>Range and Diversity </a:t>
            </a:r>
            <a:r>
              <a:rPr lang="en-US" sz="1600" b="0" kern="1200" dirty="0" smtClean="0">
                <a:solidFill>
                  <a:schemeClr val="tx1"/>
                </a:solidFill>
                <a:effectLst/>
              </a:rPr>
              <a:t>tools.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0" kern="1200" dirty="0" smtClean="0">
                <a:solidFill>
                  <a:schemeClr val="tx1"/>
                </a:solidFill>
                <a:effectLst/>
              </a:rPr>
              <a:t>We begin with </a:t>
            </a:r>
            <a:r>
              <a:rPr lang="en-US" sz="1600" b="1" kern="1200" dirty="0" smtClean="0">
                <a:solidFill>
                  <a:schemeClr val="tx1"/>
                </a:solidFill>
                <a:effectLst/>
              </a:rPr>
              <a:t>geospatial data</a:t>
            </a:r>
            <a:r>
              <a:rPr lang="en-US" sz="1600" b="0" kern="1200" dirty="0" smtClean="0">
                <a:solidFill>
                  <a:schemeClr val="tx1"/>
                </a:solidFill>
                <a:effectLst/>
              </a:rPr>
              <a:t>, representing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b="1" kern="1200" baseline="0" dirty="0" smtClean="0">
                <a:solidFill>
                  <a:schemeClr val="tx1"/>
                </a:solidFill>
                <a:effectLst/>
              </a:rPr>
              <a:t>species habitat ranges 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for multiple species</a:t>
            </a:r>
            <a:endParaRPr lang="en-US" sz="1600" b="0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600" b="0" kern="1200" dirty="0" smtClean="0">
                <a:solidFill>
                  <a:schemeClr val="tx1"/>
                </a:solidFill>
                <a:effectLst/>
              </a:rPr>
              <a:t>These data are all summarized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 in a </a:t>
            </a:r>
            <a:r>
              <a:rPr lang="en-US" sz="1600" b="1" kern="1200" baseline="0" dirty="0" smtClean="0">
                <a:solidFill>
                  <a:schemeClr val="tx1"/>
                </a:solidFill>
                <a:effectLst/>
              </a:rPr>
              <a:t>Presence Absence Matrix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, or PAM: which then contains much of the information needed to understand species diversity.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From the PAM, we have different ways of representing species diversity, such as scatterplots, indices, and other quantifications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We connect these in an implementation using </a:t>
            </a:r>
            <a:r>
              <a:rPr lang="en-US" sz="1600" b="1" kern="1200" baseline="0" dirty="0" err="1" smtClean="0">
                <a:solidFill>
                  <a:schemeClr val="tx1"/>
                </a:solidFill>
                <a:effectLst/>
              </a:rPr>
              <a:t>webservices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 and client software,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0" kern="1200" baseline="0" dirty="0" smtClean="0">
                <a:solidFill>
                  <a:schemeClr val="tx1"/>
                </a:solidFill>
                <a:effectLst/>
              </a:rPr>
              <a:t>We will support large amounts of data, from multiple sources, and analyze them at multiple scales requiring huge computational resources</a:t>
            </a:r>
          </a:p>
          <a:p>
            <a:pPr marL="171450" lvl="0" indent="-171450">
              <a:buFont typeface="Arial"/>
              <a:buChar char="•"/>
            </a:pPr>
            <a:endParaRPr lang="en-US" sz="1600" b="0" kern="1200" baseline="0" dirty="0" smtClean="0">
              <a:solidFill>
                <a:schemeClr val="tx1"/>
              </a:solidFill>
              <a:effectLst/>
            </a:endParaRPr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0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600" b="0" dirty="0" smtClean="0"/>
              <a:t>Here is an example of some calculations that can be mapped from a </a:t>
            </a:r>
            <a:r>
              <a:rPr lang="en-US" sz="1600" b="0" baseline="0" dirty="0" smtClean="0"/>
              <a:t>PAM</a:t>
            </a:r>
            <a:r>
              <a:rPr lang="en-US" sz="1600" b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600" b="0" baseline="0" dirty="0" smtClean="0"/>
              <a:t>These are </a:t>
            </a:r>
            <a:r>
              <a:rPr lang="en-US" sz="1600" b="0" dirty="0" smtClean="0"/>
              <a:t>from the</a:t>
            </a:r>
            <a:r>
              <a:rPr lang="en-US" sz="1600" b="0" baseline="0" dirty="0" smtClean="0"/>
              <a:t> “Terrestrial Mammals of the World” data, with over </a:t>
            </a:r>
            <a:r>
              <a:rPr lang="en-US" sz="1600" b="1" baseline="0" dirty="0" smtClean="0"/>
              <a:t>3600 species, compiled over a period of 3 years </a:t>
            </a:r>
            <a:r>
              <a:rPr lang="en-US" sz="1600" b="0" baseline="0" dirty="0" smtClean="0"/>
              <a:t>by Gerardo </a:t>
            </a:r>
            <a:r>
              <a:rPr lang="en-US" sz="1600" b="0" baseline="0" dirty="0" err="1" smtClean="0"/>
              <a:t>Ceballos</a:t>
            </a:r>
            <a:r>
              <a:rPr lang="en-US" sz="1600" b="0" baseline="0" dirty="0" smtClean="0"/>
              <a:t> at National</a:t>
            </a:r>
            <a:r>
              <a:rPr lang="en-US" sz="1600" b="0" dirty="0" smtClean="0"/>
              <a:t> University of Mexico, </a:t>
            </a:r>
            <a:r>
              <a:rPr lang="en-US" sz="1600" b="0" baseline="0" dirty="0" smtClean="0"/>
              <a:t>UMAN, then analyzed by Jorge </a:t>
            </a:r>
            <a:r>
              <a:rPr lang="en-US" sz="1600" b="0" baseline="0" dirty="0" err="1" smtClean="0"/>
              <a:t>Soberon</a:t>
            </a:r>
            <a:r>
              <a:rPr lang="en-US" sz="1600" b="0" baseline="0" dirty="0" smtClean="0"/>
              <a:t> and </a:t>
            </a:r>
            <a:r>
              <a:rPr lang="en-US" sz="1600" b="0" dirty="0" smtClean="0"/>
              <a:t>his students</a:t>
            </a:r>
            <a:r>
              <a:rPr lang="en-US" sz="1600" b="0" baseline="0" dirty="0" smtClean="0"/>
              <a:t> at the U of KS Biodiversity Institute</a:t>
            </a:r>
          </a:p>
          <a:p>
            <a:pPr marL="171450" indent="-171450">
              <a:buFont typeface="Arial"/>
              <a:buChar char="•"/>
            </a:pPr>
            <a:r>
              <a:rPr lang="en-US" sz="1600" b="0" baseline="0" dirty="0" smtClean="0"/>
              <a:t>You can see the </a:t>
            </a:r>
            <a:r>
              <a:rPr lang="en-US" sz="1600" b="1" baseline="0" dirty="0" smtClean="0"/>
              <a:t>inverse relationship </a:t>
            </a:r>
            <a:r>
              <a:rPr lang="en-US" sz="1600" b="0" baseline="0" dirty="0" smtClean="0"/>
              <a:t>between </a:t>
            </a:r>
            <a:r>
              <a:rPr lang="en-US" sz="1600" b="1" baseline="0" dirty="0" smtClean="0"/>
              <a:t>species richness and range size </a:t>
            </a:r>
            <a:r>
              <a:rPr lang="en-US" sz="1600" b="0" baseline="0" dirty="0" smtClean="0"/>
              <a:t>is clearly visualized here. 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0" baseline="0" dirty="0" smtClean="0"/>
              <a:t>Areas of </a:t>
            </a:r>
            <a:r>
              <a:rPr lang="en-US" sz="1600" b="1" baseline="0" dirty="0" smtClean="0"/>
              <a:t>high species richness</a:t>
            </a:r>
            <a:r>
              <a:rPr lang="en-US" sz="1600" b="0" baseline="0" dirty="0" smtClean="0"/>
              <a:t>, diversity are composed of species with </a:t>
            </a:r>
            <a:r>
              <a:rPr lang="en-US" sz="1600" b="1" baseline="0" dirty="0" smtClean="0"/>
              <a:t>very small range sizes</a:t>
            </a:r>
            <a:r>
              <a:rPr lang="en-US" sz="1600" b="0" baseline="0" dirty="0" smtClean="0"/>
              <a:t>, such as the most diverse area in the world, here in the Andes along the northern portion of South America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0" baseline="0" dirty="0" smtClean="0"/>
              <a:t>Areas where most of the species have </a:t>
            </a:r>
            <a:r>
              <a:rPr lang="en-US" sz="1600" b="1" baseline="0" dirty="0" smtClean="0"/>
              <a:t>large range size</a:t>
            </a:r>
            <a:r>
              <a:rPr lang="en-US" sz="1600" b="0" baseline="0" dirty="0" smtClean="0"/>
              <a:t>, such as the Arctic, have </a:t>
            </a:r>
            <a:r>
              <a:rPr lang="en-US" sz="1600" b="1" baseline="0" dirty="0" smtClean="0"/>
              <a:t>very low species diversity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The Lifemapper</a:t>
            </a:r>
            <a:r>
              <a:rPr lang="en-US" baseline="0" dirty="0" smtClean="0"/>
              <a:t> QGIS plugin provides a </a:t>
            </a:r>
            <a:r>
              <a:rPr lang="en-US" b="1" baseline="0" dirty="0" smtClean="0"/>
              <a:t>visual interface </a:t>
            </a:r>
            <a:r>
              <a:rPr lang="en-US" dirty="0" smtClean="0"/>
              <a:t>for a user to connect</a:t>
            </a:r>
            <a:r>
              <a:rPr lang="en-US" baseline="0" dirty="0" smtClean="0"/>
              <a:t> to a </a:t>
            </a:r>
            <a:r>
              <a:rPr lang="en-US" dirty="0" smtClean="0"/>
              <a:t>LM server to examine and request analyses of their own data,</a:t>
            </a:r>
            <a:r>
              <a:rPr lang="en-US" baseline="0" dirty="0" smtClean="0"/>
              <a:t> and retrieve analysis results for further exploration.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Our QGIS plugin </a:t>
            </a:r>
            <a:r>
              <a:rPr lang="en-US" b="1" baseline="0" dirty="0" smtClean="0"/>
              <a:t>connects with the LM infrastructure </a:t>
            </a:r>
            <a:r>
              <a:rPr lang="en-US" baseline="0" dirty="0" smtClean="0"/>
              <a:t>and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allows users to examine single and multi species data inputs to and outputs from Lifemapper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baseline="0" dirty="0" smtClean="0"/>
              <a:t>it also allows users to </a:t>
            </a:r>
            <a:r>
              <a:rPr lang="en-US" b="1" baseline="0" dirty="0" smtClean="0"/>
              <a:t>request data and analyses</a:t>
            </a:r>
            <a:r>
              <a:rPr lang="en-US" baseline="0" dirty="0" smtClean="0"/>
              <a:t>, using their own, or Lifemapper data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C4A2-52D1-6147-9A1D-C340A164AA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This screen shows</a:t>
            </a:r>
            <a:r>
              <a:rPr lang="en-US" baseline="0" dirty="0" smtClean="0"/>
              <a:t> </a:t>
            </a:r>
            <a:r>
              <a:rPr lang="en-US" dirty="0" smtClean="0"/>
              <a:t>integration of </a:t>
            </a:r>
            <a:r>
              <a:rPr lang="en-US" dirty="0" err="1" smtClean="0"/>
              <a:t>phlogenetic</a:t>
            </a:r>
            <a:r>
              <a:rPr lang="en-US" baseline="0" dirty="0" smtClean="0"/>
              <a:t> trees in a multi-species analyses. 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The analyses are done by the LM infrastructure, then returned to the user.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71113-7839-C440-8F55-7342D8392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another example of the QGIS interface</a:t>
            </a:r>
            <a:r>
              <a:rPr lang="en-US" baseline="0" dirty="0" smtClean="0"/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looking at data calculated by Lifemapper for </a:t>
            </a:r>
            <a:r>
              <a:rPr lang="en-US" b="1" baseline="0" dirty="0" smtClean="0"/>
              <a:t>amphibians in the </a:t>
            </a:r>
            <a:r>
              <a:rPr lang="en-US" b="1" baseline="0" dirty="0" err="1" smtClean="0"/>
              <a:t>Phillipines</a:t>
            </a:r>
            <a:r>
              <a:rPr lang="en-US" baseline="0" dirty="0" smtClean="0"/>
              <a:t>. 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On the right, the different colored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Pleistocene aggregate island complexes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(PAICs) </a:t>
            </a:r>
            <a:r>
              <a:rPr lang="en-US" baseline="0" dirty="0" smtClean="0"/>
              <a:t>on the right of the screen show similar species characteristics that evolved in islands that were previously connected by land bridges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In the plot on the lower left, you can see </a:t>
            </a:r>
            <a:r>
              <a:rPr lang="en-US" b="1" baseline="0" dirty="0" smtClean="0"/>
              <a:t>highlighted areas </a:t>
            </a:r>
            <a:r>
              <a:rPr lang="en-US" baseline="0" dirty="0" smtClean="0"/>
              <a:t>that are also highlighted in the </a:t>
            </a:r>
            <a:r>
              <a:rPr lang="en-US" b="1" baseline="0" dirty="0" smtClean="0"/>
              <a:t>in the northern island complex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71113-7839-C440-8F55-7342D8392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29D884-D51F-1E4A-ABCE-E94977A6133E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4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9D35D0-C84A-044A-968F-C586874D5ECC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6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DF8CFB-87BE-DF46-859C-D6512160374F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4F7F3E-AF65-5B4C-A419-61945B3A55CE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F34F5-E605-DC42-97A0-9BE345B96278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5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1175D6-B955-AB42-AF77-9F1D633EEF71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10813-2593-2D4E-9382-E0A7937105E0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3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B8CEDF-AA71-6D4D-A640-B495515436B5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6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29AA32-E279-3145-B8E4-C0C83106AD38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8BA77-A037-1E4C-B35F-9AD2D52D12AB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96DC9F-DF5D-8A4F-8F5F-6FBC4AFBDED4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8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A08CAA-DEF1-9248-91EF-B1553623CEE1}" type="slidenum">
              <a:rPr lang="en-US" sz="2400">
                <a:solidFill>
                  <a:prstClr val="black"/>
                </a:solidFill>
                <a:latin typeface="Comic Sans M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2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1539394" y="727363"/>
            <a:ext cx="10652607" cy="621025"/>
          </a:xfrm>
          <a:prstGeom prst="rect">
            <a:avLst/>
          </a:prstGeom>
          <a:solidFill>
            <a:srgbClr val="1841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white"/>
                </a:solidFill>
                <a:latin typeface="Myriad Pro Cond"/>
              </a:rPr>
              <a:t>  </a:t>
            </a:r>
            <a:endParaRPr lang="en-US" sz="1400" dirty="0">
              <a:solidFill>
                <a:prstClr val="white"/>
              </a:solidFill>
              <a:latin typeface="Myriad Pro Cond"/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539394" y="1"/>
            <a:ext cx="277092" cy="727363"/>
          </a:xfrm>
          <a:prstGeom prst="rect">
            <a:avLst/>
          </a:prstGeom>
          <a:solidFill>
            <a:srgbClr val="113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1" y="1154546"/>
            <a:ext cx="1539393" cy="193843"/>
          </a:xfrm>
          <a:prstGeom prst="rect">
            <a:avLst/>
          </a:prstGeom>
          <a:solidFill>
            <a:srgbClr val="113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2" name="Picture 71" descr="treefrog_only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5" y="80816"/>
            <a:ext cx="1101581" cy="1039089"/>
          </a:xfrm>
          <a:prstGeom prst="rect">
            <a:avLst/>
          </a:prstGeom>
        </p:spPr>
      </p:pic>
      <p:sp>
        <p:nvSpPr>
          <p:cNvPr id="73" name="Rectangle 72"/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113D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prstClr val="white"/>
              </a:solidFill>
              <a:latin typeface="Myriad Pro Cond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2032002" y="23090"/>
            <a:ext cx="849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184168"/>
                </a:solidFill>
                <a:latin typeface="Myriad Pro"/>
                <a:cs typeface="Myriad Pro"/>
              </a:rPr>
              <a:t>Lifemapper</a:t>
            </a:r>
            <a:endParaRPr lang="en-US" sz="4000" b="1" dirty="0">
              <a:solidFill>
                <a:srgbClr val="184168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88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Expanding and Scaling Lifemapper Computations Using </a:t>
            </a:r>
            <a:r>
              <a:rPr lang="en-US" dirty="0" err="1" smtClean="0"/>
              <a:t>CCTools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CJ </a:t>
            </a:r>
            <a:r>
              <a:rPr lang="en-US" dirty="0" smtClean="0"/>
              <a:t>Grady</a:t>
            </a:r>
          </a:p>
          <a:p>
            <a:r>
              <a:rPr lang="en-US" dirty="0" smtClean="0"/>
              <a:t>University of Kansas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ilippines_WayCoo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34" y="1088570"/>
            <a:ext cx="8187410" cy="554230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The PAICs of the Philippines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99" y="5628355"/>
            <a:ext cx="1046650" cy="1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Rocks Cluster</a:t>
            </a:r>
          </a:p>
          <a:p>
            <a:r>
              <a:rPr lang="en-US" dirty="0" smtClean="0"/>
              <a:t>Database and Webserver on Front End</a:t>
            </a:r>
          </a:p>
          <a:p>
            <a:r>
              <a:rPr lang="en-US" dirty="0" smtClean="0"/>
              <a:t>Compute code on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12,500 species</a:t>
            </a:r>
          </a:p>
          <a:p>
            <a:r>
              <a:rPr lang="en-US" dirty="0" smtClean="0"/>
              <a:t>15 future climate scenarios (+1 current)</a:t>
            </a:r>
          </a:p>
          <a:p>
            <a:r>
              <a:rPr lang="en-US" dirty="0" smtClean="0"/>
              <a:t>6 experiments</a:t>
            </a:r>
          </a:p>
          <a:p>
            <a:r>
              <a:rPr lang="en-US" dirty="0" smtClean="0"/>
              <a:t>~500 MB per projection</a:t>
            </a:r>
          </a:p>
          <a:p>
            <a:r>
              <a:rPr lang="en-US" dirty="0" smtClean="0"/>
              <a:t>~72 TB compressed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66974" y="1818042"/>
            <a:ext cx="1796527" cy="790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71438" y="1713828"/>
            <a:ext cx="1355464" cy="1070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1679" y="2990179"/>
            <a:ext cx="1043492" cy="898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Model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63270" y="4531659"/>
            <a:ext cx="1140309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608805" y="1580478"/>
            <a:ext cx="1640542" cy="8606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Projection Request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35503" y="3621292"/>
            <a:ext cx="1629783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26972" y="2654450"/>
            <a:ext cx="1280160" cy="876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Projection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974" y="4593515"/>
            <a:ext cx="1729292" cy="683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Package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45654" y="5491779"/>
            <a:ext cx="150069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3" idx="4"/>
            <a:endCxn id="5" idx="0"/>
          </p:cNvCxnSpPr>
          <p:nvPr/>
        </p:nvCxnSpPr>
        <p:spPr>
          <a:xfrm>
            <a:off x="1565238" y="2608729"/>
            <a:ext cx="968187" cy="381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H="1">
            <a:off x="2652240" y="2627460"/>
            <a:ext cx="317701" cy="362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>
            <a:off x="2533425" y="3888442"/>
            <a:ext cx="0" cy="643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9" idx="1"/>
          </p:cNvCxnSpPr>
          <p:nvPr/>
        </p:nvCxnSpPr>
        <p:spPr>
          <a:xfrm flipV="1">
            <a:off x="3103579" y="3092824"/>
            <a:ext cx="2923393" cy="1896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9" idx="0"/>
          </p:cNvCxnSpPr>
          <p:nvPr/>
        </p:nvCxnSpPr>
        <p:spPr>
          <a:xfrm flipH="1">
            <a:off x="6667052" y="2315056"/>
            <a:ext cx="2182005" cy="3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8" idx="1"/>
          </p:cNvCxnSpPr>
          <p:nvPr/>
        </p:nvCxnSpPr>
        <p:spPr>
          <a:xfrm>
            <a:off x="6667052" y="3531198"/>
            <a:ext cx="607127" cy="22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  <a:endCxn id="10" idx="0"/>
          </p:cNvCxnSpPr>
          <p:nvPr/>
        </p:nvCxnSpPr>
        <p:spPr>
          <a:xfrm flipH="1">
            <a:off x="6103620" y="4401781"/>
            <a:ext cx="1170559" cy="191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11" idx="0"/>
          </p:cNvCxnSpPr>
          <p:nvPr/>
        </p:nvCxnSpPr>
        <p:spPr>
          <a:xfrm flipH="1">
            <a:off x="6096000" y="5276627"/>
            <a:ext cx="7620" cy="215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54" y="1452282"/>
            <a:ext cx="5067748" cy="307937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72722" y="1558987"/>
            <a:ext cx="17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per species per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our existing 10 node cluster</a:t>
            </a:r>
          </a:p>
          <a:p>
            <a:r>
              <a:rPr lang="en-US" dirty="0" smtClean="0"/>
              <a:t>Limited to 20 concurrent processes</a:t>
            </a:r>
          </a:p>
          <a:p>
            <a:r>
              <a:rPr lang="en-US" dirty="0" smtClean="0"/>
              <a:t>Used entire resource</a:t>
            </a:r>
          </a:p>
          <a:p>
            <a:r>
              <a:rPr lang="en-US" dirty="0" smtClean="0"/>
              <a:t>Would have taken more than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KU community cluster</a:t>
            </a:r>
          </a:p>
          <a:p>
            <a:r>
              <a:rPr lang="en-US" dirty="0" smtClean="0"/>
              <a:t>Limited by disk space</a:t>
            </a:r>
          </a:p>
          <a:p>
            <a:r>
              <a:rPr lang="en-US" dirty="0" smtClean="0"/>
              <a:t>Accidentally created DDoS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CCTools</a:t>
            </a:r>
            <a:r>
              <a:rPr lang="en-US" dirty="0" smtClean="0"/>
              <a:t> and XSEDE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our compute platform to run on Stampede</a:t>
            </a:r>
          </a:p>
          <a:p>
            <a:r>
              <a:rPr lang="en-US" dirty="0" smtClean="0"/>
              <a:t>Split each experiment into chunks of 1000 species</a:t>
            </a:r>
          </a:p>
          <a:p>
            <a:r>
              <a:rPr lang="en-US" dirty="0" smtClean="0"/>
              <a:t>4 hours per chunk on 1024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128 or so cores</a:t>
            </a:r>
          </a:p>
          <a:p>
            <a:r>
              <a:rPr lang="en-US" dirty="0" smtClean="0"/>
              <a:t>Disk performance has changed</a:t>
            </a:r>
          </a:p>
          <a:p>
            <a:r>
              <a:rPr lang="en-US" dirty="0" smtClean="0"/>
              <a:t>Reduced input data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err="1" smtClean="0"/>
              <a:t>CCTools</a:t>
            </a:r>
            <a:r>
              <a:rPr lang="en-US" dirty="0" smtClean="0"/>
              <a:t> into core infrastructure</a:t>
            </a:r>
          </a:p>
          <a:p>
            <a:r>
              <a:rPr lang="en-US" dirty="0" smtClean="0"/>
              <a:t>Moving from cataloging jobs to cataloging workflows</a:t>
            </a:r>
          </a:p>
          <a:p>
            <a:r>
              <a:rPr lang="en-US" dirty="0"/>
              <a:t>Simplified communication</a:t>
            </a:r>
          </a:p>
          <a:p>
            <a:pPr lvl="1"/>
            <a:r>
              <a:rPr lang="en-US" dirty="0"/>
              <a:t>Eliminate our job server</a:t>
            </a:r>
          </a:p>
          <a:p>
            <a:r>
              <a:rPr lang="en-US" dirty="0"/>
              <a:t>Reduce overhead</a:t>
            </a:r>
          </a:p>
          <a:p>
            <a:pPr lvl="1"/>
            <a:r>
              <a:rPr lang="en-US" dirty="0"/>
              <a:t>Pack multiple tasks into single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66974" y="1818042"/>
            <a:ext cx="1796527" cy="790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71438" y="1713828"/>
            <a:ext cx="1355464" cy="1070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1679" y="2990179"/>
            <a:ext cx="1043492" cy="898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Model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63270" y="4531659"/>
            <a:ext cx="1140309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608805" y="1580478"/>
            <a:ext cx="1640542" cy="8606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Projection Request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35503" y="3621292"/>
            <a:ext cx="1629783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26972" y="2654450"/>
            <a:ext cx="1280160" cy="876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Projection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974" y="4593515"/>
            <a:ext cx="1729292" cy="683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Package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45654" y="5491779"/>
            <a:ext cx="150069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3" idx="4"/>
            <a:endCxn id="5" idx="0"/>
          </p:cNvCxnSpPr>
          <p:nvPr/>
        </p:nvCxnSpPr>
        <p:spPr>
          <a:xfrm>
            <a:off x="1565238" y="2608729"/>
            <a:ext cx="968187" cy="381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H="1">
            <a:off x="2652240" y="2627460"/>
            <a:ext cx="317701" cy="362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>
            <a:off x="2533425" y="3888442"/>
            <a:ext cx="0" cy="643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9" idx="1"/>
          </p:cNvCxnSpPr>
          <p:nvPr/>
        </p:nvCxnSpPr>
        <p:spPr>
          <a:xfrm flipV="1">
            <a:off x="3103579" y="3092824"/>
            <a:ext cx="2923393" cy="1896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9" idx="0"/>
          </p:cNvCxnSpPr>
          <p:nvPr/>
        </p:nvCxnSpPr>
        <p:spPr>
          <a:xfrm flipH="1">
            <a:off x="6667052" y="2315056"/>
            <a:ext cx="2182005" cy="339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8" idx="1"/>
          </p:cNvCxnSpPr>
          <p:nvPr/>
        </p:nvCxnSpPr>
        <p:spPr>
          <a:xfrm>
            <a:off x="6667052" y="3531198"/>
            <a:ext cx="607127" cy="22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  <a:endCxn id="10" idx="0"/>
          </p:cNvCxnSpPr>
          <p:nvPr/>
        </p:nvCxnSpPr>
        <p:spPr>
          <a:xfrm flipH="1">
            <a:off x="6103620" y="4401781"/>
            <a:ext cx="1170559" cy="191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11" idx="0"/>
          </p:cNvCxnSpPr>
          <p:nvPr/>
        </p:nvCxnSpPr>
        <p:spPr>
          <a:xfrm flipH="1">
            <a:off x="6096000" y="5276627"/>
            <a:ext cx="7620" cy="215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54" y="1452282"/>
            <a:ext cx="5067748" cy="307937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72722" y="1558987"/>
            <a:ext cx="17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per species per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Lifemapper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 service wrapped single and multi species tools for scaling biodiversity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9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66974" y="1818042"/>
            <a:ext cx="1796527" cy="7906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Occurrence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71438" y="1713828"/>
            <a:ext cx="1355464" cy="1070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1679" y="2990179"/>
            <a:ext cx="1043492" cy="898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Model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63270" y="4531659"/>
            <a:ext cx="1140309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608805" y="1580478"/>
            <a:ext cx="1640542" cy="8606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Projection Request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431084" y="3029174"/>
            <a:ext cx="1629783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19269" y="2170355"/>
            <a:ext cx="1280160" cy="876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Projection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8974" y="4593515"/>
            <a:ext cx="1729292" cy="683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Package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45654" y="5491779"/>
            <a:ext cx="150069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3" idx="4"/>
            <a:endCxn id="5" idx="0"/>
          </p:cNvCxnSpPr>
          <p:nvPr/>
        </p:nvCxnSpPr>
        <p:spPr>
          <a:xfrm>
            <a:off x="1565238" y="2608729"/>
            <a:ext cx="968187" cy="381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H="1">
            <a:off x="2652240" y="2627460"/>
            <a:ext cx="317701" cy="362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>
            <a:off x="2533425" y="3888442"/>
            <a:ext cx="0" cy="643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9" idx="1"/>
          </p:cNvCxnSpPr>
          <p:nvPr/>
        </p:nvCxnSpPr>
        <p:spPr>
          <a:xfrm flipV="1">
            <a:off x="3103579" y="2608729"/>
            <a:ext cx="3615690" cy="2380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9" idx="0"/>
          </p:cNvCxnSpPr>
          <p:nvPr/>
        </p:nvCxnSpPr>
        <p:spPr>
          <a:xfrm flipH="1" flipV="1">
            <a:off x="7359349" y="2170355"/>
            <a:ext cx="1489708" cy="1447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8" idx="1"/>
          </p:cNvCxnSpPr>
          <p:nvPr/>
        </p:nvCxnSpPr>
        <p:spPr>
          <a:xfrm>
            <a:off x="7359349" y="3047103"/>
            <a:ext cx="1310411" cy="115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  <a:endCxn id="21" idx="0"/>
          </p:cNvCxnSpPr>
          <p:nvPr/>
        </p:nvCxnSpPr>
        <p:spPr>
          <a:xfrm flipH="1" flipV="1">
            <a:off x="7411736" y="3662979"/>
            <a:ext cx="1258024" cy="146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11" idx="0"/>
          </p:cNvCxnSpPr>
          <p:nvPr/>
        </p:nvCxnSpPr>
        <p:spPr>
          <a:xfrm flipH="1">
            <a:off x="6096000" y="5276627"/>
            <a:ext cx="7620" cy="215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54" y="1452282"/>
            <a:ext cx="5067748" cy="307937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72722" y="1558987"/>
            <a:ext cx="17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per species per experiment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19269" y="3662979"/>
            <a:ext cx="1384934" cy="6992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Modify Projection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1" idx="2"/>
            <a:endCxn id="10" idx="0"/>
          </p:cNvCxnSpPr>
          <p:nvPr/>
        </p:nvCxnSpPr>
        <p:spPr>
          <a:xfrm flipH="1">
            <a:off x="6103620" y="4362226"/>
            <a:ext cx="1308116" cy="231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261467" y="3096574"/>
            <a:ext cx="1151068" cy="145228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LM DB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18729" y="1798768"/>
            <a:ext cx="801445" cy="7046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MF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18729" y="2664374"/>
            <a:ext cx="801445" cy="7046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MF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318729" y="4337489"/>
            <a:ext cx="801445" cy="7046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MF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18729" y="5249307"/>
            <a:ext cx="801445" cy="7046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MF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44522" y="1851710"/>
            <a:ext cx="570156" cy="6078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44522" y="5322250"/>
            <a:ext cx="570156" cy="6078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44522" y="4389024"/>
            <a:ext cx="570156" cy="6078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44522" y="2746337"/>
            <a:ext cx="570156" cy="6078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8" name="Straight Connector 17"/>
          <p:cNvCxnSpPr>
            <a:stCxn id="8" idx="4"/>
            <a:endCxn id="9" idx="2"/>
          </p:cNvCxnSpPr>
          <p:nvPr/>
        </p:nvCxnSpPr>
        <p:spPr>
          <a:xfrm flipV="1">
            <a:off x="2412535" y="2151081"/>
            <a:ext cx="906194" cy="1671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0" idx="2"/>
          </p:cNvCxnSpPr>
          <p:nvPr/>
        </p:nvCxnSpPr>
        <p:spPr>
          <a:xfrm flipV="1">
            <a:off x="2412535" y="3016687"/>
            <a:ext cx="906194" cy="806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11" idx="1"/>
          </p:cNvCxnSpPr>
          <p:nvPr/>
        </p:nvCxnSpPr>
        <p:spPr>
          <a:xfrm>
            <a:off x="2412535" y="3822716"/>
            <a:ext cx="1023563" cy="6179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2"/>
          </p:cNvCxnSpPr>
          <p:nvPr/>
        </p:nvCxnSpPr>
        <p:spPr>
          <a:xfrm>
            <a:off x="2412535" y="3822716"/>
            <a:ext cx="906194" cy="17789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6"/>
            <a:endCxn id="13" idx="1"/>
          </p:cNvCxnSpPr>
          <p:nvPr/>
        </p:nvCxnSpPr>
        <p:spPr>
          <a:xfrm>
            <a:off x="4120174" y="2151081"/>
            <a:ext cx="3824348" cy="45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6"/>
            <a:endCxn id="16" idx="1"/>
          </p:cNvCxnSpPr>
          <p:nvPr/>
        </p:nvCxnSpPr>
        <p:spPr>
          <a:xfrm>
            <a:off x="4120174" y="3016687"/>
            <a:ext cx="3824348" cy="335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6"/>
            <a:endCxn id="15" idx="1"/>
          </p:cNvCxnSpPr>
          <p:nvPr/>
        </p:nvCxnSpPr>
        <p:spPr>
          <a:xfrm>
            <a:off x="4120174" y="4689802"/>
            <a:ext cx="3824348" cy="3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6"/>
            <a:endCxn id="14" idx="1"/>
          </p:cNvCxnSpPr>
          <p:nvPr/>
        </p:nvCxnSpPr>
        <p:spPr>
          <a:xfrm>
            <a:off x="4120174" y="5601620"/>
            <a:ext cx="3824348" cy="245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222838" y="3387667"/>
            <a:ext cx="1360843" cy="100135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Catalog Server</a:t>
            </a:r>
            <a:endParaRPr lang="en-US" dirty="0"/>
          </a:p>
        </p:txBody>
      </p:sp>
      <p:cxnSp>
        <p:nvCxnSpPr>
          <p:cNvPr id="41" name="Straight Connector 40"/>
          <p:cNvCxnSpPr>
            <a:stCxn id="9" idx="5"/>
            <a:endCxn id="40" idx="1"/>
          </p:cNvCxnSpPr>
          <p:nvPr/>
        </p:nvCxnSpPr>
        <p:spPr>
          <a:xfrm>
            <a:off x="4002805" y="2400204"/>
            <a:ext cx="1419324" cy="1134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5"/>
            <a:endCxn id="40" idx="2"/>
          </p:cNvCxnSpPr>
          <p:nvPr/>
        </p:nvCxnSpPr>
        <p:spPr>
          <a:xfrm>
            <a:off x="4002805" y="3265810"/>
            <a:ext cx="1220033" cy="6225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7"/>
            <a:endCxn id="40" idx="2"/>
          </p:cNvCxnSpPr>
          <p:nvPr/>
        </p:nvCxnSpPr>
        <p:spPr>
          <a:xfrm flipV="1">
            <a:off x="4002805" y="3888346"/>
            <a:ext cx="1220033" cy="5523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2" idx="7"/>
            <a:endCxn id="40" idx="3"/>
          </p:cNvCxnSpPr>
          <p:nvPr/>
        </p:nvCxnSpPr>
        <p:spPr>
          <a:xfrm flipV="1">
            <a:off x="4002805" y="4242379"/>
            <a:ext cx="1419324" cy="1110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1"/>
            <a:endCxn id="40" idx="7"/>
          </p:cNvCxnSpPr>
          <p:nvPr/>
        </p:nvCxnSpPr>
        <p:spPr>
          <a:xfrm flipH="1">
            <a:off x="6384390" y="2155614"/>
            <a:ext cx="1560132" cy="13786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1"/>
            <a:endCxn id="40" idx="6"/>
          </p:cNvCxnSpPr>
          <p:nvPr/>
        </p:nvCxnSpPr>
        <p:spPr>
          <a:xfrm flipH="1">
            <a:off x="6583681" y="3050241"/>
            <a:ext cx="1360841" cy="8381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1"/>
            <a:endCxn id="40" idx="6"/>
          </p:cNvCxnSpPr>
          <p:nvPr/>
        </p:nvCxnSpPr>
        <p:spPr>
          <a:xfrm flipH="1" flipV="1">
            <a:off x="6583681" y="3888346"/>
            <a:ext cx="1360841" cy="8045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4" idx="1"/>
            <a:endCxn id="40" idx="5"/>
          </p:cNvCxnSpPr>
          <p:nvPr/>
        </p:nvCxnSpPr>
        <p:spPr>
          <a:xfrm flipH="1" flipV="1">
            <a:off x="6384390" y="4242379"/>
            <a:ext cx="1560132" cy="13837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integrated version of Lifemapper</a:t>
            </a:r>
          </a:p>
          <a:p>
            <a:r>
              <a:rPr lang="en-US" dirty="0" smtClean="0"/>
              <a:t>Deploy </a:t>
            </a:r>
            <a:r>
              <a:rPr lang="en-US" dirty="0" smtClean="0"/>
              <a:t>on </a:t>
            </a:r>
            <a:r>
              <a:rPr lang="en-US" dirty="0" smtClean="0"/>
              <a:t>Comet</a:t>
            </a:r>
          </a:p>
          <a:p>
            <a:r>
              <a:rPr lang="en-US" dirty="0" smtClean="0"/>
              <a:t>Suggestions from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807814" y="1254126"/>
            <a:ext cx="6802041" cy="1260475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err="1">
                <a:solidFill>
                  <a:schemeClr val="tx1"/>
                </a:solidFill>
                <a:latin typeface="Calibri" charset="0"/>
                <a:cs typeface="WenQuanYi Micro Hei" charset="0"/>
              </a:rPr>
              <a:t>LmSDM</a:t>
            </a:r>
            <a:r>
              <a:rPr lang="en-US" sz="3200" dirty="0">
                <a:solidFill>
                  <a:schemeClr val="tx1"/>
                </a:solidFill>
                <a:latin typeface="Calibri" charset="0"/>
                <a:cs typeface="WenQuanYi Micro Hei" charset="0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Calibri" charset="0"/>
                <a:cs typeface="WenQuanYi Micro Hei" charset="0"/>
              </a:rPr>
            </a:br>
            <a:r>
              <a:rPr lang="en-US" sz="3200" dirty="0">
                <a:solidFill>
                  <a:schemeClr val="tx1"/>
                </a:solidFill>
                <a:latin typeface="Calibri" charset="0"/>
                <a:cs typeface="WenQuanYi Micro Hei" charset="0"/>
              </a:rPr>
              <a:t>Species Distribution Modeling</a:t>
            </a:r>
          </a:p>
        </p:txBody>
      </p:sp>
      <p:pic>
        <p:nvPicPr>
          <p:cNvPr id="28" name="Picture 27" descr="Screen Shot 2013-03-19 at 10.42.21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34139" r="9575"/>
          <a:stretch/>
        </p:blipFill>
        <p:spPr>
          <a:xfrm>
            <a:off x="2320450" y="2328667"/>
            <a:ext cx="1475290" cy="878586"/>
          </a:xfrm>
          <a:prstGeom prst="rect">
            <a:avLst/>
          </a:prstGeom>
        </p:spPr>
      </p:pic>
      <p:pic>
        <p:nvPicPr>
          <p:cNvPr id="27" name="Picture 26" descr="Screen Shot 2013-03-19 at 10.50.0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12" y="2891663"/>
            <a:ext cx="1551392" cy="1181844"/>
          </a:xfrm>
          <a:prstGeom prst="rect">
            <a:avLst/>
          </a:prstGeom>
        </p:spPr>
      </p:pic>
      <p:pic>
        <p:nvPicPr>
          <p:cNvPr id="26" name="Picture 25" descr="Screen Shot 2013-03-19 at 10.51.5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89" y="4434049"/>
            <a:ext cx="1465600" cy="1168860"/>
          </a:xfrm>
          <a:prstGeom prst="rect">
            <a:avLst/>
          </a:prstGeom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25251" y="2309172"/>
            <a:ext cx="1391719" cy="1389294"/>
            <a:chOff x="437" y="1319"/>
            <a:chExt cx="1360" cy="108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1899"/>
              <a:ext cx="59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1611"/>
              <a:ext cx="59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1319"/>
              <a:ext cx="59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86" y="4372036"/>
            <a:ext cx="721442" cy="126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rot="2160000">
            <a:off x="4419868" y="3371340"/>
            <a:ext cx="855498" cy="369111"/>
          </a:xfrm>
          <a:custGeom>
            <a:avLst/>
            <a:gdLst>
              <a:gd name="T0" fmla="*/ 1327150 w 1327150"/>
              <a:gd name="T1" fmla="*/ 228600 h 457200"/>
              <a:gd name="T2" fmla="*/ 663575 w 1327150"/>
              <a:gd name="T3" fmla="*/ 457200 h 457200"/>
              <a:gd name="T4" fmla="*/ 0 w 1327150"/>
              <a:gd name="T5" fmla="*/ 228600 h 457200"/>
              <a:gd name="T6" fmla="*/ 663575 w 132715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27150"/>
              <a:gd name="T13" fmla="*/ 0 h 457200"/>
              <a:gd name="T14" fmla="*/ 1327150 w 132715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7150" h="457200">
                <a:moveTo>
                  <a:pt x="0" y="6447"/>
                </a:moveTo>
                <a:lnTo>
                  <a:pt x="1841" y="6447"/>
                </a:lnTo>
                <a:lnTo>
                  <a:pt x="1841" y="0"/>
                </a:lnTo>
                <a:lnTo>
                  <a:pt x="3688" y="635"/>
                </a:lnTo>
                <a:lnTo>
                  <a:pt x="1841" y="1269"/>
                </a:lnTo>
                <a:lnTo>
                  <a:pt x="1841" y="-5178"/>
                </a:lnTo>
                <a:lnTo>
                  <a:pt x="0" y="-5178"/>
                </a:lnTo>
                <a:lnTo>
                  <a:pt x="0" y="6447"/>
                </a:lnTo>
                <a:close/>
              </a:path>
            </a:pathLst>
          </a:custGeom>
          <a:solidFill>
            <a:srgbClr val="D9D9D9"/>
          </a:solidFill>
          <a:ln w="9360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9080000">
            <a:off x="4314455" y="4769605"/>
            <a:ext cx="941457" cy="369111"/>
          </a:xfrm>
          <a:custGeom>
            <a:avLst/>
            <a:gdLst>
              <a:gd name="T0" fmla="*/ 1460500 w 1460500"/>
              <a:gd name="T1" fmla="*/ 228600 h 457200"/>
              <a:gd name="T2" fmla="*/ 730250 w 1460500"/>
              <a:gd name="T3" fmla="*/ 457200 h 457200"/>
              <a:gd name="T4" fmla="*/ 0 w 1460500"/>
              <a:gd name="T5" fmla="*/ 228600 h 457200"/>
              <a:gd name="T6" fmla="*/ 730250 w 14605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60500"/>
              <a:gd name="T13" fmla="*/ 0 h 457200"/>
              <a:gd name="T14" fmla="*/ 1460500 w 14605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0500" h="457200">
                <a:moveTo>
                  <a:pt x="0" y="6452"/>
                </a:moveTo>
                <a:lnTo>
                  <a:pt x="1843" y="6452"/>
                </a:lnTo>
                <a:lnTo>
                  <a:pt x="1843" y="0"/>
                </a:lnTo>
                <a:lnTo>
                  <a:pt x="4058" y="635"/>
                </a:lnTo>
                <a:lnTo>
                  <a:pt x="1843" y="1270"/>
                </a:lnTo>
                <a:lnTo>
                  <a:pt x="1843" y="-5183"/>
                </a:lnTo>
                <a:lnTo>
                  <a:pt x="0" y="-5183"/>
                </a:lnTo>
                <a:lnTo>
                  <a:pt x="0" y="6452"/>
                </a:lnTo>
                <a:close/>
              </a:path>
            </a:pathLst>
          </a:custGeom>
          <a:solidFill>
            <a:srgbClr val="D9D9D9"/>
          </a:solidFill>
          <a:ln w="9360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7504152" y="3544359"/>
            <a:ext cx="1647550" cy="1344438"/>
            <a:chOff x="4697" y="2336"/>
            <a:chExt cx="1610" cy="1049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" y="2336"/>
              <a:ext cx="1186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2442"/>
              <a:ext cx="1186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2548"/>
              <a:ext cx="1186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2653"/>
              <a:ext cx="1186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" y="2759"/>
              <a:ext cx="1187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7079478" y="4114689"/>
            <a:ext cx="580225" cy="369111"/>
          </a:xfrm>
          <a:custGeom>
            <a:avLst/>
            <a:gdLst>
              <a:gd name="T0" fmla="*/ 900113 w 900113"/>
              <a:gd name="T1" fmla="*/ 228600 h 457200"/>
              <a:gd name="T2" fmla="*/ 450057 w 900113"/>
              <a:gd name="T3" fmla="*/ 457200 h 457200"/>
              <a:gd name="T4" fmla="*/ 0 w 900113"/>
              <a:gd name="T5" fmla="*/ 228600 h 457200"/>
              <a:gd name="T6" fmla="*/ 450057 w 900113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0113"/>
              <a:gd name="T13" fmla="*/ 0 h 457200"/>
              <a:gd name="T14" fmla="*/ 900113 w 900113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0113" h="457200">
                <a:moveTo>
                  <a:pt x="0" y="6447"/>
                </a:moveTo>
                <a:lnTo>
                  <a:pt x="1841" y="6447"/>
                </a:lnTo>
                <a:lnTo>
                  <a:pt x="1841" y="0"/>
                </a:lnTo>
                <a:lnTo>
                  <a:pt x="2502" y="635"/>
                </a:lnTo>
                <a:lnTo>
                  <a:pt x="1841" y="1269"/>
                </a:lnTo>
                <a:lnTo>
                  <a:pt x="1841" y="-5178"/>
                </a:lnTo>
                <a:lnTo>
                  <a:pt x="0" y="-5178"/>
                </a:lnTo>
                <a:lnTo>
                  <a:pt x="0" y="6447"/>
                </a:lnTo>
                <a:close/>
              </a:path>
            </a:pathLst>
          </a:custGeom>
          <a:solidFill>
            <a:srgbClr val="D9D9D9"/>
          </a:solidFill>
          <a:ln w="9360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46" y="5053710"/>
            <a:ext cx="1407070" cy="97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2" y="2964004"/>
            <a:ext cx="797169" cy="9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Right Arrow 1"/>
          <p:cNvSpPr>
            <a:spLocks noChangeArrowheads="1"/>
          </p:cNvSpPr>
          <p:nvPr/>
        </p:nvSpPr>
        <p:spPr bwMode="auto">
          <a:xfrm rot="2088435">
            <a:off x="4491963" y="3388495"/>
            <a:ext cx="893360" cy="266580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ight Arrow 2"/>
          <p:cNvSpPr>
            <a:spLocks noChangeArrowheads="1"/>
          </p:cNvSpPr>
          <p:nvPr/>
        </p:nvSpPr>
        <p:spPr bwMode="auto">
          <a:xfrm rot="19409206">
            <a:off x="4668013" y="4712941"/>
            <a:ext cx="818658" cy="2691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2"/>
          <p:cNvSpPr>
            <a:spLocks noChangeArrowheads="1"/>
          </p:cNvSpPr>
          <p:nvPr/>
        </p:nvSpPr>
        <p:spPr bwMode="auto">
          <a:xfrm>
            <a:off x="7098916" y="3951922"/>
            <a:ext cx="326440" cy="269144"/>
          </a:xfrm>
          <a:prstGeom prst="rightArrow">
            <a:avLst>
              <a:gd name="adj1" fmla="val 50000"/>
              <a:gd name="adj2" fmla="val 49960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28" descr="lm_world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94" y="3321243"/>
            <a:ext cx="1695325" cy="16227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1201" y="3927840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/>
                <a:cs typeface="Palatino Linotype"/>
              </a:rPr>
              <a:t>Species Occurrence Data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5383" y="4899085"/>
            <a:ext cx="19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/>
                <a:cs typeface="Palatino Linotype"/>
              </a:rPr>
              <a:t>Potential Habitat</a:t>
            </a:r>
            <a:endParaRPr lang="en-US" dirty="0">
              <a:latin typeface="Palatino Linotype"/>
              <a:cs typeface="Palatino Linotyp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7472" y="5951884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/>
                <a:cs typeface="Palatino Linotype"/>
              </a:rPr>
              <a:t>Environmental Data</a:t>
            </a:r>
            <a:endParaRPr lang="en-US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787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52012" y="758105"/>
            <a:ext cx="7615988" cy="6119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 Cond"/>
              </a:rPr>
              <a:t>Kirtland’s Warbler Range</a:t>
            </a:r>
            <a:endParaRPr lang="en-US" sz="2800" dirty="0">
              <a:solidFill>
                <a:schemeClr val="bg1"/>
              </a:solidFill>
              <a:latin typeface="Myriad Pro Cond"/>
            </a:endParaRPr>
          </a:p>
        </p:txBody>
      </p:sp>
      <p:pic>
        <p:nvPicPr>
          <p:cNvPr id="4" name="Picture 8" descr="lmkirtland2-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6" y="1519444"/>
            <a:ext cx="8763000" cy="5037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lmkirtland2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2" y="4769498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lmwarbler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2" y="1950098"/>
            <a:ext cx="1771650" cy="272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6074" y="758105"/>
            <a:ext cx="7479958" cy="6119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2054225" algn="l"/>
              </a:tabLst>
            </a:pPr>
            <a:r>
              <a:rPr lang="en-US" sz="2800" dirty="0">
                <a:solidFill>
                  <a:schemeClr val="bg1"/>
                </a:solidFill>
                <a:latin typeface="Myriad Pro Cond"/>
              </a:rPr>
              <a:t>Kirtland’s Warbler Future</a:t>
            </a:r>
            <a:endParaRPr lang="en-US" sz="2800" dirty="0">
              <a:latin typeface="Myriad Pro C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3389" y="1590869"/>
            <a:ext cx="8792645" cy="4912568"/>
            <a:chOff x="239388" y="1590869"/>
            <a:chExt cx="8792645" cy="4912568"/>
          </a:xfrm>
        </p:grpSpPr>
        <p:pic>
          <p:nvPicPr>
            <p:cNvPr id="7" name="Picture 10" descr="lmkirtland2-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88" y="1590869"/>
              <a:ext cx="8792645" cy="4912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736116" y="2090452"/>
              <a:ext cx="487916" cy="49958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606459" y="3172882"/>
              <a:ext cx="487916" cy="49958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386670" y="2340244"/>
              <a:ext cx="1057150" cy="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6257013" y="3339410"/>
              <a:ext cx="1057150" cy="0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2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09419" y="1996735"/>
            <a:ext cx="2101913" cy="3354679"/>
            <a:chOff x="6711939" y="2133177"/>
            <a:chExt cx="2101913" cy="335467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939" y="2133177"/>
              <a:ext cx="1858465" cy="918819"/>
            </a:xfrm>
            <a:prstGeom prst="rect">
              <a:avLst/>
            </a:prstGeom>
          </p:spPr>
        </p:pic>
        <p:pic>
          <p:nvPicPr>
            <p:cNvPr id="5" name="Picture 4" descr="rangediversityplo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387" y="4456042"/>
              <a:ext cx="1033563" cy="1031814"/>
            </a:xfrm>
            <a:prstGeom prst="rect">
              <a:avLst/>
            </a:prstGeom>
          </p:spPr>
        </p:pic>
        <p:pic>
          <p:nvPicPr>
            <p:cNvPr id="4" name="Picture 3" descr="byspecie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816" y="4029230"/>
              <a:ext cx="1033368" cy="91932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387" y="3110411"/>
              <a:ext cx="1858465" cy="918819"/>
            </a:xfrm>
            <a:prstGeom prst="rect">
              <a:avLst/>
            </a:prstGeom>
          </p:spPr>
        </p:pic>
      </p:grpSp>
      <p:sp>
        <p:nvSpPr>
          <p:cNvPr id="19" name="Right Arrow 18"/>
          <p:cNvSpPr/>
          <p:nvPr/>
        </p:nvSpPr>
        <p:spPr>
          <a:xfrm rot="19920000">
            <a:off x="7039656" y="2971196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560000">
            <a:off x="7032756" y="4521893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trix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56" y="3053070"/>
            <a:ext cx="1942882" cy="1681163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560000">
            <a:off x="3872253" y="2948288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920000">
            <a:off x="3955533" y="4341965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879" y="5401320"/>
            <a:ext cx="2536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/>
                <a:cs typeface="Palatino Linotype"/>
              </a:rPr>
              <a:t>Species Habitat Data</a:t>
            </a:r>
            <a:endParaRPr lang="en-US" sz="2000" dirty="0">
              <a:latin typeface="Palatino Linotype"/>
              <a:cs typeface="Palatino Lino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1675" y="4769799"/>
            <a:ext cx="308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/>
                <a:cs typeface="Palatino Linotype"/>
              </a:rPr>
              <a:t>Presence Absence Matrix </a:t>
            </a:r>
          </a:p>
          <a:p>
            <a:pPr algn="ctr"/>
            <a:r>
              <a:rPr lang="en-US" sz="2000" dirty="0">
                <a:latin typeface="Palatino Linotype"/>
                <a:cs typeface="Palatino Linotype"/>
              </a:rPr>
              <a:t>(PAM)</a:t>
            </a:r>
            <a:endParaRPr lang="en-US" sz="2000" dirty="0">
              <a:latin typeface="Palatino Linotype"/>
              <a:cs typeface="Palatino Linotyp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1" y="5410201"/>
            <a:ext cx="2746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/>
                <a:cs typeface="Palatino Linotype"/>
              </a:rPr>
              <a:t>Multi-species analyses</a:t>
            </a:r>
          </a:p>
          <a:p>
            <a:pPr algn="ctr"/>
            <a:r>
              <a:rPr lang="en-US" sz="2000" dirty="0">
                <a:latin typeface="Palatino Linotype"/>
                <a:cs typeface="Palatino Linotype"/>
              </a:rPr>
              <a:t>Range and Diversity </a:t>
            </a:r>
          </a:p>
          <a:p>
            <a:pPr algn="ctr"/>
            <a:r>
              <a:rPr lang="en-US" sz="2000" dirty="0">
                <a:latin typeface="Palatino Linotype"/>
                <a:cs typeface="Palatino Linotype"/>
              </a:rPr>
              <a:t>Quantifications</a:t>
            </a:r>
            <a:endParaRPr lang="en-US" sz="2000" dirty="0">
              <a:latin typeface="Palatino Linotype"/>
              <a:cs typeface="Palatino Linotype"/>
            </a:endParaRPr>
          </a:p>
        </p:txBody>
      </p:sp>
      <p:pic>
        <p:nvPicPr>
          <p:cNvPr id="9" name="Picture 8" descr="SDM_Aime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3" y="2142279"/>
            <a:ext cx="2391231" cy="1157417"/>
          </a:xfrm>
          <a:prstGeom prst="rect">
            <a:avLst/>
          </a:prstGeom>
        </p:spPr>
      </p:pic>
      <p:pic>
        <p:nvPicPr>
          <p:cNvPr id="10" name="Picture 9" descr="Blob_Aime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67" y="2843005"/>
            <a:ext cx="2391231" cy="1127867"/>
          </a:xfrm>
          <a:prstGeom prst="rect">
            <a:avLst/>
          </a:prstGeom>
        </p:spPr>
      </p:pic>
      <p:pic>
        <p:nvPicPr>
          <p:cNvPr id="6" name="Picture 5" descr="grid_al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42" y="3593936"/>
            <a:ext cx="1846207" cy="1879541"/>
          </a:xfrm>
          <a:prstGeom prst="rect">
            <a:avLst/>
          </a:prstGeom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807814" y="720726"/>
            <a:ext cx="6802041" cy="12604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err="1">
                <a:solidFill>
                  <a:schemeClr val="bg1"/>
                </a:solidFill>
                <a:latin typeface="Calibri" charset="0"/>
                <a:cs typeface="WenQuanYi Micro Hei" charset="0"/>
              </a:rPr>
              <a:t>LmRAD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cs typeface="WenQuanYi Micro Hei" charset="0"/>
              </a:rPr>
              <a:t>:  Range and Diversity</a:t>
            </a:r>
            <a:endParaRPr lang="en-US" sz="3200" dirty="0">
              <a:solidFill>
                <a:schemeClr val="bg1"/>
              </a:solidFill>
              <a:latin typeface="Calibr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54384" y="274645"/>
            <a:ext cx="5144681" cy="3980423"/>
            <a:chOff x="-169618" y="274638"/>
            <a:chExt cx="5144681" cy="3980423"/>
          </a:xfrm>
        </p:grpSpPr>
        <p:pic>
          <p:nvPicPr>
            <p:cNvPr id="8" name="Picture 7" descr="proportionalSpeciesRichness_tran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618" y="274638"/>
              <a:ext cx="5144681" cy="39804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2264" y="3214382"/>
              <a:ext cx="3598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/>
                  <a:cs typeface="Palatino Linotype"/>
                </a:rPr>
                <a:t>Proportional Species Richness</a:t>
              </a:r>
              <a:endParaRPr lang="en-US" sz="2000" dirty="0">
                <a:latin typeface="Palatino Linotype"/>
                <a:cs typeface="Palatino Linotype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66123" y="2883680"/>
            <a:ext cx="5144681" cy="3974327"/>
            <a:chOff x="3542119" y="2883673"/>
            <a:chExt cx="5144681" cy="3974327"/>
          </a:xfrm>
        </p:grpSpPr>
        <p:pic>
          <p:nvPicPr>
            <p:cNvPr id="10" name="Picture 9" descr="perSiteRangeSize_tran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119" y="2883673"/>
              <a:ext cx="5144681" cy="39743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36724" y="5906928"/>
              <a:ext cx="23420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/>
                  <a:cs typeface="Palatino Linotype"/>
                </a:rPr>
                <a:t>Per-site Range Size</a:t>
              </a:r>
              <a:endParaRPr lang="en-US" sz="2000" dirty="0">
                <a:latin typeface="Palatino Linotype"/>
                <a:cs typeface="Palatino Linotype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0" y="4953001"/>
            <a:ext cx="33083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/>
                <a:cs typeface="Palatino Linotype"/>
              </a:rPr>
              <a:t>High		</a:t>
            </a:r>
            <a:r>
              <a:rPr lang="en-US" sz="2000" dirty="0">
                <a:solidFill>
                  <a:srgbClr val="F7D016"/>
                </a:solidFill>
                <a:latin typeface="Palatino Linotype"/>
                <a:cs typeface="Palatino Linotype"/>
              </a:rPr>
              <a:t>Yellow</a:t>
            </a:r>
          </a:p>
          <a:p>
            <a:r>
              <a:rPr lang="en-US" sz="2000" dirty="0">
                <a:latin typeface="Palatino Linotype"/>
                <a:cs typeface="Palatino Linotype"/>
              </a:rPr>
              <a:t>Moderate	</a:t>
            </a:r>
            <a:r>
              <a:rPr lang="en-US" sz="2000" dirty="0">
                <a:solidFill>
                  <a:srgbClr val="FF0000"/>
                </a:solidFill>
                <a:latin typeface="Palatino Linotype"/>
                <a:cs typeface="Palatino Linotype"/>
              </a:rPr>
              <a:t>Red</a:t>
            </a:r>
          </a:p>
          <a:p>
            <a:r>
              <a:rPr lang="en-US" sz="2000" dirty="0">
                <a:latin typeface="Palatino Linotype"/>
                <a:cs typeface="Palatino Linotype"/>
              </a:rPr>
              <a:t>Low		</a:t>
            </a:r>
            <a:r>
              <a:rPr lang="en-US" sz="2000" dirty="0">
                <a:solidFill>
                  <a:srgbClr val="0000FF"/>
                </a:solidFill>
                <a:latin typeface="Palatino Linotype"/>
                <a:cs typeface="Palatino Linotype"/>
              </a:rPr>
              <a:t>Blue</a:t>
            </a:r>
            <a:endParaRPr lang="en-US" sz="2000" dirty="0">
              <a:solidFill>
                <a:srgbClr val="0000FF"/>
              </a:solidFill>
              <a:latin typeface="Palatino Linotype"/>
              <a:cs typeface="Palatino Linotype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807814" y="720726"/>
            <a:ext cx="6802041" cy="12604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chemeClr val="bg1"/>
                </a:solidFill>
                <a:latin typeface="Calibri" charset="0"/>
                <a:cs typeface="WenQuanYi Micro Hei" charset="0"/>
              </a:rPr>
              <a:t>Terrestrial Mammals of the World</a:t>
            </a:r>
            <a:endParaRPr lang="en-US" sz="3200" dirty="0">
              <a:solidFill>
                <a:schemeClr val="bg1"/>
              </a:solidFill>
              <a:latin typeface="Calibr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2" y="1530220"/>
            <a:ext cx="8880188" cy="491905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07814" y="720726"/>
            <a:ext cx="6802041" cy="12604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>
                <a:solidFill>
                  <a:schemeClr val="bg1"/>
                </a:solidFill>
                <a:latin typeface="Calibri" charset="0"/>
                <a:cs typeface="WenQuanYi Micro Hei" charset="0"/>
              </a:rPr>
              <a:t>Client-side applications</a:t>
            </a:r>
            <a:endParaRPr lang="en-US" sz="3200" dirty="0">
              <a:solidFill>
                <a:schemeClr val="bg1"/>
              </a:solidFill>
              <a:latin typeface="Calibr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Integrates </a:t>
            </a: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hylogenetic </a:t>
            </a: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rees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61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99" y="5628355"/>
            <a:ext cx="1046650" cy="1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906</Words>
  <Application>Microsoft Office PowerPoint</Application>
  <PresentationFormat>Widescreen</PresentationFormat>
  <Paragraphs>148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Myriad Pro</vt:lpstr>
      <vt:lpstr>Myriad Pro Cond</vt:lpstr>
      <vt:lpstr>Palatino Linotype</vt:lpstr>
      <vt:lpstr>Times New Roman</vt:lpstr>
      <vt:lpstr>WenQuanYi Micro Hei</vt:lpstr>
      <vt:lpstr>Default Design</vt:lpstr>
      <vt:lpstr>Expanding and Scaling Lifemapper Computations Using CCTools</vt:lpstr>
      <vt:lpstr>What is Lifemapper</vt:lpstr>
      <vt:lpstr>LmSDM: Species Distribution Modeling</vt:lpstr>
      <vt:lpstr>Kirtland’s Warbler Range</vt:lpstr>
      <vt:lpstr>Kirtland’s Warbler Future</vt:lpstr>
      <vt:lpstr>PowerPoint Presentation</vt:lpstr>
      <vt:lpstr>PowerPoint Presentation</vt:lpstr>
      <vt:lpstr>PowerPoint Presentation</vt:lpstr>
      <vt:lpstr>Integrates Phylogenetic Trees</vt:lpstr>
      <vt:lpstr>The PAICs of the Philippines</vt:lpstr>
      <vt:lpstr>Implementation</vt:lpstr>
      <vt:lpstr>Harvard Collaboration</vt:lpstr>
      <vt:lpstr>Workflow</vt:lpstr>
      <vt:lpstr>Attempt 1</vt:lpstr>
      <vt:lpstr>Attempt 2</vt:lpstr>
      <vt:lpstr>CCTools and XSEDE</vt:lpstr>
      <vt:lpstr>Second Experiment</vt:lpstr>
      <vt:lpstr>Current Status</vt:lpstr>
      <vt:lpstr>Workflow</vt:lpstr>
      <vt:lpstr>Workflow</vt:lpstr>
      <vt:lpstr>PowerPoint Presentation</vt:lpstr>
      <vt:lpstr>Near Future</vt:lpstr>
    </vt:vector>
  </TitlesOfParts>
  <Company>The University of Kansas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and Scaling Lifemapper Computations Using CCTools</dc:title>
  <dc:creator>CJ Grady</dc:creator>
  <cp:lastModifiedBy>CJ Grady</cp:lastModifiedBy>
  <cp:revision>22</cp:revision>
  <dcterms:created xsi:type="dcterms:W3CDTF">2016-10-17T00:32:24Z</dcterms:created>
  <dcterms:modified xsi:type="dcterms:W3CDTF">2016-10-20T14:43:38Z</dcterms:modified>
</cp:coreProperties>
</file>