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3" r:id="rId2"/>
    <p:sldId id="376" r:id="rId3"/>
    <p:sldId id="377" r:id="rId4"/>
    <p:sldId id="378" r:id="rId5"/>
    <p:sldId id="282" r:id="rId6"/>
    <p:sldId id="341" r:id="rId7"/>
    <p:sldId id="286" r:id="rId8"/>
    <p:sldId id="294" r:id="rId9"/>
    <p:sldId id="327" r:id="rId10"/>
    <p:sldId id="362" r:id="rId11"/>
    <p:sldId id="304" r:id="rId12"/>
    <p:sldId id="311" r:id="rId13"/>
    <p:sldId id="373" r:id="rId14"/>
    <p:sldId id="328" r:id="rId15"/>
    <p:sldId id="305" r:id="rId16"/>
    <p:sldId id="306" r:id="rId17"/>
    <p:sldId id="349" r:id="rId18"/>
    <p:sldId id="350" r:id="rId19"/>
    <p:sldId id="352" r:id="rId20"/>
    <p:sldId id="330" r:id="rId21"/>
    <p:sldId id="291" r:id="rId22"/>
    <p:sldId id="363" r:id="rId23"/>
    <p:sldId id="309" r:id="rId24"/>
    <p:sldId id="359" r:id="rId25"/>
    <p:sldId id="364" r:id="rId26"/>
    <p:sldId id="347" r:id="rId27"/>
    <p:sldId id="357" r:id="rId28"/>
    <p:sldId id="379" r:id="rId29"/>
    <p:sldId id="383" r:id="rId30"/>
    <p:sldId id="365" r:id="rId31"/>
    <p:sldId id="384" r:id="rId32"/>
    <p:sldId id="317" r:id="rId33"/>
    <p:sldId id="389" r:id="rId34"/>
    <p:sldId id="385" r:id="rId35"/>
    <p:sldId id="388" r:id="rId36"/>
    <p:sldId id="386" r:id="rId37"/>
    <p:sldId id="390" r:id="rId38"/>
    <p:sldId id="387" r:id="rId39"/>
    <p:sldId id="380" r:id="rId40"/>
    <p:sldId id="38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9" autoAdjust="0"/>
    <p:restoredTop sz="94712" autoAdjust="0"/>
  </p:normalViewPr>
  <p:slideViewPr>
    <p:cSldViewPr>
      <p:cViewPr varScale="1">
        <p:scale>
          <a:sx n="102" d="100"/>
          <a:sy n="10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8B3869-DDDA-45EA-9C2B-C7985E61EB86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B7BB2-6A8C-44EF-B98E-DEAD63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9AA0D-DA98-40BE-B73D-07BB21E823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ACE-AF9B-44F4-A2CD-F4D3AF1D6A2C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6FCA-2150-41EC-8630-535994DB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924-4E48-48B1-81AF-6625A2BDD89E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C80-27F1-4530-9266-E8650153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9DC-1ACA-4652-A8D9-7B9288D6CA84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48DF-813C-4F22-BC8A-C8F7D4BB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A040-A0F9-4E61-896F-912EDE5498BA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5AB-60E2-4055-B40C-22DF33D7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9803-17EC-457C-BC75-09906716318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F34-C2D2-4B85-9DA6-18235E0D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00CB-948A-4F09-ADC6-3763E15685EF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3B5-5DCE-45D5-A250-464B667E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A439-2E63-4347-8870-015E56AA2E78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809-FC3F-4105-B7A6-DB805F5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E727-BDC9-48AC-AA2C-FFD154479C5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89F3-D6B9-41A7-8513-71FA4338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490-511B-4668-8DE0-AE633F0329A1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5C-F81F-4348-9428-BC4964C5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723E-768A-42FA-8C86-DA0B22DF328C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55A-5395-4F59-A150-AB5AE917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FD4D-967D-4BE3-B41A-A38DC97B15A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C217-5E09-4F56-8142-A7F88C60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9405-2485-4656-B592-936A5A47AA7F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2FBAD-2486-4F05-BA74-07BD9AC2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smtClean="0"/>
              <a:t>Building Scalable Scientific Applications</a:t>
            </a:r>
            <a:br>
              <a:rPr lang="en-US" sz="3800" smtClean="0"/>
            </a:br>
            <a:r>
              <a:rPr lang="en-US" sz="3800" smtClean="0"/>
              <a:t>with Makeflow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Douglas Thain and Dinesh Rajan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University of Notre Dame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Applied Cyber Infrastructure Concepts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University of Arizona, September 11,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organize my application</a:t>
            </a:r>
            <a:br>
              <a:rPr lang="en-US" dirty="0" smtClean="0"/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Tour of the CCTools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Open source, GNU General Public License.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Compiles in 1-2 minutes, installs in $HOME.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Interoperates with many distributed computing systems.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Queue – A lightweight distributed execution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Parrot – A personal user-level virtual file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8674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922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334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200"/>
            <a:ext cx="50911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752600"/>
            <a:ext cx="5686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362200"/>
            <a:ext cx="55626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http://www.nd.edu/~ccl/software/manuals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F7697-76AA-4626-92C2-004E546E5FF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30724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891AB-E117-468C-BF9B-E548982D5B8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smtClean="0"/>
              <a:t>Provides portability across batch systems.</a:t>
            </a:r>
          </a:p>
          <a:p>
            <a:pPr eaLnBrk="1" hangingPunct="1"/>
            <a:r>
              <a:rPr lang="en-US" sz="2000" smtClean="0"/>
              <a:t>Enable parallelism (but not too much!)</a:t>
            </a:r>
          </a:p>
          <a:p>
            <a:pPr eaLnBrk="1" hangingPunct="1"/>
            <a:r>
              <a:rPr lang="en-US" sz="2000" smtClean="0"/>
              <a:t>Fault tolerance at multiple scales.</a:t>
            </a:r>
          </a:p>
          <a:p>
            <a:pPr eaLnBrk="1" hangingPunct="1"/>
            <a:r>
              <a:rPr lang="en-US" sz="200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http://www.nd.edu/~ccl/software/makeflow</a:t>
            </a:r>
          </a:p>
        </p:txBody>
      </p:sp>
      <p:pic>
        <p:nvPicPr>
          <p:cNvPr id="31755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[output files] </a:t>
            </a:r>
            <a:r>
              <a:rPr lang="en-US" sz="40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[input files]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2982913"/>
            <a:ext cx="4191000" cy="1817687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1998"/>
              <a:ext cx="1295400" cy="837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sim.exe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235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in.dat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0970"/>
              <a:ext cx="533400" cy="418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calib.dat</a:t>
              </a:r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175"/>
              <a:ext cx="533400" cy="342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352"/>
              <a:ext cx="838200" cy="53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out.txt</a:t>
              </a:r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097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TextBox 24"/>
            <p:cNvSpPr txBox="1">
              <a:spLocks noChangeArrowheads="1"/>
            </p:cNvSpPr>
            <p:nvPr/>
          </p:nvSpPr>
          <p:spPr bwMode="auto"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sim.exe in.dat –p 50 &gt; out.txt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out.txt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50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out.txt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72325" y="1295400"/>
            <a:ext cx="2038350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1157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391958" y="1610380"/>
              <a:ext cx="1515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alibri" pitchFamily="34" charset="0"/>
                </a:rPr>
                <a:t>One Rule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Not Quite Right!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out.txt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in.dat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calib.dat sim.exe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		sim.exe –p 50 in.data &gt; out.txt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sims.mf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975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cl-mar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50292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6019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</a:rPr>
              <a:t>http://nd.edu/~ccl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run a Makeflow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a workflow locally (multicore?)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 -T local sims.mf</a:t>
            </a:r>
          </a:p>
          <a:p>
            <a:pPr eaLnBrk="1" hangingPunct="1"/>
            <a:r>
              <a:rPr lang="en-US" smtClean="0"/>
              <a:t>Clean up the workflow outputs: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–c sims.mf</a:t>
            </a:r>
          </a:p>
          <a:p>
            <a:pPr eaLnBrk="1" hangingPunct="1"/>
            <a:r>
              <a:rPr lang="en-US" smtClean="0"/>
              <a:t>Run the workflow on Torque: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torque sims.mf</a:t>
            </a:r>
          </a:p>
          <a:p>
            <a:pPr eaLnBrk="1" hangingPunct="1"/>
            <a:r>
              <a:rPr lang="en-US" smtClean="0"/>
              <a:t>Run the workflow on Condor: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condor sims.mf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686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6887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9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3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1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8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6873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5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95525" y="2705100"/>
            <a:ext cx="20574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makeflow –T torque</a:t>
            </a:r>
          </a:p>
        </p:txBody>
      </p:sp>
      <p:sp>
        <p:nvSpPr>
          <p:cNvPr id="59" name="Right Arrow 58"/>
          <p:cNvSpPr/>
          <p:nvPr/>
        </p:nvSpPr>
        <p:spPr>
          <a:xfrm rot="1772036">
            <a:off x="2290763" y="4171950"/>
            <a:ext cx="21336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19400" y="2895600"/>
            <a:ext cx="37338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43200" y="3810000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99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3996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39961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63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39964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5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6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39956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60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Work Queue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Makeflow and Work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000" smtClean="0"/>
              <a:t>To start the Makeflow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% makeflow –T wq  sims.mf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FF00"/>
                </a:solidFill>
                <a:latin typeface="Courier New" pitchFamily="49" charset="0"/>
              </a:rPr>
              <a:t>Could not create work_queue on port 9123.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% makeflow –T wq </a:t>
            </a:r>
            <a:r>
              <a:rPr lang="en-US" sz="3000" smtClean="0">
                <a:solidFill>
                  <a:srgbClr val="FFFF00"/>
                </a:solidFill>
              </a:rPr>
              <a:t>–p 0 </a:t>
            </a:r>
            <a:r>
              <a:rPr lang="en-US" sz="3000" smtClean="0"/>
              <a:t>sims.mf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</a:rPr>
              <a:t>Listening for workers on port </a:t>
            </a:r>
            <a:r>
              <a:rPr lang="en-US" sz="2400" smtClean="0">
                <a:solidFill>
                  <a:srgbClr val="FFFF00"/>
                </a:solidFill>
                <a:latin typeface="Courier New" pitchFamily="49" charset="0"/>
              </a:rPr>
              <a:t>8374</a:t>
            </a:r>
            <a:r>
              <a:rPr lang="en-US" sz="2400" smtClean="0">
                <a:latin typeface="Courier New" pitchFamily="49" charset="0"/>
              </a:rPr>
              <a:t>…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To start one worker: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/>
              <a:t>% work_queue_worker  alamo.futuregrid.org </a:t>
            </a:r>
            <a:r>
              <a:rPr lang="en-US" sz="300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Workers Everywhere!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Submit workers to Torque: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torque</a:t>
            </a:r>
            <a:r>
              <a:rPr lang="en-US" sz="2800" smtClean="0"/>
              <a:t>_submit_workers  alamo.futuregrid.org </a:t>
            </a:r>
            <a:r>
              <a:rPr lang="en-US" sz="2800" smtClean="0">
                <a:solidFill>
                  <a:srgbClr val="FFFF00"/>
                </a:solidFill>
              </a:rPr>
              <a:t>8374</a:t>
            </a:r>
            <a:r>
              <a:rPr lang="en-US" sz="280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condor</a:t>
            </a:r>
            <a:r>
              <a:rPr lang="en-US" sz="2800" smtClean="0"/>
              <a:t>_submit_workers  alamo.futuregrid.org </a:t>
            </a:r>
            <a:r>
              <a:rPr lang="en-US" sz="2800" smtClean="0">
                <a:solidFill>
                  <a:srgbClr val="FFFF00"/>
                </a:solidFill>
              </a:rPr>
              <a:t>8374</a:t>
            </a:r>
            <a:r>
              <a:rPr lang="en-US" sz="280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Submit workers to SGE: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sge</a:t>
            </a:r>
            <a:r>
              <a:rPr lang="en-US" sz="2800" smtClean="0"/>
              <a:t>_submit_workers  alamo.futuregrid.org </a:t>
            </a:r>
            <a:r>
              <a:rPr lang="en-US" sz="2800" smtClean="0">
                <a:solidFill>
                  <a:srgbClr val="FFFF00"/>
                </a:solidFill>
              </a:rPr>
              <a:t>8374</a:t>
            </a:r>
            <a:r>
              <a:rPr lang="en-US" sz="280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Project Names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38800" y="1676400"/>
            <a:ext cx="3016250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Worker</a:t>
              </a:r>
            </a:p>
          </p:txBody>
        </p:sp>
        <p:sp>
          <p:nvSpPr>
            <p:cNvPr id="71685" name="TextBox 17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work_queue_worker</a:t>
              </a:r>
            </a:p>
            <a:p>
              <a:pPr algn="r"/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-a –N myproject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9" name="TextBox 32"/>
            <p:cNvSpPr txBox="1">
              <a:spLocks noChangeArrowheads="1"/>
            </p:cNvSpPr>
            <p:nvPr/>
          </p:nvSpPr>
          <p:spPr bwMode="auto">
            <a:xfrm>
              <a:off x="3917311" y="2667000"/>
              <a:ext cx="12955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>
                  <a:latin typeface="Calibri" pitchFamily="34" charset="0"/>
                </a:rPr>
                <a:t>alamo:4057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38400" y="3848100"/>
            <a:ext cx="1725613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87775" y="6059488"/>
            <a:ext cx="173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“myproject”</a:t>
            </a:r>
          </a:p>
          <a:p>
            <a:pPr algn="ctr"/>
            <a:r>
              <a:rPr lang="en-US">
                <a:latin typeface="Calibri" pitchFamily="34" charset="0"/>
              </a:rPr>
              <a:t>is at alamo:4057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32388" y="3848100"/>
            <a:ext cx="1235075" cy="1206500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6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49325" y="16764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Makeflow</a:t>
              </a:r>
              <a:endParaRPr lang="en-US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(port 4057)</a:t>
              </a:r>
            </a:p>
          </p:txBody>
        </p:sp>
        <p:sp>
          <p:nvSpPr>
            <p:cNvPr id="71699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22418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makeflow …</a:t>
              </a:r>
            </a:p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–a –N myproject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28600" y="5253038"/>
            <a:ext cx="3733800" cy="614362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71703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02" name="TextBox 38"/>
            <p:cNvSpPr txBox="1">
              <a:spLocks noChangeArrowheads="1"/>
            </p:cNvSpPr>
            <p:nvPr/>
          </p:nvSpPr>
          <p:spPr bwMode="auto">
            <a:xfrm>
              <a:off x="3048000" y="5498068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1703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56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F5D-280A-4D15-9762-1A13463F618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Start Makeflow with a  project name: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smtClean="0"/>
              <a:t>% makeflow –T wq </a:t>
            </a:r>
            <a:r>
              <a:rPr lang="en-US" sz="3100" smtClean="0">
                <a:solidFill>
                  <a:srgbClr val="FFFF00"/>
                </a:solidFill>
              </a:rPr>
              <a:t>–p 0 –a –N arizona-class </a:t>
            </a:r>
            <a:r>
              <a:rPr lang="en-US" sz="3100" smtClean="0"/>
              <a:t>sims.mf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latin typeface="Courier New" pitchFamily="49" charset="0"/>
              </a:rPr>
              <a:t>Listening for workers on port XYZ…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Start one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smtClean="0"/>
              <a:t>% work_queue_worker  -a -N arizona-class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1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Start many workers: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smtClean="0"/>
              <a:t>% torque_submit_workers –a –N arizona-class  </a:t>
            </a:r>
            <a:r>
              <a:rPr lang="en-US" sz="3100" smtClean="0">
                <a:solidFill>
                  <a:srgbClr val="FFFF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work_queue_status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190750"/>
            <a:ext cx="91963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Resilience and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 +WQ is fault tolerant in many different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a worker crashes, the master will detect the failure and restart the task elsewhere.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Workers can be added and removed at any time during the execution of the workflow.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masters with the same project name can be added and removed while the workers remain.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Other parts of the </a:t>
            </a:r>
            <a:r>
              <a:rPr lang="en-US" dirty="0" err="1" smtClean="0"/>
              <a:t>CCTools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348753"/>
            <a:ext cx="7467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Parrot Virtual File System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CVMFS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Chirp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iRODS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733800" y="533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1905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Filesystem</a:t>
            </a:r>
            <a:r>
              <a:rPr lang="en-US" dirty="0" smtClean="0"/>
              <a:t> Interface: open/read/write/close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3716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0104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200400" y="55626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81600" y="5638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7" idx="1"/>
          </p:cNvCxnSpPr>
          <p:nvPr/>
        </p:nvCxnSpPr>
        <p:spPr>
          <a:xfrm flipH="1">
            <a:off x="2019300" y="4433047"/>
            <a:ext cx="10287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20" idx="1"/>
          </p:cNvCxnSpPr>
          <p:nvPr/>
        </p:nvCxnSpPr>
        <p:spPr>
          <a:xfrm flipH="1">
            <a:off x="3848100" y="4433047"/>
            <a:ext cx="723900" cy="1129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7" idx="1"/>
          </p:cNvCxnSpPr>
          <p:nvPr/>
        </p:nvCxnSpPr>
        <p:spPr>
          <a:xfrm flipH="1">
            <a:off x="5829300" y="4433047"/>
            <a:ext cx="266700" cy="1205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8" idx="1"/>
          </p:cNvCxnSpPr>
          <p:nvPr/>
        </p:nvCxnSpPr>
        <p:spPr>
          <a:xfrm>
            <a:off x="7620000" y="4433047"/>
            <a:ext cx="381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86015" y="221159"/>
            <a:ext cx="5957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Parrot Virtual File System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Parrot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parrot_run</a:t>
            </a:r>
            <a:r>
              <a:rPr lang="en-US" b="1" dirty="0" smtClean="0"/>
              <a:t> bash</a:t>
            </a:r>
          </a:p>
          <a:p>
            <a:pPr>
              <a:buNone/>
            </a:pPr>
            <a:r>
              <a:rPr lang="en-US" i="1" dirty="0" smtClean="0"/>
              <a:t>   [short pause]</a:t>
            </a:r>
          </a:p>
          <a:p>
            <a:pPr>
              <a:buNone/>
            </a:pPr>
            <a:r>
              <a:rPr lang="en-US" b="1" dirty="0" smtClean="0"/>
              <a:t>% cat /http/www.google.com/index.html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ls</a:t>
            </a:r>
            <a:r>
              <a:rPr lang="en-US" b="1" dirty="0" smtClean="0"/>
              <a:t> –la /</a:t>
            </a:r>
            <a:r>
              <a:rPr lang="en-US" b="1" dirty="0" err="1" smtClean="0"/>
              <a:t>anonftp</a:t>
            </a:r>
            <a:r>
              <a:rPr lang="en-US" b="1" dirty="0" smtClean="0"/>
              <a:t>/ftp.gnu.org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cd</a:t>
            </a:r>
            <a:r>
              <a:rPr lang="en-US" b="1" dirty="0" smtClean="0"/>
              <a:t> /</a:t>
            </a:r>
            <a:r>
              <a:rPr lang="en-US" b="1" dirty="0" err="1" smtClean="0"/>
              <a:t>irods</a:t>
            </a:r>
            <a:r>
              <a:rPr lang="en-US" b="1" dirty="0" smtClean="0"/>
              <a:t>/data.iplantcollaborative.org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cd</a:t>
            </a:r>
            <a:r>
              <a:rPr lang="en-US" b="1" dirty="0" smtClean="0"/>
              <a:t> </a:t>
            </a:r>
            <a:r>
              <a:rPr lang="en-US" b="1" dirty="0" err="1" smtClean="0"/>
              <a:t>iplant</a:t>
            </a:r>
            <a:r>
              <a:rPr lang="en-US" b="1" dirty="0" smtClean="0"/>
              <a:t>/home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ls</a:t>
            </a:r>
            <a:r>
              <a:rPr lang="en-US" b="1" dirty="0" smtClean="0"/>
              <a:t> –la</a:t>
            </a:r>
          </a:p>
          <a:p>
            <a:pPr>
              <a:buNone/>
            </a:pPr>
            <a:r>
              <a:rPr lang="en-US" i="1" dirty="0" smtClean="0"/>
              <a:t>collections  </a:t>
            </a:r>
            <a:r>
              <a:rPr lang="en-US" i="1" dirty="0" err="1" smtClean="0"/>
              <a:t>nirav</a:t>
            </a:r>
            <a:r>
              <a:rPr lang="en-US" i="1" dirty="0" smtClean="0"/>
              <a:t>  nirav_test1  </a:t>
            </a:r>
            <a:r>
              <a:rPr lang="en-US" i="1" dirty="0" err="1" smtClean="0"/>
              <a:t>rogerab</a:t>
            </a:r>
            <a:r>
              <a:rPr lang="en-US" i="1" dirty="0" smtClean="0"/>
              <a:t>  </a:t>
            </a:r>
            <a:r>
              <a:rPr lang="en-US" i="1" dirty="0" smtClean="0"/>
              <a:t>shared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and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3810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5486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288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70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52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1" name="AutoShape 11"/>
          <p:cNvCxnSpPr>
            <a:cxnSpLocks noChangeShapeType="1"/>
            <a:stCxn id="4" idx="3"/>
            <a:endCxn id="10" idx="2"/>
          </p:cNvCxnSpPr>
          <p:nvPr/>
        </p:nvCxnSpPr>
        <p:spPr bwMode="auto">
          <a:xfrm>
            <a:off x="1524000" y="4076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20955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146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528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28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528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6764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6764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764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22"/>
          <p:cNvCxnSpPr>
            <a:cxnSpLocks noChangeShapeType="1"/>
            <a:stCxn id="9" idx="2"/>
            <a:endCxn id="24" idx="0"/>
          </p:cNvCxnSpPr>
          <p:nvPr/>
        </p:nvCxnSpPr>
        <p:spPr bwMode="auto">
          <a:xfrm>
            <a:off x="37719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6670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5052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25" name="AutoShape 25"/>
          <p:cNvCxnSpPr>
            <a:cxnSpLocks noChangeShapeType="1"/>
            <a:stCxn id="8" idx="2"/>
            <a:endCxn id="23" idx="0"/>
          </p:cNvCxnSpPr>
          <p:nvPr/>
        </p:nvCxnSpPr>
        <p:spPr bwMode="auto">
          <a:xfrm>
            <a:off x="29337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18288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18288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6670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26670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35052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35052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32" name="AutoShape 40"/>
          <p:cNvCxnSpPr>
            <a:cxnSpLocks noChangeShapeType="1"/>
            <a:stCxn id="7" idx="2"/>
            <a:endCxn id="26" idx="0"/>
          </p:cNvCxnSpPr>
          <p:nvPr/>
        </p:nvCxnSpPr>
        <p:spPr bwMode="auto">
          <a:xfrm>
            <a:off x="20955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41"/>
          <p:cNvCxnSpPr>
            <a:cxnSpLocks noChangeShapeType="1"/>
            <a:stCxn id="7" idx="2"/>
            <a:endCxn id="27" idx="0"/>
          </p:cNvCxnSpPr>
          <p:nvPr/>
        </p:nvCxnSpPr>
        <p:spPr bwMode="auto">
          <a:xfrm>
            <a:off x="20955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42"/>
          <p:cNvCxnSpPr>
            <a:cxnSpLocks noChangeShapeType="1"/>
            <a:stCxn id="8" idx="2"/>
            <a:endCxn id="29" idx="0"/>
          </p:cNvCxnSpPr>
          <p:nvPr/>
        </p:nvCxnSpPr>
        <p:spPr bwMode="auto">
          <a:xfrm>
            <a:off x="29337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43"/>
          <p:cNvCxnSpPr>
            <a:cxnSpLocks noChangeShapeType="1"/>
            <a:stCxn id="8" idx="2"/>
            <a:endCxn id="28" idx="0"/>
          </p:cNvCxnSpPr>
          <p:nvPr/>
        </p:nvCxnSpPr>
        <p:spPr bwMode="auto">
          <a:xfrm>
            <a:off x="29337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44"/>
          <p:cNvCxnSpPr>
            <a:cxnSpLocks noChangeShapeType="1"/>
            <a:stCxn id="9" idx="2"/>
            <a:endCxn id="30" idx="0"/>
          </p:cNvCxnSpPr>
          <p:nvPr/>
        </p:nvCxnSpPr>
        <p:spPr bwMode="auto">
          <a:xfrm>
            <a:off x="37719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45"/>
          <p:cNvCxnSpPr>
            <a:cxnSpLocks noChangeShapeType="1"/>
            <a:stCxn id="9" idx="2"/>
            <a:endCxn id="31" idx="0"/>
          </p:cNvCxnSpPr>
          <p:nvPr/>
        </p:nvCxnSpPr>
        <p:spPr bwMode="auto">
          <a:xfrm>
            <a:off x="37719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46"/>
          <p:cNvCxnSpPr>
            <a:cxnSpLocks noChangeShapeType="1"/>
            <a:stCxn id="4" idx="3"/>
            <a:endCxn id="23" idx="2"/>
          </p:cNvCxnSpPr>
          <p:nvPr/>
        </p:nvCxnSpPr>
        <p:spPr bwMode="auto">
          <a:xfrm>
            <a:off x="1524000" y="4076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47"/>
          <p:cNvCxnSpPr>
            <a:cxnSpLocks noChangeShapeType="1"/>
            <a:stCxn id="4" idx="3"/>
            <a:endCxn id="24" idx="2"/>
          </p:cNvCxnSpPr>
          <p:nvPr/>
        </p:nvCxnSpPr>
        <p:spPr bwMode="auto">
          <a:xfrm>
            <a:off x="1524000" y="4076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48"/>
          <p:cNvCxnSpPr>
            <a:cxnSpLocks noChangeShapeType="1"/>
            <a:stCxn id="5" idx="3"/>
            <a:endCxn id="26" idx="2"/>
          </p:cNvCxnSpPr>
          <p:nvPr/>
        </p:nvCxnSpPr>
        <p:spPr bwMode="auto">
          <a:xfrm>
            <a:off x="1524000" y="4914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9"/>
          <p:cNvCxnSpPr>
            <a:cxnSpLocks noChangeShapeType="1"/>
            <a:stCxn id="5" idx="3"/>
            <a:endCxn id="30" idx="2"/>
          </p:cNvCxnSpPr>
          <p:nvPr/>
        </p:nvCxnSpPr>
        <p:spPr bwMode="auto">
          <a:xfrm>
            <a:off x="1524000" y="4914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50"/>
          <p:cNvCxnSpPr>
            <a:cxnSpLocks noChangeShapeType="1"/>
            <a:stCxn id="5" idx="3"/>
            <a:endCxn id="29" idx="2"/>
          </p:cNvCxnSpPr>
          <p:nvPr/>
        </p:nvCxnSpPr>
        <p:spPr bwMode="auto">
          <a:xfrm>
            <a:off x="1524000" y="4914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51"/>
          <p:cNvCxnSpPr>
            <a:cxnSpLocks noChangeShapeType="1"/>
            <a:stCxn id="6" idx="3"/>
            <a:endCxn id="27" idx="2"/>
          </p:cNvCxnSpPr>
          <p:nvPr/>
        </p:nvCxnSpPr>
        <p:spPr bwMode="auto">
          <a:xfrm>
            <a:off x="1524000" y="57531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52"/>
          <p:cNvCxnSpPr>
            <a:cxnSpLocks noChangeShapeType="1"/>
            <a:stCxn id="6" idx="3"/>
            <a:endCxn id="28" idx="2"/>
          </p:cNvCxnSpPr>
          <p:nvPr/>
        </p:nvCxnSpPr>
        <p:spPr bwMode="auto">
          <a:xfrm>
            <a:off x="1524000" y="57531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53"/>
          <p:cNvCxnSpPr>
            <a:cxnSpLocks noChangeShapeType="1"/>
            <a:stCxn id="6" idx="3"/>
            <a:endCxn id="31" idx="2"/>
          </p:cNvCxnSpPr>
          <p:nvPr/>
        </p:nvCxnSpPr>
        <p:spPr bwMode="auto">
          <a:xfrm>
            <a:off x="1524000" y="57531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73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80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142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143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147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148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82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83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88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92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96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97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8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03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05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10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1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12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3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118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121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24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6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8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0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1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2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4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37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38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41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762000" y="21291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allpairs</a:t>
            </a:r>
            <a:r>
              <a:rPr lang="en-US" sz="2400" dirty="0" smtClean="0"/>
              <a:t> </a:t>
            </a:r>
            <a:r>
              <a:rPr lang="en-US" sz="2400" dirty="0" err="1" smtClean="0"/>
              <a:t>A.list</a:t>
            </a:r>
            <a:r>
              <a:rPr lang="en-US" sz="2400" dirty="0" smtClean="0"/>
              <a:t> </a:t>
            </a:r>
            <a:r>
              <a:rPr lang="en-US" sz="2400" dirty="0" err="1" smtClean="0"/>
              <a:t>B.list</a:t>
            </a:r>
            <a:r>
              <a:rPr lang="en-US" sz="2400" dirty="0" smtClean="0"/>
              <a:t> F.exe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724400" y="213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wavefront</a:t>
            </a:r>
            <a:r>
              <a:rPr lang="en-US" sz="2400" dirty="0" smtClean="0"/>
              <a:t> </a:t>
            </a:r>
            <a:r>
              <a:rPr lang="en-US" sz="2400" dirty="0" err="1" smtClean="0"/>
              <a:t>M.data</a:t>
            </a:r>
            <a:r>
              <a:rPr lang="en-US" sz="2400" dirty="0" smtClean="0"/>
              <a:t> F.exe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143000" y="1447800"/>
            <a:ext cx="678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Specialized tools for very specific  workflow patterns.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All-Pairs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% compare.exe A1 B1</a:t>
            </a:r>
          </a:p>
          <a:p>
            <a:pPr>
              <a:buNone/>
            </a:pPr>
            <a:r>
              <a:rPr lang="en-US" i="1" dirty="0" smtClean="0"/>
              <a:t>similarity 25.3% at position </a:t>
            </a:r>
            <a:r>
              <a:rPr lang="en-US" i="1" dirty="0" smtClean="0"/>
              <a:t>65</a:t>
            </a:r>
          </a:p>
          <a:p>
            <a:pPr>
              <a:buNone/>
            </a:pPr>
            <a:r>
              <a:rPr lang="en-US" b="1" dirty="0" smtClean="0"/>
              <a:t>% </a:t>
            </a:r>
            <a:r>
              <a:rPr lang="en-US" b="1" dirty="0" err="1" smtClean="0"/>
              <a:t>allpairs_master</a:t>
            </a:r>
            <a:r>
              <a:rPr lang="en-US" b="1" dirty="0" smtClean="0"/>
              <a:t> </a:t>
            </a:r>
            <a:r>
              <a:rPr lang="en-US" b="1" dirty="0" err="1" smtClean="0"/>
              <a:t>A.list</a:t>
            </a:r>
            <a:r>
              <a:rPr lang="en-US" b="1" dirty="0" smtClean="0"/>
              <a:t> </a:t>
            </a:r>
            <a:r>
              <a:rPr lang="en-US" b="1" dirty="0" err="1" smtClean="0"/>
              <a:t>B.list</a:t>
            </a:r>
            <a:r>
              <a:rPr lang="en-US" b="1" dirty="0" smtClean="0"/>
              <a:t> compare.exe</a:t>
            </a:r>
          </a:p>
          <a:p>
            <a:pPr>
              <a:buNone/>
            </a:pPr>
            <a:r>
              <a:rPr lang="en-US" i="1" dirty="0" smtClean="0"/>
              <a:t>A1	B1	similarity 25.3% at position 65</a:t>
            </a:r>
          </a:p>
          <a:p>
            <a:pPr>
              <a:buNone/>
            </a:pPr>
            <a:r>
              <a:rPr lang="en-US" i="1" dirty="0" smtClean="0"/>
              <a:t>A2	B1	similarity 85.6% at position 10</a:t>
            </a:r>
          </a:p>
          <a:p>
            <a:pPr>
              <a:buNone/>
            </a:pPr>
            <a:r>
              <a:rPr lang="en-US" i="1" dirty="0" smtClean="0"/>
              <a:t>A3	B1	similarity 98.4% at position 48</a:t>
            </a:r>
          </a:p>
          <a:p>
            <a:pPr>
              <a:buNone/>
            </a:pPr>
            <a:r>
              <a:rPr lang="en-US" i="1" dirty="0" smtClean="0"/>
              <a:t>A1	B2	similarity 31.3% at position 91</a:t>
            </a:r>
          </a:p>
          <a:p>
            <a:pPr>
              <a:buNone/>
            </a:pPr>
            <a:r>
              <a:rPr lang="en-US" dirty="0" smtClean="0"/>
              <a:t>…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188" y="304800"/>
            <a:ext cx="630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Elastic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Next Steps: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/>
            <a:r>
              <a:rPr lang="en-US" b="1" smtClean="0"/>
              <a:t>Tutorial:</a:t>
            </a:r>
            <a:r>
              <a:rPr lang="en-US" smtClean="0"/>
              <a:t> Basic examples of how to use Makeflow on Future Grid.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Homework:</a:t>
            </a:r>
            <a:r>
              <a:rPr lang="en-US" smtClean="0"/>
              <a:t> Problems to work on this week.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creensho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876800"/>
          </a:xfrm>
          <a:prstGeom prst="rect">
            <a:avLst/>
          </a:prstGeom>
          <a:noFill/>
        </p:spPr>
      </p:pic>
      <p:sp>
        <p:nvSpPr>
          <p:cNvPr id="70659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 to: http://nd.edu/~ccl</a:t>
            </a:r>
            <a:endParaRPr lang="en-US" sz="3300" b="1" smtClean="0"/>
          </a:p>
        </p:txBody>
      </p:sp>
      <p:sp>
        <p:nvSpPr>
          <p:cNvPr id="4" name="Oval 3"/>
          <p:cNvSpPr/>
          <p:nvPr/>
        </p:nvSpPr>
        <p:spPr>
          <a:xfrm>
            <a:off x="2514600" y="3352800"/>
            <a:ext cx="2362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Click “Lecture and Tutorial for Applied CI Concepts Class”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4C2CB-8D9D-496E-ADA5-6133AE479C3C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05 Oct09 SB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43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9960" t="12000" r="22261" b="9000"/>
          <a:stretch>
            <a:fillRect/>
          </a:stretch>
        </p:blipFill>
        <p:spPr bwMode="auto">
          <a:xfrm>
            <a:off x="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oogle.com/images?q=tbn:ANd9GcRgLJXoBN1VSLQFRqNiK0rfg7Y56PXJlMNKNkmUsI5jgRsou17v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"/>
            <a:ext cx="3136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encrypted-tbn3.google.com/images?q=tbn:ANd9GcQmn4kxJd4r77nqncVjDJ-15JfYj_2Vrri36mXjC-CykWvC378K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657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001 Oct09 SDD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460750"/>
            <a:ext cx="46482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nimbusproject.org/images/nimbus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3938" y="3886200"/>
            <a:ext cx="3929062" cy="2209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058" name="Picture 10" descr="http://www.bananas-webconcept.com/tb/images/cloud/amazon-web-servic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209800"/>
            <a:ext cx="3719513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1.google.com/images?q=tbn:ANd9GcQ2Tv0ABev_5rOSMejJCt6-emOLzb2O9dgMV6aOLatq6JbCQsD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57200"/>
            <a:ext cx="3897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cloudtweaks.com/wp-content/uploads/cloud-computing-provi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2133600"/>
            <a:ext cx="406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encrypted-tbn0.google.com/images?q=tbn:ANd9GcSdRrtw1SYX6GsohYK6quozWnL629RJIaU0KG0SBsTpe3KAVAQ-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381000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Big clusters are cheap!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E799B-A66B-450C-8A25-8BADD5DE3FFA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 l="2499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6367463"/>
            <a:ext cx="898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http://arstechnica.com/business/news/2011/09/30000-core-cluster-built-on-amazon-ec2-cloud.ars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8C7B2-4826-420B-B5BB-4160A10E831C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28600"/>
            <a:ext cx="8088313" cy="3013075"/>
            <a:chOff x="384" y="96"/>
            <a:chExt cx="5095" cy="1898"/>
          </a:xfrm>
        </p:grpSpPr>
        <p:pic>
          <p:nvPicPr>
            <p:cNvPr id="23562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I have a standard, debugged, trusted application that runs on my laptop.</a:t>
              </a:r>
            </a:p>
            <a:p>
              <a:r>
                <a:rPr lang="en-US" sz="2400">
                  <a:latin typeface="Calibri" pitchFamily="34" charset="0"/>
                </a:rPr>
                <a:t> </a:t>
              </a:r>
            </a:p>
            <a:p>
              <a:r>
                <a:rPr lang="en-US" sz="2400">
                  <a:latin typeface="Calibri" pitchFamily="34" charset="0"/>
                </a:rPr>
                <a:t>A toy problem completes in one hour.</a:t>
              </a:r>
            </a:p>
            <a:p>
              <a:r>
                <a:rPr lang="en-US" sz="2400">
                  <a:latin typeface="Calibri" pitchFamily="34" charset="0"/>
                </a:rPr>
                <a:t>A real problem will take a month (I think.)</a:t>
              </a:r>
            </a:p>
            <a:p>
              <a:endParaRPr lang="en-US" sz="2400">
                <a:latin typeface="Calibri" pitchFamily="34" charset="0"/>
              </a:endParaRPr>
            </a:p>
            <a:p>
              <a:r>
                <a:rPr lang="en-US" sz="2400">
                  <a:latin typeface="Calibri" pitchFamily="34" charset="0"/>
                </a:rPr>
                <a:t>Can I get a single result faster?</a:t>
              </a:r>
            </a:p>
            <a:p>
              <a:r>
                <a:rPr lang="en-US" sz="2400">
                  <a:latin typeface="Calibri" pitchFamily="34" charset="0"/>
                </a:rPr>
                <a:t>Can I get more results in the same time?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3600450"/>
            <a:ext cx="4114800" cy="2190750"/>
            <a:chOff x="533400" y="3600271"/>
            <a:chExt cx="4114800" cy="2190929"/>
          </a:xfrm>
        </p:grpSpPr>
        <p:pic>
          <p:nvPicPr>
            <p:cNvPr id="23560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5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Last year,</a:t>
              </a:r>
            </a:p>
            <a:p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r>
                <a:rPr lang="en-US" sz="2400">
                  <a:latin typeface="Calibri" pitchFamily="34" charset="0"/>
                </a:rPr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5525"/>
            <a:ext cx="3398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Calibri" pitchFamily="34" charset="0"/>
              </a:rPr>
              <a:t>What do I do next?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3429000"/>
            <a:ext cx="4086225" cy="2722563"/>
            <a:chOff x="4648200" y="3429000"/>
            <a:chExt cx="4086225" cy="2722145"/>
          </a:xfrm>
        </p:grpSpPr>
        <p:pic>
          <p:nvPicPr>
            <p:cNvPr id="23558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Calibri" pitchFamily="34" charset="0"/>
                </a:rPr>
                <a:t>This year,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this cloud thing.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pPr eaLnBrk="1" hangingPunct="1"/>
            <a:r>
              <a:rPr lang="en-US" sz="3200" smtClean="0"/>
              <a:t>What they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36FC-B461-48A6-9163-4781867373A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4579" name="Picture 3" descr="j043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371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48200" y="1600200"/>
            <a:ext cx="4114800" cy="5157788"/>
            <a:chOff x="4648200" y="1600200"/>
            <a:chExt cx="4114800" cy="515829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648200" y="1600200"/>
              <a:ext cx="4114800" cy="11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What they get.</a:t>
              </a:r>
            </a:p>
          </p:txBody>
        </p:sp>
        <p:pic>
          <p:nvPicPr>
            <p:cNvPr id="24583" name="Picture 9" descr="datacent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2514599"/>
              <a:ext cx="3657600" cy="424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1600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20789</TotalTime>
  <Words>1343</Words>
  <Application>Microsoft Office PowerPoint</Application>
  <PresentationFormat>On-screen Show (4:3)</PresentationFormat>
  <Paragraphs>412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Building Scalable Scientific Applications with Makeflow</vt:lpstr>
      <vt:lpstr>The Cooperative Computing Lab</vt:lpstr>
      <vt:lpstr>The Cooperative Computing Lab</vt:lpstr>
      <vt:lpstr>Science Depends on Computing!</vt:lpstr>
      <vt:lpstr>The Good News: Computing is Plentiful!</vt:lpstr>
      <vt:lpstr>Slide 6</vt:lpstr>
      <vt:lpstr>Big clusters are cheap!</vt:lpstr>
      <vt:lpstr>Slide 8</vt:lpstr>
      <vt:lpstr>What they want.</vt:lpstr>
      <vt:lpstr>I can get as many machines on the cloud as I want!  How do I organize my application to run on those machines?</vt:lpstr>
      <vt:lpstr>Our Philosophy:</vt:lpstr>
      <vt:lpstr>A Quick Tour of the CCTools</vt:lpstr>
      <vt:lpstr>http://www.nd.edu/~ccl/software/manuals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How to run a Makeflow</vt:lpstr>
      <vt:lpstr>Example: Biocompute Portal</vt:lpstr>
      <vt:lpstr>Makeflow + Work Queue </vt:lpstr>
      <vt:lpstr>Slide 23</vt:lpstr>
      <vt:lpstr>Slide 24</vt:lpstr>
      <vt:lpstr>Advantages of Work Queue</vt:lpstr>
      <vt:lpstr>Makeflow and Work Queue</vt:lpstr>
      <vt:lpstr>Start Workers Everywhere!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Other parts of the CCTools…</vt:lpstr>
      <vt:lpstr>Slide 34</vt:lpstr>
      <vt:lpstr>Example of Using Parrot</vt:lpstr>
      <vt:lpstr>All-Pairs and Wavefront</vt:lpstr>
      <vt:lpstr>Example of Using All-Pairs</vt:lpstr>
      <vt:lpstr>Slide 38</vt:lpstr>
      <vt:lpstr>Next Steps:</vt:lpstr>
      <vt:lpstr>Go to: http://nd.edu/~ccl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Douglas Thain</cp:lastModifiedBy>
  <cp:revision>392</cp:revision>
  <dcterms:created xsi:type="dcterms:W3CDTF">2012-02-01T15:42:36Z</dcterms:created>
  <dcterms:modified xsi:type="dcterms:W3CDTF">2012-09-11T15:02:19Z</dcterms:modified>
</cp:coreProperties>
</file>