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03" r:id="rId2"/>
    <p:sldId id="401" r:id="rId3"/>
    <p:sldId id="408" r:id="rId4"/>
    <p:sldId id="409" r:id="rId5"/>
    <p:sldId id="410" r:id="rId6"/>
    <p:sldId id="402" r:id="rId7"/>
    <p:sldId id="404" r:id="rId8"/>
    <p:sldId id="405" r:id="rId9"/>
    <p:sldId id="411" r:id="rId10"/>
    <p:sldId id="387" r:id="rId11"/>
    <p:sldId id="388" r:id="rId12"/>
    <p:sldId id="389" r:id="rId13"/>
    <p:sldId id="392" r:id="rId14"/>
    <p:sldId id="391" r:id="rId15"/>
    <p:sldId id="390" r:id="rId16"/>
    <p:sldId id="393" r:id="rId17"/>
    <p:sldId id="419" r:id="rId18"/>
    <p:sldId id="420" r:id="rId19"/>
    <p:sldId id="394" r:id="rId20"/>
    <p:sldId id="422" r:id="rId21"/>
    <p:sldId id="423" r:id="rId22"/>
    <p:sldId id="446" r:id="rId23"/>
    <p:sldId id="448" r:id="rId24"/>
    <p:sldId id="447" r:id="rId25"/>
    <p:sldId id="427" r:id="rId26"/>
    <p:sldId id="428" r:id="rId27"/>
    <p:sldId id="429" r:id="rId28"/>
    <p:sldId id="430" r:id="rId29"/>
    <p:sldId id="431" r:id="rId30"/>
    <p:sldId id="432" r:id="rId31"/>
    <p:sldId id="433" r:id="rId32"/>
    <p:sldId id="434" r:id="rId33"/>
    <p:sldId id="435" r:id="rId34"/>
    <p:sldId id="436" r:id="rId35"/>
    <p:sldId id="437" r:id="rId36"/>
    <p:sldId id="438" r:id="rId37"/>
    <p:sldId id="439" r:id="rId38"/>
    <p:sldId id="440" r:id="rId39"/>
    <p:sldId id="441" r:id="rId40"/>
    <p:sldId id="442" r:id="rId41"/>
    <p:sldId id="443" r:id="rId42"/>
    <p:sldId id="444" r:id="rId43"/>
    <p:sldId id="445" r:id="rId44"/>
    <p:sldId id="395" r:id="rId45"/>
    <p:sldId id="396" r:id="rId46"/>
    <p:sldId id="398" r:id="rId47"/>
    <p:sldId id="417" r:id="rId48"/>
    <p:sldId id="397" r:id="rId49"/>
    <p:sldId id="414" r:id="rId50"/>
    <p:sldId id="421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F538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2" autoAdjust="0"/>
    <p:restoredTop sz="94660"/>
  </p:normalViewPr>
  <p:slideViewPr>
    <p:cSldViewPr>
      <p:cViewPr varScale="1">
        <p:scale>
          <a:sx n="86" d="100"/>
          <a:sy n="86" d="100"/>
        </p:scale>
        <p:origin x="-7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911709-33DB-4BA7-96C7-7EF669B98E1D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0685C7-EE8E-4415-89E6-754DBB41E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D383-01A4-4277-85B2-A48E371A4E48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6E26B-D8DF-4945-A3C9-318F3BF31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D87FE-67E0-4B02-9835-6512FDDD0312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953A-7ADF-487E-9409-51C2AECA8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E9E17-DF9C-42D3-A668-38978BBD5901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BB4A-19FF-4026-AB9D-F3369FAED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B9970-2A9B-4B8B-AB33-EF2C439F758A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2B271-6709-4AF0-9D75-2A88EC1A1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A9D75-975D-4A64-AC89-81423F45132F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27A87-EF80-4499-AC74-5244DDD33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8A2C-0558-4ADD-AB69-C35DF08093A2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E6E8-3764-4167-A0DD-2093B13DD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D0DD7-DEC6-4FCB-89D3-EF7D51C630CB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0AF02-3AF3-4D23-83F9-E593B1D3E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0247E-3114-4830-B5F3-3E59C0A0439E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CA07-B0A0-4A1E-8EBC-568FE6EAC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F31AB-D62E-48E7-B99F-AEB1E59EB937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2704-054E-4DE4-99C7-CF22EB00C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1A4D8-4073-4520-8ECE-4353CE4873BA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63BA-0810-4CC8-B525-DC9AF8141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FEF8-1048-4A29-A8B6-00AAA83EF602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7ECD-41AF-4A06-A4EA-C853C8D31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B23223-95F5-4876-814C-BFC0E44D67EB}" type="datetimeFigureOut">
              <a:rPr lang="en-US"/>
              <a:pPr>
                <a:defRPr/>
              </a:pPr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B1A48A-A5FE-4267-9F11-29A147FD5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077200" cy="1470025"/>
          </a:xfrm>
        </p:spPr>
        <p:txBody>
          <a:bodyPr/>
          <a:lstStyle/>
          <a:p>
            <a:pPr eaLnBrk="1" hangingPunct="1"/>
            <a:r>
              <a:rPr lang="en-US" sz="3800" smtClean="0"/>
              <a:t>Building Scalable Scientific Applications</a:t>
            </a:r>
            <a:br>
              <a:rPr lang="en-US" sz="3800" smtClean="0"/>
            </a:br>
            <a:r>
              <a:rPr lang="en-US" sz="3800" smtClean="0"/>
              <a:t>with Work Queue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FFFFFF"/>
                </a:solidFill>
              </a:rPr>
              <a:t>Douglas Thain and Dinesh Rajan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FFFFFF"/>
                </a:solidFill>
              </a:rPr>
              <a:t>University of Notre Dame</a:t>
            </a:r>
          </a:p>
          <a:p>
            <a:pPr eaLnBrk="1" hangingPunct="1">
              <a:lnSpc>
                <a:spcPct val="80000"/>
              </a:lnSpc>
            </a:pPr>
            <a:endParaRPr lang="en-US" sz="260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FFFFFF"/>
                </a:solidFill>
              </a:rPr>
              <a:t>Applied Cyber Infrastructure Concepts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FFFFFF"/>
                </a:solidFill>
              </a:rPr>
              <a:t>University of Arizona, October 3,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What if my workflow is dynamic?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>
                <a:solidFill>
                  <a:schemeClr val="tx1"/>
                </a:solidFill>
              </a:rPr>
              <a:t>Write a native Work Queue program</a:t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4000" smtClean="0">
                <a:solidFill>
                  <a:schemeClr val="tx1"/>
                </a:solidFill>
              </a:rPr>
              <a:t>using </a:t>
            </a:r>
            <a:r>
              <a:rPr lang="en-US" sz="4000" b="1" smtClean="0">
                <a:solidFill>
                  <a:schemeClr val="tx1"/>
                </a:solidFill>
              </a:rPr>
              <a:t>Work Queue 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389D31B-704C-4B7B-9DE6-85E678BC1B8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626" name="TextBox 30"/>
          <p:cNvSpPr txBox="1">
            <a:spLocks noChangeArrowheads="1"/>
          </p:cNvSpPr>
          <p:nvPr/>
        </p:nvSpPr>
        <p:spPr bwMode="auto">
          <a:xfrm>
            <a:off x="2362200" y="228600"/>
            <a:ext cx="42941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FF00"/>
                </a:solidFill>
                <a:latin typeface="Calibri" pitchFamily="34" charset="0"/>
              </a:rPr>
              <a:t>Work Queue API</a:t>
            </a:r>
          </a:p>
        </p:txBody>
      </p:sp>
      <p:sp>
        <p:nvSpPr>
          <p:cNvPr id="26627" name="TextBox 36"/>
          <p:cNvSpPr txBox="1">
            <a:spLocks noChangeArrowheads="1"/>
          </p:cNvSpPr>
          <p:nvPr/>
        </p:nvSpPr>
        <p:spPr bwMode="auto">
          <a:xfrm>
            <a:off x="609600" y="5867400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Calibri" pitchFamily="34" charset="0"/>
              </a:rPr>
              <a:t>http://www.nd.edu/~ccl/software/workqueue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05000" y="1219200"/>
            <a:ext cx="5257800" cy="45434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Calibri" pitchFamily="34" charset="0"/>
              </a:rPr>
              <a:t>use 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work_queue;</a:t>
            </a:r>
            <a:endParaRPr lang="en-US">
              <a:latin typeface="Calibri" pitchFamily="34" charset="0"/>
            </a:endParaRPr>
          </a:p>
          <a:p>
            <a:pPr>
              <a:defRPr/>
            </a:pPr>
            <a:endParaRPr lang="en-US">
              <a:latin typeface="Calibri" pitchFamily="34" charset="0"/>
            </a:endParaRPr>
          </a:p>
          <a:p>
            <a:pPr>
              <a:defRPr/>
            </a:pPr>
            <a:r>
              <a:rPr lang="en-US">
                <a:latin typeface="Calibri" pitchFamily="34" charset="0"/>
              </a:rPr>
              <a:t>queue = 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work_queue_create</a:t>
            </a:r>
            <a:r>
              <a:rPr lang="en-US">
                <a:latin typeface="Calibri" pitchFamily="34" charset="0"/>
              </a:rPr>
              <a:t>();</a:t>
            </a:r>
          </a:p>
          <a:p>
            <a:pPr>
              <a:defRPr/>
            </a:pPr>
            <a:endParaRPr lang="en-US">
              <a:latin typeface="Calibri" pitchFamily="34" charset="0"/>
            </a:endParaRPr>
          </a:p>
          <a:p>
            <a:pPr>
              <a:defRPr/>
            </a:pPr>
            <a:r>
              <a:rPr lang="en-US">
                <a:latin typeface="Calibri" pitchFamily="34" charset="0"/>
              </a:rPr>
              <a:t>while( not done ) {</a:t>
            </a:r>
          </a:p>
          <a:p>
            <a:pPr>
              <a:defRPr/>
            </a:pPr>
            <a:endParaRPr lang="en-US">
              <a:latin typeface="Calibri" pitchFamily="34" charset="0"/>
            </a:endParaRPr>
          </a:p>
          <a:p>
            <a:pPr>
              <a:defRPr/>
            </a:pPr>
            <a:r>
              <a:rPr lang="en-US">
                <a:latin typeface="Calibri" pitchFamily="34" charset="0"/>
              </a:rPr>
              <a:t>      while (more work ready) {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          task = 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work_queue_task_create</a:t>
            </a:r>
            <a:r>
              <a:rPr lang="en-US">
                <a:latin typeface="Calibri" pitchFamily="34" charset="0"/>
              </a:rPr>
              <a:t>();</a:t>
            </a:r>
          </a:p>
          <a:p>
            <a:pPr>
              <a:defRPr/>
            </a:pPr>
            <a:endParaRPr lang="en-US">
              <a:latin typeface="Calibri" pitchFamily="34" charset="0"/>
            </a:endParaRPr>
          </a:p>
          <a:p>
            <a:pPr>
              <a:defRPr/>
            </a:pPr>
            <a:r>
              <a:rPr lang="en-US">
                <a:latin typeface="Calibri" pitchFamily="34" charset="0"/>
              </a:rPr>
              <a:t>            // add some details to the task</a:t>
            </a:r>
          </a:p>
          <a:p>
            <a:pPr>
              <a:defRPr/>
            </a:pPr>
            <a:r>
              <a:rPr lang="en-US">
                <a:latin typeface="Calibri" pitchFamily="34" charset="0"/>
              </a:rPr>
              <a:t>            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work_queue_submit</a:t>
            </a:r>
            <a:r>
              <a:rPr lang="en-US">
                <a:latin typeface="Calibri" pitchFamily="34" charset="0"/>
              </a:rPr>
              <a:t>(queue, task);</a:t>
            </a:r>
          </a:p>
          <a:p>
            <a:pPr>
              <a:defRPr/>
            </a:pPr>
            <a:r>
              <a:rPr lang="en-US">
                <a:latin typeface="Calibri" pitchFamily="34" charset="0"/>
              </a:rPr>
              <a:t>      }</a:t>
            </a:r>
          </a:p>
          <a:p>
            <a:pPr>
              <a:defRPr/>
            </a:pPr>
            <a:endParaRPr lang="en-US">
              <a:latin typeface="Calibri" pitchFamily="34" charset="0"/>
            </a:endParaRPr>
          </a:p>
          <a:p>
            <a:pPr>
              <a:defRPr/>
            </a:pPr>
            <a:r>
              <a:rPr lang="en-US">
                <a:latin typeface="Calibri" pitchFamily="34" charset="0"/>
              </a:rPr>
              <a:t>      task = 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work_queue_wait</a:t>
            </a:r>
            <a:r>
              <a:rPr lang="en-US">
                <a:latin typeface="Calibri" pitchFamily="34" charset="0"/>
              </a:rPr>
              <a:t>(queue);</a:t>
            </a:r>
          </a:p>
          <a:p>
            <a:pPr>
              <a:defRPr/>
            </a:pPr>
            <a:r>
              <a:rPr lang="en-US">
                <a:latin typeface="Calibri" pitchFamily="34" charset="0"/>
              </a:rPr>
              <a:t>      // process the completed task</a:t>
            </a:r>
          </a:p>
          <a:p>
            <a:pPr>
              <a:defRPr/>
            </a:pPr>
            <a:r>
              <a:rPr lang="en-US">
                <a:latin typeface="Calibri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2330FF-9ED2-4C06-AD98-B5C439C4DF5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747" name="Oval 2"/>
          <p:cNvSpPr>
            <a:spLocks noChangeArrowheads="1"/>
          </p:cNvSpPr>
          <p:nvPr/>
        </p:nvSpPr>
        <p:spPr bwMode="auto">
          <a:xfrm>
            <a:off x="6629400" y="381317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4876800" y="1524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5029200" y="1676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5181600" y="18288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5334000" y="1981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5486400" y="21336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5638800" y="2286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cxnSp>
        <p:nvCxnSpPr>
          <p:cNvPr id="31754" name="AutoShape 10"/>
          <p:cNvCxnSpPr>
            <a:cxnSpLocks noChangeShapeType="1"/>
            <a:endCxn id="31747" idx="2"/>
          </p:cNvCxnSpPr>
          <p:nvPr/>
        </p:nvCxnSpPr>
        <p:spPr bwMode="auto">
          <a:xfrm>
            <a:off x="3200400" y="4346575"/>
            <a:ext cx="3429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6872288" y="53340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300" b="1">
                <a:latin typeface="Calibri" pitchFamily="34" charset="0"/>
              </a:rPr>
              <a:t>sim</a:t>
            </a:r>
          </a:p>
        </p:txBody>
      </p:sp>
      <p:cxnSp>
        <p:nvCxnSpPr>
          <p:cNvPr id="31756" name="AutoShape 12"/>
          <p:cNvCxnSpPr>
            <a:cxnSpLocks noChangeShapeType="1"/>
          </p:cNvCxnSpPr>
          <p:nvPr/>
        </p:nvCxnSpPr>
        <p:spPr bwMode="auto">
          <a:xfrm>
            <a:off x="7177088" y="4876800"/>
            <a:ext cx="0" cy="454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5729288" y="54102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in.txt</a:t>
            </a:r>
          </a:p>
        </p:txBody>
      </p:sp>
      <p:cxnSp>
        <p:nvCxnSpPr>
          <p:cNvPr id="31758" name="AutoShape 14"/>
          <p:cNvCxnSpPr>
            <a:cxnSpLocks noChangeShapeType="1"/>
            <a:stCxn id="31757" idx="3"/>
            <a:endCxn id="31755" idx="2"/>
          </p:cNvCxnSpPr>
          <p:nvPr/>
        </p:nvCxnSpPr>
        <p:spPr bwMode="auto">
          <a:xfrm>
            <a:off x="6491288" y="56388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7924800" y="54102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out.txt</a:t>
            </a:r>
          </a:p>
        </p:txBody>
      </p:sp>
      <p:cxnSp>
        <p:nvCxnSpPr>
          <p:cNvPr id="31760" name="AutoShape 16"/>
          <p:cNvCxnSpPr>
            <a:cxnSpLocks noChangeShapeType="1"/>
            <a:stCxn id="31755" idx="6"/>
            <a:endCxn id="31759" idx="1"/>
          </p:cNvCxnSpPr>
          <p:nvPr/>
        </p:nvCxnSpPr>
        <p:spPr bwMode="auto">
          <a:xfrm>
            <a:off x="7558088" y="5638800"/>
            <a:ext cx="3667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810000" y="3810000"/>
            <a:ext cx="2771775" cy="112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 b="1">
                <a:latin typeface="Calibri" pitchFamily="34" charset="0"/>
              </a:rPr>
              <a:t>put sim.exe</a:t>
            </a:r>
          </a:p>
          <a:p>
            <a:r>
              <a:rPr lang="en-US" sz="1700" b="1">
                <a:latin typeface="Calibri" pitchFamily="34" charset="0"/>
              </a:rPr>
              <a:t>put in.txt</a:t>
            </a:r>
          </a:p>
          <a:p>
            <a:r>
              <a:rPr lang="en-US" sz="1700" b="1">
                <a:latin typeface="Calibri" pitchFamily="34" charset="0"/>
              </a:rPr>
              <a:t>exec sim.exe &lt; in.txt &gt;out.txt</a:t>
            </a:r>
          </a:p>
          <a:p>
            <a:r>
              <a:rPr lang="en-US" sz="1700" b="1">
                <a:latin typeface="Calibri" pitchFamily="34" charset="0"/>
              </a:rPr>
              <a:t>get out.txt</a:t>
            </a: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6324600" y="762000"/>
            <a:ext cx="26241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1000s of workers</a:t>
            </a:r>
          </a:p>
          <a:p>
            <a:r>
              <a:rPr lang="en-US" sz="2400">
                <a:latin typeface="Calibri" pitchFamily="34" charset="0"/>
              </a:rPr>
              <a:t>dispatched to clusters, clouds, &amp; grids</a:t>
            </a:r>
          </a:p>
        </p:txBody>
      </p:sp>
      <p:cxnSp>
        <p:nvCxnSpPr>
          <p:cNvPr id="27666" name="AutoShape 19"/>
          <p:cNvCxnSpPr>
            <a:cxnSpLocks noChangeShapeType="1"/>
            <a:stCxn id="33" idx="3"/>
            <a:endCxn id="27652" idx="2"/>
          </p:cNvCxnSpPr>
          <p:nvPr/>
        </p:nvCxnSpPr>
        <p:spPr bwMode="auto">
          <a:xfrm flipV="1">
            <a:off x="3124200" y="2209800"/>
            <a:ext cx="1905000" cy="1943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7" name="AutoShape 20"/>
          <p:cNvCxnSpPr>
            <a:cxnSpLocks noChangeShapeType="1"/>
          </p:cNvCxnSpPr>
          <p:nvPr/>
        </p:nvCxnSpPr>
        <p:spPr bwMode="auto">
          <a:xfrm flipV="1">
            <a:off x="3124200" y="3352800"/>
            <a:ext cx="3086100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8" name="AutoShape 21"/>
          <p:cNvCxnSpPr>
            <a:cxnSpLocks noChangeShapeType="1"/>
            <a:stCxn id="33" idx="3"/>
            <a:endCxn id="27654" idx="2"/>
          </p:cNvCxnSpPr>
          <p:nvPr/>
        </p:nvCxnSpPr>
        <p:spPr bwMode="auto">
          <a:xfrm flipV="1">
            <a:off x="3124200" y="2514600"/>
            <a:ext cx="22098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669" name="AutoShape 22"/>
          <p:cNvCxnSpPr>
            <a:cxnSpLocks noChangeShapeType="1"/>
            <a:stCxn id="33" idx="3"/>
            <a:endCxn id="27656" idx="2"/>
          </p:cNvCxnSpPr>
          <p:nvPr/>
        </p:nvCxnSpPr>
        <p:spPr bwMode="auto">
          <a:xfrm flipV="1">
            <a:off x="3124200" y="2819400"/>
            <a:ext cx="2514600" cy="133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8"/>
          <p:cNvCxnSpPr>
            <a:cxnSpLocks noChangeShapeType="1"/>
          </p:cNvCxnSpPr>
          <p:nvPr/>
        </p:nvCxnSpPr>
        <p:spPr bwMode="auto">
          <a:xfrm flipH="1">
            <a:off x="6072188" y="4724400"/>
            <a:ext cx="700087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8" name="AutoShape 29"/>
          <p:cNvCxnSpPr>
            <a:cxnSpLocks noChangeShapeType="1"/>
          </p:cNvCxnSpPr>
          <p:nvPr/>
        </p:nvCxnSpPr>
        <p:spPr bwMode="auto">
          <a:xfrm flipH="1" flipV="1">
            <a:off x="7620000" y="4724400"/>
            <a:ext cx="700088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672" name="TextBox 30"/>
          <p:cNvSpPr txBox="1">
            <a:spLocks noChangeArrowheads="1"/>
          </p:cNvSpPr>
          <p:nvPr/>
        </p:nvSpPr>
        <p:spPr bwMode="auto">
          <a:xfrm>
            <a:off x="304800" y="304800"/>
            <a:ext cx="6029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FF00"/>
                </a:solidFill>
                <a:latin typeface="Calibri" pitchFamily="34" charset="0"/>
              </a:rPr>
              <a:t>Work Queue System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1000" y="3733800"/>
            <a:ext cx="2743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Work Queue Library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1000" y="2819400"/>
            <a:ext cx="2743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Work Queue Program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 / Python / Perl</a:t>
            </a:r>
          </a:p>
        </p:txBody>
      </p:sp>
      <p:sp>
        <p:nvSpPr>
          <p:cNvPr id="31772" name="TextBox 28"/>
          <p:cNvSpPr txBox="1">
            <a:spLocks noChangeArrowheads="1"/>
          </p:cNvSpPr>
          <p:nvPr/>
        </p:nvSpPr>
        <p:spPr bwMode="auto">
          <a:xfrm>
            <a:off x="5943600" y="6096000"/>
            <a:ext cx="249872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cache recently used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55" grpId="0" animBg="1"/>
      <p:bldP spid="31757" grpId="0" animBg="1"/>
      <p:bldP spid="31759" grpId="0" animBg="1"/>
      <p:bldP spid="317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Run One Task in Python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5720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from work_queue import *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queue = </a:t>
            </a: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WorkQueue</a:t>
            </a:r>
            <a:r>
              <a:rPr lang="en-US" sz="1600" b="1" smtClean="0">
                <a:latin typeface="Lucida Console" pitchFamily="49" charset="0"/>
              </a:rPr>
              <a:t>( port = 0 )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queue.specify_name</a:t>
            </a:r>
            <a:r>
              <a:rPr lang="en-US" sz="1600" b="1" smtClean="0">
                <a:latin typeface="Lucida Console" pitchFamily="49" charset="0"/>
              </a:rPr>
              <a:t>( “myproject” );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task = </a:t>
            </a: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Task</a:t>
            </a:r>
            <a:r>
              <a:rPr lang="en-US" sz="1600" b="1" smtClean="0">
                <a:latin typeface="Lucida Console" pitchFamily="49" charset="0"/>
              </a:rPr>
              <a:t>(“sim.exe –p 50 in.dat &gt;out.txt”)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solidFill>
                <a:schemeClr val="accent2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53819"/>
                </a:solidFill>
                <a:latin typeface="Lucida Console" pitchFamily="49" charset="0"/>
              </a:rPr>
              <a:t>### Missing: Specify files needed by the task.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solidFill>
                <a:srgbClr val="F53819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queue.</a:t>
            </a: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submit( task )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While not </a:t>
            </a: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queue.empty</a:t>
            </a:r>
            <a:r>
              <a:rPr lang="en-US" sz="1600" b="1" smtClean="0">
                <a:latin typeface="Lucida Console" pitchFamily="49" charset="0"/>
              </a:rPr>
              <a:t>():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	task = </a:t>
            </a: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queue.wait</a:t>
            </a:r>
            <a:r>
              <a:rPr lang="en-US" sz="1600" b="1" smtClean="0">
                <a:latin typeface="Lucida Console" pitchFamily="49" charset="0"/>
              </a:rPr>
              <a:t>(60)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Run One Task in Perl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1816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use work_queue;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$queue = </a:t>
            </a: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work_queue_create</a:t>
            </a:r>
            <a:r>
              <a:rPr lang="en-US" sz="1600" b="1" smtClean="0">
                <a:latin typeface="Lucida Console" pitchFamily="49" charset="0"/>
              </a:rPr>
              <a:t>( 0 );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work_queue_specify_name</a:t>
            </a:r>
            <a:r>
              <a:rPr lang="en-US" sz="1600" b="1" smtClean="0">
                <a:latin typeface="Lucida Console" pitchFamily="49" charset="0"/>
              </a:rPr>
              <a:t>( “myproject” );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$task = </a:t>
            </a: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work_queue_task_create</a:t>
            </a:r>
            <a:r>
              <a:rPr lang="en-US" sz="1600" b="1" smtClean="0">
                <a:latin typeface="Lucida Console" pitchFamily="49" charset="0"/>
              </a:rPr>
              <a:t>(“sim.exe –p 50 in.dat &gt;out.txt”);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53819"/>
                </a:solidFill>
                <a:latin typeface="Lucida Console" pitchFamily="49" charset="0"/>
              </a:rPr>
              <a:t>### Missing: Specify files needed by the task.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solidFill>
                <a:srgbClr val="F53819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work_queue_submit</a:t>
            </a:r>
            <a:r>
              <a:rPr lang="en-US" sz="1600" b="1" smtClean="0">
                <a:latin typeface="Lucida Console" pitchFamily="49" charset="0"/>
              </a:rPr>
              <a:t>( $queue, $task );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while(!</a:t>
            </a: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work_queue_empty</a:t>
            </a:r>
            <a:r>
              <a:rPr lang="en-US" sz="1600" b="1" smtClean="0">
                <a:latin typeface="Lucida Console" pitchFamily="49" charset="0"/>
              </a:rPr>
              <a:t>($queue)) {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	$task = </a:t>
            </a: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work_queue_wait</a:t>
            </a:r>
            <a:r>
              <a:rPr lang="en-US" sz="1600" b="1" smtClean="0">
                <a:latin typeface="Lucida Console" pitchFamily="49" charset="0"/>
              </a:rPr>
              <a:t>( $queue, 60 );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	if($task) </a:t>
            </a: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work_queue_task_delete</a:t>
            </a:r>
            <a:r>
              <a:rPr lang="en-US" sz="1600" b="1" smtClean="0">
                <a:latin typeface="Lucida Console" pitchFamily="49" charset="0"/>
              </a:rPr>
              <a:t>( $task );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Run One Task in C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2296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#include “work_queue.h”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struct work_queue *queue;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struct work_queue_task *task;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queue = </a:t>
            </a: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work_queue_create</a:t>
            </a:r>
            <a:r>
              <a:rPr lang="en-US" sz="1600" b="1" smtClean="0">
                <a:latin typeface="Lucida Console" pitchFamily="49" charset="0"/>
              </a:rPr>
              <a:t>( 0 );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solidFill>
                <a:srgbClr val="FFFF00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work_queue_specify_name</a:t>
            </a:r>
            <a:r>
              <a:rPr lang="en-US" sz="1600" b="1" smtClean="0">
                <a:latin typeface="Lucida Console" pitchFamily="49" charset="0"/>
              </a:rPr>
              <a:t>( “myproject” );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task = </a:t>
            </a: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work_queue_task_create</a:t>
            </a:r>
            <a:r>
              <a:rPr lang="en-US" sz="1600" b="1" smtClean="0">
                <a:latin typeface="Lucida Console" pitchFamily="49" charset="0"/>
              </a:rPr>
              <a:t>(“sim.exe –p 50 in.dat &gt;out.txt”);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/// Missing: Specify files needed by the task.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work_queue_submit</a:t>
            </a:r>
            <a:r>
              <a:rPr lang="en-US" sz="1600" b="1" smtClean="0">
                <a:latin typeface="Lucida Console" pitchFamily="49" charset="0"/>
              </a:rPr>
              <a:t>( queue, task );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while(!</a:t>
            </a: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work_queue_empty</a:t>
            </a:r>
            <a:r>
              <a:rPr lang="en-US" sz="1600" b="1" smtClean="0">
                <a:latin typeface="Lucida Console" pitchFamily="49" charset="0"/>
              </a:rPr>
              <a:t>(queue)) {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	task = </a:t>
            </a: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work_queue_wait</a:t>
            </a:r>
            <a:r>
              <a:rPr lang="en-US" sz="1600" b="1" smtClean="0">
                <a:latin typeface="Lucida Console" pitchFamily="49" charset="0"/>
              </a:rPr>
              <a:t>( queue, 60 );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	if(task) </a:t>
            </a: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work_queue_task_delete</a:t>
            </a:r>
            <a:r>
              <a:rPr lang="en-US" sz="1600" b="1" smtClean="0">
                <a:latin typeface="Lucida Console" pitchFamily="49" charset="0"/>
              </a:rPr>
              <a:t>( task );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Python: Specify Files for a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971800"/>
            <a:ext cx="6400800" cy="3733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1600" b="1" smtClean="0">
              <a:solidFill>
                <a:srgbClr val="FFFF00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b="1" smtClean="0">
                <a:latin typeface="Lucida Console" pitchFamily="49" charset="0"/>
              </a:rPr>
              <a:t>( “in.dat”, ”in.dat”,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WORK_QUEUE_INPUT, cache = False )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b="1" smtClean="0">
                <a:latin typeface="Lucida Console" pitchFamily="49" charset="0"/>
              </a:rPr>
              <a:t>( “calib.dat”, ”calib.dat”,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WORK_QUEUE_INPUT, cache = False )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b="1" smtClean="0">
                <a:latin typeface="Lucida Console" pitchFamily="49" charset="0"/>
              </a:rPr>
              <a:t>( “out.txt”, ”out.txt”,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WORK_QUEUE_OUTPUT, cache = False )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b="1" smtClean="0">
                <a:latin typeface="Lucida Console" pitchFamily="49" charset="0"/>
              </a:rPr>
              <a:t>( “sim.exe”, ”sim.exe”,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 WORK_QUEUE_INPUT, cache = True )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sim.exe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in.dat</a:t>
            </a:r>
          </a:p>
        </p:txBody>
      </p:sp>
      <p:cxnSp>
        <p:nvCxnSpPr>
          <p:cNvPr id="7" name="Straight Arrow Connector 6"/>
          <p:cNvCxnSpPr>
            <a:stCxn id="5" idx="3"/>
            <a:endCxn id="4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calib.dat</a:t>
            </a:r>
          </a:p>
        </p:txBody>
      </p:sp>
      <p:cxnSp>
        <p:nvCxnSpPr>
          <p:cNvPr id="11" name="Straight Arrow Connector 10"/>
          <p:cNvCxnSpPr>
            <a:stCxn id="9" idx="3"/>
            <a:endCxn id="4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out.txt</a:t>
            </a:r>
          </a:p>
        </p:txBody>
      </p:sp>
      <p:cxnSp>
        <p:nvCxnSpPr>
          <p:cNvPr id="26" name="Straight Arrow Connector 25"/>
          <p:cNvCxnSpPr>
            <a:stCxn id="4" idx="6"/>
            <a:endCxn id="24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TextBox 26"/>
          <p:cNvSpPr txBox="1">
            <a:spLocks noChangeArrowheads="1"/>
          </p:cNvSpPr>
          <p:nvPr/>
        </p:nvSpPr>
        <p:spPr bwMode="auto">
          <a:xfrm>
            <a:off x="2819400" y="2514600"/>
            <a:ext cx="3657600" cy="3762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sim.exe  in.dat  –p 50  &gt;  out.txt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Perl: Specify Files for a Task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sim.exe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in.dat</a:t>
            </a:r>
          </a:p>
        </p:txBody>
      </p:sp>
      <p:cxnSp>
        <p:nvCxnSpPr>
          <p:cNvPr id="7" name="Straight Arrow Connector 6"/>
          <p:cNvCxnSpPr>
            <a:stCxn id="5" idx="3"/>
            <a:endCxn id="4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calib.dat</a:t>
            </a:r>
          </a:p>
        </p:txBody>
      </p:sp>
      <p:cxnSp>
        <p:nvCxnSpPr>
          <p:cNvPr id="11" name="Straight Arrow Connector 10"/>
          <p:cNvCxnSpPr>
            <a:stCxn id="9" idx="3"/>
            <a:endCxn id="4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out.txt</a:t>
            </a:r>
          </a:p>
        </p:txBody>
      </p:sp>
      <p:cxnSp>
        <p:nvCxnSpPr>
          <p:cNvPr id="26" name="Straight Arrow Connector 25"/>
          <p:cNvCxnSpPr>
            <a:stCxn id="4" idx="6"/>
            <a:endCxn id="24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7" name="TextBox 26"/>
          <p:cNvSpPr txBox="1">
            <a:spLocks noChangeArrowheads="1"/>
          </p:cNvSpPr>
          <p:nvPr/>
        </p:nvSpPr>
        <p:spPr bwMode="auto">
          <a:xfrm>
            <a:off x="2819400" y="2514600"/>
            <a:ext cx="3657600" cy="3762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sim.exe  in.dat  –p 50  &gt;  out.txt</a:t>
            </a:r>
          </a:p>
        </p:txBody>
      </p:sp>
      <p:sp>
        <p:nvSpPr>
          <p:cNvPr id="32778" name="Content Placeholder 2"/>
          <p:cNvSpPr>
            <a:spLocks/>
          </p:cNvSpPr>
          <p:nvPr/>
        </p:nvSpPr>
        <p:spPr bwMode="auto">
          <a:xfrm>
            <a:off x="838200" y="2971800"/>
            <a:ext cx="7543800" cy="373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 b="1">
              <a:solidFill>
                <a:srgbClr val="FFFF00"/>
              </a:solidFill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>
                <a:latin typeface="Lucida Console" pitchFamily="49" charset="0"/>
              </a:rPr>
              <a:t>( $task,“in.dat”,”in.dat”,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latin typeface="Lucida Console" pitchFamily="49" charset="0"/>
              </a:rPr>
              <a:t>            $WORK_QUEUE_INPUT, $WORK_QUEUE_NOCACHE );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 b="1"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>
                <a:latin typeface="Lucida Console" pitchFamily="49" charset="0"/>
              </a:rPr>
              <a:t>( $task,“calib.dat”,”calib.dat”,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latin typeface="Lucida Console" pitchFamily="49" charset="0"/>
              </a:rPr>
              <a:t>           $WORK_QUEUE_INPUT, $WORK_QUEUE_NOCACHE );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 b="1"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>
                <a:latin typeface="Lucida Console" pitchFamily="49" charset="0"/>
              </a:rPr>
              <a:t>( $task,“out.txt”,”out.txt”,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latin typeface="Lucida Console" pitchFamily="49" charset="0"/>
              </a:rPr>
              <a:t>           $WORK_QUEUE_OUTPUT, $WORK_QUEUE_NOCACHE );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 b="1"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>
                <a:latin typeface="Lucida Console" pitchFamily="49" charset="0"/>
              </a:rPr>
              <a:t>( $task,“sim.exe”,”sim.exe”,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latin typeface="Lucida Console" pitchFamily="49" charset="0"/>
              </a:rPr>
              <a:t>            $WORK_QUEUE_INPUT, $WORK_QUEUE_CACHE 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C: Specify Files for a Task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762000" y="2971800"/>
            <a:ext cx="7696200" cy="3733800"/>
          </a:xfrm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endParaRPr lang="en-US" sz="1600" b="1" smtClean="0">
              <a:solidFill>
                <a:srgbClr val="FFFF00"/>
              </a:solidFill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 smtClean="0">
                <a:latin typeface="Lucida Console" pitchFamily="49" charset="0"/>
              </a:rPr>
              <a:t>( task,“in.dat”,”in.dat”,</a:t>
            </a:r>
          </a:p>
          <a:p>
            <a:pPr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 WORK_QUEUE_INPUT, WORK_QUEUE_NOCACHE );</a:t>
            </a:r>
          </a:p>
          <a:p>
            <a:pPr>
              <a:buFont typeface="Arial" charset="0"/>
              <a:buNone/>
            </a:pPr>
            <a:endParaRPr lang="en-US" sz="1600" b="1" smtClean="0">
              <a:solidFill>
                <a:srgbClr val="FFFF00"/>
              </a:solidFill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 smtClean="0">
                <a:latin typeface="Lucida Console" pitchFamily="49" charset="0"/>
              </a:rPr>
              <a:t>( task,“calib.dat”,”calib.dat”,</a:t>
            </a:r>
          </a:p>
          <a:p>
            <a:pPr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WORK_QUEUE_INPUT, WORK_QUEUE_CACHE );</a:t>
            </a:r>
          </a:p>
          <a:p>
            <a:pPr>
              <a:buFont typeface="Arial" charset="0"/>
              <a:buNone/>
            </a:pPr>
            <a:endParaRPr lang="en-US" sz="1600" b="1" smtClean="0">
              <a:solidFill>
                <a:srgbClr val="FFFF00"/>
              </a:solidFill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 smtClean="0">
                <a:latin typeface="Lucida Console" pitchFamily="49" charset="0"/>
              </a:rPr>
              <a:t>( task,“out.txt”,”out.txt”,</a:t>
            </a:r>
          </a:p>
          <a:p>
            <a:pPr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WORK_QUEUE_OUTPUT, WORK_QUEUE_NOCACHE );</a:t>
            </a:r>
          </a:p>
          <a:p>
            <a:pPr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 smtClean="0">
                <a:latin typeface="Lucida Console" pitchFamily="49" charset="0"/>
              </a:rPr>
              <a:t>( task,“sim.exe”,”sim.exe”,</a:t>
            </a:r>
          </a:p>
          <a:p>
            <a:pPr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 WORK_QUEUE_INPUT, WORK_QUEUE_CACHE );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sim.exe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in.dat</a:t>
            </a:r>
          </a:p>
        </p:txBody>
      </p:sp>
      <p:cxnSp>
        <p:nvCxnSpPr>
          <p:cNvPr id="7" name="Straight Arrow Connector 6"/>
          <p:cNvCxnSpPr>
            <a:stCxn id="5" idx="3"/>
            <a:endCxn id="4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calib.dat</a:t>
            </a:r>
          </a:p>
        </p:txBody>
      </p:sp>
      <p:cxnSp>
        <p:nvCxnSpPr>
          <p:cNvPr id="11" name="Straight Arrow Connector 10"/>
          <p:cNvCxnSpPr>
            <a:stCxn id="9" idx="3"/>
            <a:endCxn id="4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out.txt</a:t>
            </a:r>
          </a:p>
        </p:txBody>
      </p:sp>
      <p:cxnSp>
        <p:nvCxnSpPr>
          <p:cNvPr id="26" name="Straight Arrow Connector 25"/>
          <p:cNvCxnSpPr>
            <a:stCxn id="4" idx="6"/>
            <a:endCxn id="24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2" name="TextBox 26"/>
          <p:cNvSpPr txBox="1">
            <a:spLocks noChangeArrowheads="1"/>
          </p:cNvSpPr>
          <p:nvPr/>
        </p:nvSpPr>
        <p:spPr bwMode="auto">
          <a:xfrm>
            <a:off x="2819400" y="2514600"/>
            <a:ext cx="3657600" cy="36988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sim.exe in.dat –p 50 &gt; out.txt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90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 must state</a:t>
            </a:r>
            <a:br>
              <a:rPr lang="en-US" dirty="0" smtClean="0"/>
            </a:br>
            <a:r>
              <a:rPr lang="en-US" dirty="0" smtClean="0"/>
              <a:t>all the files</a:t>
            </a:r>
            <a:br>
              <a:rPr lang="en-US" dirty="0" smtClean="0"/>
            </a:br>
            <a:r>
              <a:rPr lang="en-US" dirty="0" smtClean="0"/>
              <a:t>needed by the command.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3152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7818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5867400" y="76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22098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9144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6002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35052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6858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76200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0386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49530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Go to: </a:t>
            </a:r>
            <a:r>
              <a:rPr lang="en-US" sz="3600" b="1" smtClean="0"/>
              <a:t>http://nd.edu/~ccl</a:t>
            </a:r>
            <a:endParaRPr lang="en-US" sz="3300" b="1" smtClean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971800" y="2057400"/>
            <a:ext cx="3048000" cy="4572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 txBox="1">
            <a:spLocks/>
          </p:cNvSpPr>
          <p:nvPr/>
        </p:nvSpPr>
        <p:spPr bwMode="auto">
          <a:xfrm>
            <a:off x="685800" y="152400"/>
            <a:ext cx="83058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4000">
                <a:solidFill>
                  <a:srgbClr val="FFFF00"/>
                </a:solidFill>
              </a:rPr>
              <a:t>Running the Work Queue program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1185863"/>
            <a:ext cx="8991600" cy="4800600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Python: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      $  python  work_queue_example.py</a:t>
            </a:r>
          </a:p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Perl:</a:t>
            </a:r>
          </a:p>
          <a:p>
            <a:pPr lvl="1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$  perl  work_queue_example.pl</a:t>
            </a:r>
          </a:p>
          <a:p>
            <a:pPr marL="342900" indent="-342900" defTabSz="4572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C: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>
                <a:latin typeface="Calibri" pitchFamily="34" charset="0"/>
              </a:rPr>
              <a:t>     </a:t>
            </a:r>
            <a:r>
              <a:rPr lang="en-US" sz="2200">
                <a:solidFill>
                  <a:srgbClr val="FFFF00"/>
                </a:solidFill>
                <a:latin typeface="Calibri" pitchFamily="34" charset="0"/>
              </a:rPr>
              <a:t>$   gcc  work_queue_example.c   -o work_queue_example  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>
                <a:solidFill>
                  <a:srgbClr val="FFFF00"/>
                </a:solidFill>
                <a:latin typeface="Calibri" pitchFamily="34" charset="0"/>
              </a:rPr>
              <a:t>                                     -I~/cctools/include/cctools  -L~/cctools/lib  -ldttools  -lm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>
                <a:solidFill>
                  <a:srgbClr val="FFFF00"/>
                </a:solidFill>
                <a:latin typeface="Calibri" pitchFamily="34" charset="0"/>
              </a:rPr>
              <a:t>       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>
                <a:solidFill>
                  <a:srgbClr val="FFFF00"/>
                </a:solidFill>
                <a:latin typeface="Calibri" pitchFamily="34" charset="0"/>
              </a:rPr>
              <a:t>      $  ./work_queue_example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50000"/>
              </a:lnSpc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 txBox="1">
            <a:spLocks/>
          </p:cNvSpPr>
          <p:nvPr/>
        </p:nvSpPr>
        <p:spPr bwMode="auto">
          <a:xfrm>
            <a:off x="0" y="304800"/>
            <a:ext cx="9144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3600">
                <a:solidFill>
                  <a:srgbClr val="FFFF00"/>
                </a:solidFill>
              </a:rPr>
              <a:t>Start workers for your Work Queue program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295400"/>
            <a:ext cx="9274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Start one local worker: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$</a:t>
            </a:r>
            <a:r>
              <a:rPr lang="en-US" sz="280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work_queue_worker  $MASTERHOST  $MASTERPORT</a:t>
            </a:r>
          </a:p>
          <a:p>
            <a:pPr marL="342900" indent="-342900" defTabSz="457200">
              <a:lnSpc>
                <a:spcPct val="50000"/>
              </a:lnSpc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Submit (10) workers to SGE: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$ sge_submit_workers  $MASTERHOST  $MASTERPORT  10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endParaRPr lang="en-US" sz="280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Submit (10) workers to Condor: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$ condor_submit_workers  $MASTERHOST  $MASTERPORT 10</a:t>
            </a:r>
          </a:p>
          <a:p>
            <a:pPr marL="342900" indent="-342900" defTabSz="457200">
              <a:lnSpc>
                <a:spcPct val="50000"/>
              </a:lnSpc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43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500" i="1">
                <a:latin typeface="Calibri" pitchFamily="34" charset="0"/>
              </a:rPr>
              <a:t>     </a:t>
            </a:r>
            <a:r>
              <a:rPr lang="en-US" sz="1700" i="1">
                <a:latin typeface="Calibri" pitchFamily="34" charset="0"/>
              </a:rPr>
              <a:t>$MASTERHOST =</a:t>
            </a:r>
            <a:r>
              <a:rPr lang="en-US" sz="1700" b="1" i="1">
                <a:latin typeface="Calibri" pitchFamily="34" charset="0"/>
              </a:rPr>
              <a:t> </a:t>
            </a:r>
            <a:r>
              <a:rPr lang="en-US" sz="1700" i="1">
                <a:latin typeface="Calibri" pitchFamily="34" charset="0"/>
              </a:rPr>
              <a:t>Name of machine where Work Queue program runs. </a:t>
            </a:r>
            <a:r>
              <a:rPr lang="en-US" sz="1700" b="1" i="1">
                <a:latin typeface="Calibri" pitchFamily="34" charset="0"/>
              </a:rPr>
              <a:t>(e.g., alamo.fgrid.org)</a:t>
            </a:r>
          </a:p>
          <a:p>
            <a:pPr defTabSz="457200"/>
            <a:r>
              <a:rPr lang="en-US" sz="1700" i="1">
                <a:latin typeface="Calibri" pitchFamily="34" charset="0"/>
              </a:rPr>
              <a:t>     $MASTERPORT =</a:t>
            </a:r>
            <a:r>
              <a:rPr lang="en-US" sz="1700" b="1" i="1">
                <a:latin typeface="Calibri" pitchFamily="34" charset="0"/>
              </a:rPr>
              <a:t> </a:t>
            </a:r>
            <a:r>
              <a:rPr lang="en-US" sz="1700" i="1">
                <a:latin typeface="Calibri" pitchFamily="34" charset="0"/>
              </a:rPr>
              <a:t>Port on which Work Queue program is listening. </a:t>
            </a:r>
            <a:r>
              <a:rPr lang="en-US" sz="1700" b="1" i="1">
                <a:latin typeface="Calibri" pitchFamily="34" charset="0"/>
              </a:rPr>
              <a:t>(e.g., 1024)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87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FutureGrid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Torque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Campus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Public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Cloud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Provider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Private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3188" y="4699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5588" y="485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988" y="5003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0388" y="515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9600" y="34290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tx1"/>
                </a:solidFill>
                <a:cs typeface="Arial" charset="0"/>
              </a:rPr>
              <a:t>Work Queue Master</a:t>
            </a:r>
          </a:p>
        </p:txBody>
      </p:sp>
      <p:sp>
        <p:nvSpPr>
          <p:cNvPr id="72717" name="TextBox 63"/>
          <p:cNvSpPr txBox="1">
            <a:spLocks noChangeArrowheads="1"/>
          </p:cNvSpPr>
          <p:nvPr/>
        </p:nvSpPr>
        <p:spPr bwMode="auto">
          <a:xfrm>
            <a:off x="763588" y="5537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Local Files and Programs</a:t>
            </a:r>
          </a:p>
        </p:txBody>
      </p:sp>
      <p:cxnSp>
        <p:nvCxnSpPr>
          <p:cNvPr id="66" name="Straight Arrow Connector 65"/>
          <p:cNvCxnSpPr>
            <a:cxnSpLocks noChangeShapeType="1"/>
            <a:stCxn id="21" idx="0"/>
            <a:endCxn id="20" idx="2"/>
          </p:cNvCxnSpPr>
          <p:nvPr/>
        </p:nvCxnSpPr>
        <p:spPr bwMode="auto">
          <a:xfrm flipH="1" flipV="1">
            <a:off x="1638300" y="4127500"/>
            <a:ext cx="1588" cy="5588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2719" name="TextBox 30"/>
          <p:cNvSpPr txBox="1">
            <a:spLocks noChangeArrowheads="1"/>
          </p:cNvSpPr>
          <p:nvPr/>
        </p:nvSpPr>
        <p:spPr bwMode="auto">
          <a:xfrm>
            <a:off x="381000" y="304800"/>
            <a:ext cx="85883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800">
                <a:solidFill>
                  <a:srgbClr val="FFFF00"/>
                </a:solidFill>
                <a:latin typeface="Calibri" pitchFamily="34" charset="0"/>
              </a:rPr>
              <a:t>Harness resources from multiple platforms</a:t>
            </a: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477000" y="1981200"/>
            <a:ext cx="1524000" cy="1524000"/>
            <a:chOff x="6477000" y="1981200"/>
            <a:chExt cx="1524000" cy="1524000"/>
          </a:xfrm>
        </p:grpSpPr>
        <p:sp>
          <p:nvSpPr>
            <p:cNvPr id="72721" name="Oval 31"/>
            <p:cNvSpPr>
              <a:spLocks noChangeArrowheads="1"/>
            </p:cNvSpPr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72722" name="Oval 32"/>
            <p:cNvSpPr>
              <a:spLocks noChangeArrowheads="1"/>
            </p:cNvSpPr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72723" name="Oval 38"/>
            <p:cNvSpPr>
              <a:spLocks noChangeArrowheads="1"/>
            </p:cNvSpPr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807075" y="4114800"/>
            <a:ext cx="2651125" cy="2590800"/>
            <a:chOff x="5806680" y="4114800"/>
            <a:chExt cx="2651520" cy="2590800"/>
          </a:xfrm>
        </p:grpSpPr>
        <p:sp>
          <p:nvSpPr>
            <p:cNvPr id="72725" name="TextBox 48"/>
            <p:cNvSpPr txBox="1">
              <a:spLocks noChangeArrowheads="1"/>
            </p:cNvSpPr>
            <p:nvPr/>
          </p:nvSpPr>
          <p:spPr bwMode="auto">
            <a:xfrm>
              <a:off x="5806680" y="6336268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ssh</a:t>
              </a:r>
            </a:p>
          </p:txBody>
        </p:sp>
        <p:cxnSp>
          <p:nvCxnSpPr>
            <p:cNvPr id="50" name="Straight Arrow Connector 49"/>
            <p:cNvCxnSpPr>
              <a:stCxn id="72725" idx="0"/>
              <a:endCxn id="5" idx="2"/>
            </p:cNvCxnSpPr>
            <p:nvPr/>
          </p:nvCxnSpPr>
          <p:spPr>
            <a:xfrm rot="16200000" flipV="1">
              <a:off x="6937971" y="6141243"/>
              <a:ext cx="381000" cy="7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27" name="Oval 39"/>
            <p:cNvSpPr>
              <a:spLocks noChangeArrowheads="1"/>
            </p:cNvSpPr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72728" name="Oval 40"/>
            <p:cNvSpPr>
              <a:spLocks noChangeArrowheads="1"/>
            </p:cNvSpPr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72729" name="Oval 41"/>
            <p:cNvSpPr>
              <a:spLocks noChangeArrowheads="1"/>
            </p:cNvSpPr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72730" name="Oval 42"/>
            <p:cNvSpPr>
              <a:spLocks noChangeArrowheads="1"/>
            </p:cNvSpPr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Calibri" pitchFamily="34" charset="0"/>
                </a:rPr>
                <a:t>W</a:t>
              </a:r>
              <a:endParaRPr lang="en-US"/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200400" y="1066800"/>
            <a:ext cx="2590800" cy="2362200"/>
            <a:chOff x="3200400" y="1066800"/>
            <a:chExt cx="2590800" cy="2362200"/>
          </a:xfrm>
        </p:grpSpPr>
        <p:sp>
          <p:nvSpPr>
            <p:cNvPr id="72732" name="TextBox 9"/>
            <p:cNvSpPr txBox="1">
              <a:spLocks noChangeArrowheads="1"/>
            </p:cNvSpPr>
            <p:nvPr/>
          </p:nvSpPr>
          <p:spPr bwMode="auto">
            <a:xfrm>
              <a:off x="3200400" y="1066800"/>
              <a:ext cx="2590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torque_submit_workers </a:t>
              </a:r>
            </a:p>
          </p:txBody>
        </p:sp>
        <p:cxnSp>
          <p:nvCxnSpPr>
            <p:cNvPr id="13" name="Straight Arrow Connector 12"/>
            <p:cNvCxnSpPr>
              <a:stCxn id="72732" idx="2"/>
              <a:endCxn id="68" idx="0"/>
            </p:cNvCxnSpPr>
            <p:nvPr/>
          </p:nvCxnSpPr>
          <p:spPr>
            <a:xfrm>
              <a:off x="4495800" y="1436688"/>
              <a:ext cx="190500" cy="2508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734" name="Group 54"/>
            <p:cNvGrpSpPr>
              <a:grpSpLocks/>
            </p:cNvGrpSpPr>
            <p:nvPr/>
          </p:nvGrpSpPr>
          <p:grpSpPr bwMode="auto">
            <a:xfrm>
              <a:off x="3962400" y="1981200"/>
              <a:ext cx="1524000" cy="1447800"/>
              <a:chOff x="3962400" y="1981200"/>
              <a:chExt cx="1524000" cy="1447800"/>
            </a:xfrm>
          </p:grpSpPr>
          <p:sp>
            <p:nvSpPr>
              <p:cNvPr id="72735" name="Oval 45"/>
              <p:cNvSpPr>
                <a:spLocks noChangeArrowheads="1"/>
              </p:cNvSpPr>
              <p:nvPr/>
            </p:nvSpPr>
            <p:spPr bwMode="auto">
              <a:xfrm>
                <a:off x="4953000" y="28956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  <p:sp>
            <p:nvSpPr>
              <p:cNvPr id="72736" name="Oval 46"/>
              <p:cNvSpPr>
                <a:spLocks noChangeArrowheads="1"/>
              </p:cNvSpPr>
              <p:nvPr/>
            </p:nvSpPr>
            <p:spPr bwMode="auto">
              <a:xfrm>
                <a:off x="4648200" y="19812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  <p:sp>
            <p:nvSpPr>
              <p:cNvPr id="72737" name="Oval 47"/>
              <p:cNvSpPr>
                <a:spLocks noChangeArrowheads="1"/>
              </p:cNvSpPr>
              <p:nvPr/>
            </p:nvSpPr>
            <p:spPr bwMode="auto">
              <a:xfrm>
                <a:off x="3962400" y="28194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</p:grp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3352800" y="4038600"/>
            <a:ext cx="2651125" cy="2743200"/>
            <a:chOff x="3352800" y="4038600"/>
            <a:chExt cx="2651520" cy="2743200"/>
          </a:xfrm>
        </p:grpSpPr>
        <p:sp>
          <p:nvSpPr>
            <p:cNvPr id="72739" name="TextBox 10"/>
            <p:cNvSpPr txBox="1">
              <a:spLocks noChangeArrowheads="1"/>
            </p:cNvSpPr>
            <p:nvPr/>
          </p:nvSpPr>
          <p:spPr bwMode="auto">
            <a:xfrm>
              <a:off x="3352800" y="6412468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condor_submit_workers </a:t>
              </a:r>
            </a:p>
          </p:txBody>
        </p:sp>
        <p:cxnSp>
          <p:nvCxnSpPr>
            <p:cNvPr id="15" name="Straight Arrow Connector 14"/>
            <p:cNvCxnSpPr>
              <a:endCxn id="4" idx="2"/>
            </p:cNvCxnSpPr>
            <p:nvPr/>
          </p:nvCxnSpPr>
          <p:spPr>
            <a:xfrm rot="5400000" flipH="1" flipV="1">
              <a:off x="4415830" y="6217443"/>
              <a:ext cx="5334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41" name="Oval 43"/>
            <p:cNvSpPr>
              <a:spLocks noChangeArrowheads="1"/>
            </p:cNvSpPr>
            <p:nvPr/>
          </p:nvSpPr>
          <p:spPr bwMode="auto"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72742" name="Oval 44"/>
            <p:cNvSpPr>
              <a:spLocks noChangeArrowheads="1"/>
            </p:cNvSpPr>
            <p:nvPr/>
          </p:nvSpPr>
          <p:spPr bwMode="auto"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72743" name="Oval 50"/>
            <p:cNvSpPr>
              <a:spLocks noChangeArrowheads="1"/>
            </p:cNvSpPr>
            <p:nvPr/>
          </p:nvSpPr>
          <p:spPr bwMode="auto"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2667000" y="2438400"/>
            <a:ext cx="4495800" cy="2590800"/>
            <a:chOff x="2667000" y="2450068"/>
            <a:chExt cx="4495800" cy="2590800"/>
          </a:xfrm>
          <a:solidFill>
            <a:schemeClr val="tx1">
              <a:lumMod val="65000"/>
            </a:schemeClr>
          </a:solidFill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Thousands of Workers in 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submit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tasks</a:t>
              </a:r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288268"/>
              <a:ext cx="1980406" cy="4585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593068"/>
              <a:ext cx="1828006" cy="1537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746837"/>
              <a:ext cx="1904206" cy="6082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746837"/>
              <a:ext cx="1904206" cy="3034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746837"/>
              <a:ext cx="1828006" cy="748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2743200"/>
            <a:ext cx="5486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smtClean="0"/>
              <a:t>Keeping track of port numbers gets old really fast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73152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7818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5867400" y="76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22098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9144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6002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35052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6858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76200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0386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49530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Use Project Names</a:t>
            </a:r>
          </a:p>
        </p:txBody>
      </p:sp>
      <p:sp>
        <p:nvSpPr>
          <p:cNvPr id="6" name="Oval 5"/>
          <p:cNvSpPr/>
          <p:nvPr/>
        </p:nvSpPr>
        <p:spPr>
          <a:xfrm>
            <a:off x="5638800" y="2286000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Worker</a:t>
            </a:r>
          </a:p>
        </p:txBody>
      </p:sp>
      <p:sp>
        <p:nvSpPr>
          <p:cNvPr id="73733" name="TextBox 17"/>
          <p:cNvSpPr txBox="1">
            <a:spLocks noChangeArrowheads="1"/>
          </p:cNvSpPr>
          <p:nvPr/>
        </p:nvSpPr>
        <p:spPr bwMode="auto">
          <a:xfrm>
            <a:off x="5943600" y="1600200"/>
            <a:ext cx="2778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work_queue_worker</a:t>
            </a:r>
          </a:p>
          <a:p>
            <a:pPr algn="r"/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-a –N myproject</a:t>
            </a:r>
          </a:p>
        </p:txBody>
      </p:sp>
      <p:sp>
        <p:nvSpPr>
          <p:cNvPr id="20" name="Oval 19"/>
          <p:cNvSpPr/>
          <p:nvPr/>
        </p:nvSpPr>
        <p:spPr>
          <a:xfrm>
            <a:off x="3927475" y="441960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Catalog</a:t>
            </a: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394075" y="2209800"/>
            <a:ext cx="2209800" cy="723900"/>
            <a:chOff x="3429000" y="2667000"/>
            <a:chExt cx="2209800" cy="723900"/>
          </a:xfrm>
        </p:grpSpPr>
        <p:cxnSp>
          <p:nvCxnSpPr>
            <p:cNvPr id="10" name="Straight Arrow Connector 9"/>
            <p:cNvCxnSpPr>
              <a:stCxn id="6" idx="2"/>
              <a:endCxn id="4" idx="6"/>
            </p:cNvCxnSpPr>
            <p:nvPr/>
          </p:nvCxnSpPr>
          <p:spPr>
            <a:xfrm flipH="1">
              <a:off x="3429000" y="3390900"/>
              <a:ext cx="2209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37" name="TextBox 32"/>
            <p:cNvSpPr txBox="1">
              <a:spLocks noChangeArrowheads="1"/>
            </p:cNvSpPr>
            <p:nvPr/>
          </p:nvSpPr>
          <p:spPr bwMode="auto">
            <a:xfrm>
              <a:off x="3922713" y="2667000"/>
              <a:ext cx="128428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connect to</a:t>
              </a:r>
            </a:p>
            <a:p>
              <a:pPr algn="ctr"/>
              <a:r>
                <a:rPr lang="en-US">
                  <a:latin typeface="Calibri" pitchFamily="34" charset="0"/>
                </a:rPr>
                <a:t>alamo:9037</a:t>
              </a: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2406650" y="3390900"/>
            <a:ext cx="1722438" cy="1206500"/>
            <a:chOff x="2441574" y="3848893"/>
            <a:chExt cx="1721692" cy="1206455"/>
          </a:xfrm>
        </p:grpSpPr>
        <p:cxnSp>
          <p:nvCxnSpPr>
            <p:cNvPr id="29" name="Straight Arrow Connector 28"/>
            <p:cNvCxnSpPr>
              <a:stCxn id="4" idx="5"/>
              <a:endCxn id="20" idx="1"/>
            </p:cNvCxnSpPr>
            <p:nvPr/>
          </p:nvCxnSpPr>
          <p:spPr>
            <a:xfrm>
              <a:off x="3217526" y="3848893"/>
              <a:ext cx="945740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40" name="TextBox 33"/>
            <p:cNvSpPr txBox="1">
              <a:spLocks noChangeArrowheads="1"/>
            </p:cNvSpPr>
            <p:nvPr/>
          </p:nvSpPr>
          <p:spPr bwMode="auto">
            <a:xfrm>
              <a:off x="2441574" y="4344175"/>
              <a:ext cx="1042536" cy="366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advertise</a:t>
              </a: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759200" y="5602288"/>
            <a:ext cx="1716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“myproject”</a:t>
            </a:r>
          </a:p>
          <a:p>
            <a:pPr algn="ctr"/>
            <a:r>
              <a:rPr lang="en-US">
                <a:latin typeface="Calibri" pitchFamily="34" charset="0"/>
              </a:rPr>
              <a:t>is at alamo:9037</a:t>
            </a: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097463" y="3390900"/>
            <a:ext cx="1231900" cy="1206500"/>
            <a:chOff x="5133134" y="3848893"/>
            <a:chExt cx="1231730" cy="1206455"/>
          </a:xfrm>
        </p:grpSpPr>
        <p:cxnSp>
          <p:nvCxnSpPr>
            <p:cNvPr id="36" name="Straight Arrow Connector 35"/>
            <p:cNvCxnSpPr>
              <a:stCxn id="6" idx="3"/>
              <a:endCxn id="20" idx="7"/>
            </p:cNvCxnSpPr>
            <p:nvPr/>
          </p:nvCxnSpPr>
          <p:spPr>
            <a:xfrm flipH="1">
              <a:off x="5133134" y="3848893"/>
              <a:ext cx="706340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44" name="TextBox 39"/>
            <p:cNvSpPr txBox="1">
              <a:spLocks noChangeArrowheads="1"/>
            </p:cNvSpPr>
            <p:nvPr/>
          </p:nvSpPr>
          <p:spPr bwMode="auto">
            <a:xfrm>
              <a:off x="5642651" y="4420372"/>
              <a:ext cx="722213" cy="366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914400" y="1219200"/>
            <a:ext cx="2479675" cy="2362200"/>
            <a:chOff x="949953" y="1676400"/>
            <a:chExt cx="2479047" cy="2362200"/>
          </a:xfrm>
        </p:grpSpPr>
        <p:sp>
          <p:nvSpPr>
            <p:cNvPr id="4" name="Oval 3"/>
            <p:cNvSpPr/>
            <p:nvPr/>
          </p:nvSpPr>
          <p:spPr>
            <a:xfrm>
              <a:off x="1981567" y="2743200"/>
              <a:ext cx="1447433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cs typeface="Arial" charset="0"/>
                </a:rPr>
                <a:t>Work Queue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  <a:cs typeface="Arial" charset="0"/>
                </a:rPr>
                <a:t>(port 9037)</a:t>
              </a:r>
            </a:p>
          </p:txBody>
        </p:sp>
        <p:sp>
          <p:nvSpPr>
            <p:cNvPr id="73747" name="TextBox 29"/>
            <p:cNvSpPr txBox="1">
              <a:spLocks noChangeArrowheads="1"/>
            </p:cNvSpPr>
            <p:nvPr/>
          </p:nvSpPr>
          <p:spPr bwMode="auto">
            <a:xfrm>
              <a:off x="949953" y="1676400"/>
              <a:ext cx="18410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193675" y="4795838"/>
            <a:ext cx="3733800" cy="611187"/>
            <a:chOff x="228600" y="5253335"/>
            <a:chExt cx="3733800" cy="610892"/>
          </a:xfrm>
        </p:grpSpPr>
        <p:cxnSp>
          <p:nvCxnSpPr>
            <p:cNvPr id="41" name="Straight Arrow Connector 40"/>
            <p:cNvCxnSpPr>
              <a:stCxn id="73751" idx="3"/>
              <a:endCxn id="20" idx="2"/>
            </p:cNvCxnSpPr>
            <p:nvPr/>
          </p:nvCxnSpPr>
          <p:spPr>
            <a:xfrm>
              <a:off x="2884488" y="5483411"/>
              <a:ext cx="1077912" cy="31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50" name="TextBox 38"/>
            <p:cNvSpPr txBox="1">
              <a:spLocks noChangeArrowheads="1"/>
            </p:cNvSpPr>
            <p:nvPr/>
          </p:nvSpPr>
          <p:spPr bwMode="auto">
            <a:xfrm>
              <a:off x="3051175" y="5497692"/>
              <a:ext cx="722313" cy="366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query</a:t>
              </a:r>
            </a:p>
          </p:txBody>
        </p:sp>
        <p:sp>
          <p:nvSpPr>
            <p:cNvPr id="73751" name="TextBox 41"/>
            <p:cNvSpPr txBox="1">
              <a:spLocks noChangeArrowheads="1"/>
            </p:cNvSpPr>
            <p:nvPr/>
          </p:nvSpPr>
          <p:spPr bwMode="auto">
            <a:xfrm>
              <a:off x="228600" y="5253335"/>
              <a:ext cx="2644775" cy="456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  <a:latin typeface="Calibri" pitchFamily="34" charset="0"/>
                </a:rPr>
                <a:t>work_queue_status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3733" grpId="0"/>
      <p:bldP spid="20" grpId="0" animBg="1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688" y="5486400"/>
            <a:ext cx="9104312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9688" y="4038600"/>
            <a:ext cx="9104312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2667000"/>
            <a:ext cx="9104313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53250" name="Title 1"/>
          <p:cNvSpPr txBox="1">
            <a:spLocks/>
          </p:cNvSpPr>
          <p:nvPr/>
        </p:nvSpPr>
        <p:spPr bwMode="auto">
          <a:xfrm>
            <a:off x="0" y="333375"/>
            <a:ext cx="9144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Specify Project Names in Work Queue</a:t>
            </a:r>
          </a:p>
        </p:txBody>
      </p:sp>
      <p:sp>
        <p:nvSpPr>
          <p:cNvPr id="53251" name="Content Placeholder 2"/>
          <p:cNvSpPr txBox="1">
            <a:spLocks/>
          </p:cNvSpPr>
          <p:nvPr/>
        </p:nvSpPr>
        <p:spPr bwMode="auto">
          <a:xfrm>
            <a:off x="338138" y="1447800"/>
            <a:ext cx="865346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Specify Project Name for Work Queue master:</a:t>
            </a:r>
          </a:p>
        </p:txBody>
      </p:sp>
      <p:sp>
        <p:nvSpPr>
          <p:cNvPr id="53252" name="TextBox 10"/>
          <p:cNvSpPr txBox="1">
            <a:spLocks noChangeArrowheads="1"/>
          </p:cNvSpPr>
          <p:nvPr/>
        </p:nvSpPr>
        <p:spPr bwMode="auto">
          <a:xfrm>
            <a:off x="533400" y="2133600"/>
            <a:ext cx="327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000" b="1">
                <a:latin typeface="Calibri" pitchFamily="34" charset="0"/>
              </a:rPr>
              <a:t>Python:</a:t>
            </a:r>
          </a:p>
        </p:txBody>
      </p:sp>
      <p:sp>
        <p:nvSpPr>
          <p:cNvPr id="53253" name="TextBox 11"/>
          <p:cNvSpPr txBox="1">
            <a:spLocks noChangeArrowheads="1"/>
          </p:cNvSpPr>
          <p:nvPr/>
        </p:nvSpPr>
        <p:spPr bwMode="auto">
          <a:xfrm>
            <a:off x="534988" y="3548063"/>
            <a:ext cx="327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000" b="1">
                <a:latin typeface="Calibri" pitchFamily="34" charset="0"/>
              </a:rPr>
              <a:t>Perl:</a:t>
            </a:r>
          </a:p>
        </p:txBody>
      </p:sp>
      <p:sp>
        <p:nvSpPr>
          <p:cNvPr id="53254" name="TextBox 12"/>
          <p:cNvSpPr txBox="1">
            <a:spLocks noChangeArrowheads="1"/>
          </p:cNvSpPr>
          <p:nvPr/>
        </p:nvSpPr>
        <p:spPr bwMode="auto">
          <a:xfrm>
            <a:off x="534988" y="4979988"/>
            <a:ext cx="327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000" b="1">
                <a:latin typeface="Calibri" pitchFamily="34" charset="0"/>
              </a:rPr>
              <a:t> C:</a:t>
            </a:r>
          </a:p>
        </p:txBody>
      </p:sp>
      <p:sp>
        <p:nvSpPr>
          <p:cNvPr id="53255" name="Content Placeholder 2"/>
          <p:cNvSpPr txBox="1">
            <a:spLocks/>
          </p:cNvSpPr>
          <p:nvPr/>
        </p:nvSpPr>
        <p:spPr bwMode="auto">
          <a:xfrm>
            <a:off x="838200" y="2667000"/>
            <a:ext cx="615315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000">
                <a:solidFill>
                  <a:srgbClr val="FFFF00"/>
                </a:solidFill>
                <a:latin typeface="Calibri" pitchFamily="34" charset="0"/>
              </a:rPr>
              <a:t>q.specify_name (“arizona-tutorial”) </a:t>
            </a:r>
          </a:p>
        </p:txBody>
      </p:sp>
      <p:sp>
        <p:nvSpPr>
          <p:cNvPr id="53256" name="Content Placeholder 2"/>
          <p:cNvSpPr txBox="1">
            <a:spLocks/>
          </p:cNvSpPr>
          <p:nvPr/>
        </p:nvSpPr>
        <p:spPr bwMode="auto">
          <a:xfrm>
            <a:off x="762000" y="4038600"/>
            <a:ext cx="83820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000">
                <a:solidFill>
                  <a:srgbClr val="FFFF00"/>
                </a:solidFill>
                <a:latin typeface="Calibri" pitchFamily="34" charset="0"/>
              </a:rPr>
              <a:t>work_queue_specify_name ($q, “arizona-tutorial”); </a:t>
            </a:r>
          </a:p>
        </p:txBody>
      </p:sp>
      <p:sp>
        <p:nvSpPr>
          <p:cNvPr id="53257" name="Content Placeholder 2"/>
          <p:cNvSpPr txBox="1">
            <a:spLocks/>
          </p:cNvSpPr>
          <p:nvPr/>
        </p:nvSpPr>
        <p:spPr bwMode="auto">
          <a:xfrm>
            <a:off x="762000" y="5486400"/>
            <a:ext cx="8072438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000">
                <a:solidFill>
                  <a:srgbClr val="FFFF00"/>
                </a:solidFill>
                <a:latin typeface="Calibri" pitchFamily="34" charset="0"/>
              </a:rPr>
              <a:t>work_queue_specify_name (q, “arizona-tutorial”);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 txBox="1">
            <a:spLocks/>
          </p:cNvSpPr>
          <p:nvPr/>
        </p:nvSpPr>
        <p:spPr bwMode="auto">
          <a:xfrm>
            <a:off x="376238" y="333375"/>
            <a:ext cx="83867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Start Workers with Project Names</a:t>
            </a:r>
          </a:p>
        </p:txBody>
      </p:sp>
      <p:sp>
        <p:nvSpPr>
          <p:cNvPr id="54275" name="Content Placeholder 2"/>
          <p:cNvSpPr txBox="1">
            <a:spLocks/>
          </p:cNvSpPr>
          <p:nvPr/>
        </p:nvSpPr>
        <p:spPr bwMode="auto">
          <a:xfrm>
            <a:off x="4572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Start one worker: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FFFF00"/>
                </a:solidFill>
                <a:latin typeface="Calibri" pitchFamily="34" charset="0"/>
              </a:rPr>
              <a:t>$ work_queue_worker  -N arizona-tutorial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Start many workers: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FFFF00"/>
                </a:solidFill>
                <a:latin typeface="Calibri" pitchFamily="34" charset="0"/>
              </a:rPr>
              <a:t>$ sge_submit_workers -N arizona-tutorial  </a:t>
            </a: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5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FFFF00"/>
                </a:solidFill>
                <a:latin typeface="Calibri" pitchFamily="34" charset="0"/>
              </a:rPr>
              <a:t>$ condor_submit_workers -N arizona-tutorial  </a:t>
            </a: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5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xfrm>
            <a:off x="447675" y="96838"/>
            <a:ext cx="8229600" cy="1143000"/>
          </a:xfrm>
          <a:ln/>
        </p:spPr>
        <p:txBody>
          <a:bodyPr/>
          <a:lstStyle/>
          <a:p>
            <a:pPr eaLnBrk="1" hangingPunct="1"/>
            <a:r>
              <a:rPr lang="en-US" smtClean="0"/>
              <a:t>work_queue_status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1651000"/>
            <a:ext cx="8924925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 txBox="1">
            <a:spLocks/>
          </p:cNvSpPr>
          <p:nvPr/>
        </p:nvSpPr>
        <p:spPr bwMode="auto">
          <a:xfrm>
            <a:off x="555625" y="2560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4400">
                <a:solidFill>
                  <a:srgbClr val="FFFF00"/>
                </a:solidFill>
                <a:latin typeface="Calibri" pitchFamily="34" charset="0"/>
              </a:rPr>
              <a:t>Advanced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 txBox="1">
            <a:spLocks/>
          </p:cNvSpPr>
          <p:nvPr/>
        </p:nvSpPr>
        <p:spPr bwMode="auto">
          <a:xfrm>
            <a:off x="533400" y="228600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Work Queue Task Structure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44563"/>
            <a:ext cx="8305800" cy="52514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600" dirty="0" smtClean="0"/>
              <a:t>The Work Queue task structure contains information about the task and its execution.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600" dirty="0" smtClean="0"/>
              <a:t>The following information is available in the task structure: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command (command line arguments)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output (</a:t>
            </a:r>
            <a:r>
              <a:rPr lang="en-US" dirty="0" err="1" smtClean="0"/>
              <a:t>stdout</a:t>
            </a:r>
            <a:r>
              <a:rPr lang="en-US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return status (exit code of command)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host (hostname and port on which it ran)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submit time, Task completion time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execution time (command)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And more..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600" smtClean="0"/>
              <a:t>Recap: Makeflow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5257800"/>
            <a:ext cx="9104313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58370" name="Title 1"/>
          <p:cNvSpPr txBox="1">
            <a:spLocks/>
          </p:cNvSpPr>
          <p:nvPr/>
        </p:nvSpPr>
        <p:spPr bwMode="auto">
          <a:xfrm>
            <a:off x="376238" y="333375"/>
            <a:ext cx="86391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3600" b="1">
                <a:solidFill>
                  <a:srgbClr val="FFFF00"/>
                </a:solidFill>
              </a:rPr>
              <a:t>Accessing Work Queue Task structure</a:t>
            </a:r>
          </a:p>
        </p:txBody>
      </p:sp>
      <p:sp>
        <p:nvSpPr>
          <p:cNvPr id="58371" name="Content Placeholder 2"/>
          <p:cNvSpPr txBox="1">
            <a:spLocks/>
          </p:cNvSpPr>
          <p:nvPr/>
        </p:nvSpPr>
        <p:spPr bwMode="auto">
          <a:xfrm>
            <a:off x="438150" y="1371600"/>
            <a:ext cx="81978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    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" y="1516063"/>
            <a:ext cx="9086850" cy="1116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33475" y="1525588"/>
            <a:ext cx="6807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srgbClr val="FFFF00"/>
                </a:solidFill>
                <a:latin typeface="Calibri" pitchFamily="34" charset="0"/>
              </a:rPr>
              <a:t> # After ‘t’  has been retrieved through q.wait()</a:t>
            </a:r>
          </a:p>
          <a:p>
            <a:pPr defTabSz="457200"/>
            <a:r>
              <a:rPr lang="en-US">
                <a:solidFill>
                  <a:srgbClr val="FFFF00"/>
                </a:solidFill>
                <a:latin typeface="Calibri" pitchFamily="34" charset="0"/>
              </a:rPr>
              <a:t> print % t.output</a:t>
            </a:r>
          </a:p>
          <a:p>
            <a:pPr defTabSz="457200"/>
            <a:r>
              <a:rPr lang="en-US">
                <a:solidFill>
                  <a:srgbClr val="FFFF00"/>
                </a:solidFill>
                <a:latin typeface="Calibri" pitchFamily="34" charset="0"/>
              </a:rPr>
              <a:t> print  % t.host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2775" y="1084263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Python:</a:t>
            </a: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0" y="3352800"/>
            <a:ext cx="9104313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35075" y="3451225"/>
            <a:ext cx="6921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srgbClr val="FFFF00"/>
                </a:solidFill>
                <a:latin typeface="Calibri" pitchFamily="34" charset="0"/>
              </a:rPr>
              <a:t># After ‘t’ has been retrieved through work_queue_wait()</a:t>
            </a:r>
          </a:p>
          <a:p>
            <a:pPr defTabSz="457200"/>
            <a:r>
              <a:rPr lang="en-US">
                <a:solidFill>
                  <a:srgbClr val="FFFF00"/>
                </a:solidFill>
                <a:latin typeface="Calibri" pitchFamily="34" charset="0"/>
              </a:rPr>
              <a:t>print “$t-&gt;{output}\n”;</a:t>
            </a:r>
          </a:p>
          <a:p>
            <a:pPr defTabSz="457200"/>
            <a:r>
              <a:rPr lang="en-US">
                <a:solidFill>
                  <a:srgbClr val="FFFF00"/>
                </a:solidFill>
                <a:latin typeface="Calibri" pitchFamily="34" charset="0"/>
              </a:rPr>
              <a:t>print “$t-&gt;{host})\n”: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213" y="2968625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Perl: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44600" y="5224463"/>
            <a:ext cx="6673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>
                <a:solidFill>
                  <a:srgbClr val="FFFF00"/>
                </a:solidFill>
                <a:latin typeface="Calibri" pitchFamily="34" charset="0"/>
              </a:rPr>
              <a:t>// After ‘t’ has been retrieved through work_queue_wait()</a:t>
            </a:r>
          </a:p>
          <a:p>
            <a:pPr defTabSz="457200"/>
            <a:r>
              <a:rPr lang="en-US">
                <a:solidFill>
                  <a:srgbClr val="FFFF00"/>
                </a:solidFill>
                <a:latin typeface="Calibri" pitchFamily="34" charset="0"/>
              </a:rPr>
              <a:t>printf (“%s\n”, t-&gt;output);</a:t>
            </a:r>
          </a:p>
          <a:p>
            <a:pPr defTabSz="457200"/>
            <a:r>
              <a:rPr lang="en-US">
                <a:solidFill>
                  <a:srgbClr val="FFFF00"/>
                </a:solidFill>
                <a:latin typeface="Calibri" pitchFamily="34" charset="0"/>
              </a:rPr>
              <a:t>printf (“%s\n”, t-&gt;host):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4213" y="4835525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/>
      <p:bldP spid="2" grpId="0" animBg="1"/>
      <p:bldP spid="10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 txBox="1">
            <a:spLocks/>
          </p:cNvSpPr>
          <p:nvPr/>
        </p:nvSpPr>
        <p:spPr bwMode="auto">
          <a:xfrm>
            <a:off x="0" y="228600"/>
            <a:ext cx="9144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Work Queue Statistics</a:t>
            </a:r>
          </a:p>
        </p:txBody>
      </p:sp>
      <p:sp>
        <p:nvSpPr>
          <p:cNvPr id="59395" name="Content Placeholder 2"/>
          <p:cNvSpPr txBox="1">
            <a:spLocks/>
          </p:cNvSpPr>
          <p:nvPr/>
        </p:nvSpPr>
        <p:spPr bwMode="auto">
          <a:xfrm>
            <a:off x="152400" y="1016000"/>
            <a:ext cx="88249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Work Queue collects statistics on tasks &amp; workers during run time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The statistics can be retrieved anytime during run time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solidFill>
                  <a:srgbClr val="FFFF00"/>
                </a:solidFill>
                <a:latin typeface="Calibri" pitchFamily="34" charset="0"/>
              </a:rPr>
              <a:t>Global statistics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Total bytes sent, Total send time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Total bytes received, Total receive time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Total tasks dispatched, Total tasks complete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Total workers joined, Total workers removed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solidFill>
                  <a:srgbClr val="FFFF00"/>
                </a:solidFill>
                <a:latin typeface="Calibri" pitchFamily="34" charset="0"/>
              </a:rPr>
              <a:t>Statistics on Tasks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Tasks running, Tasks complete, Tasks waiting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solidFill>
                  <a:srgbClr val="FFFF00"/>
                </a:solidFill>
                <a:latin typeface="Calibri" pitchFamily="34" charset="0"/>
              </a:rPr>
              <a:t>Statistics on Workers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200">
                <a:latin typeface="Calibri" pitchFamily="34" charset="0"/>
              </a:rPr>
              <a:t>Workers ready, workers busy, workers cancelling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And more…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288" y="4724400"/>
            <a:ext cx="9129712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4288" y="2895600"/>
            <a:ext cx="9129712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0418" name="Title 1"/>
          <p:cNvSpPr txBox="1">
            <a:spLocks/>
          </p:cNvSpPr>
          <p:nvPr/>
        </p:nvSpPr>
        <p:spPr bwMode="auto">
          <a:xfrm>
            <a:off x="152400" y="152400"/>
            <a:ext cx="89916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Accessing Work Queue Statistics</a:t>
            </a:r>
          </a:p>
        </p:txBody>
      </p:sp>
      <p:sp>
        <p:nvSpPr>
          <p:cNvPr id="60419" name="Content Placeholder 2"/>
          <p:cNvSpPr txBox="1">
            <a:spLocks/>
          </p:cNvSpPr>
          <p:nvPr/>
        </p:nvSpPr>
        <p:spPr bwMode="auto">
          <a:xfrm>
            <a:off x="457200" y="1371600"/>
            <a:ext cx="81978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latin typeface="Calibri" pitchFamily="34" charset="0"/>
              </a:rPr>
              <a:t>You can access the Work Queue statistics anytime during run time as follows: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0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     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35075" y="2938463"/>
            <a:ext cx="58737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print  q.stats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print  q.stats.tasks_running</a:t>
            </a:r>
          </a:p>
          <a:p>
            <a:pPr defTabSz="457200"/>
            <a:endParaRPr lang="en-US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2438400"/>
            <a:ext cx="31813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600" b="1">
                <a:latin typeface="Calibri" pitchFamily="34" charset="0"/>
              </a:rPr>
              <a:t>Python: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3000" y="4648200"/>
            <a:ext cx="8001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my $work_queue_stats = work_queue_stats-&gt;new();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work_queue_get_stats ($q, $work_queue_stats);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print “$work_queue_stats-&gt;{tasks_running}”;</a:t>
            </a:r>
          </a:p>
          <a:p>
            <a:pPr defTabSz="457200"/>
            <a:endParaRPr lang="en-US" sz="28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" y="4267200"/>
            <a:ext cx="31813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600" b="1">
                <a:latin typeface="Calibri" pitchFamily="34" charset="0"/>
              </a:rPr>
              <a:t>Perl: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Work Queue Statistics</a:t>
            </a:r>
          </a:p>
        </p:txBody>
      </p:sp>
      <p:sp>
        <p:nvSpPr>
          <p:cNvPr id="61443" name="Content Placeholder 2"/>
          <p:cNvSpPr txBox="1">
            <a:spLocks/>
          </p:cNvSpPr>
          <p:nvPr/>
        </p:nvSpPr>
        <p:spPr bwMode="auto">
          <a:xfrm>
            <a:off x="457200" y="1371600"/>
            <a:ext cx="81978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3000">
                <a:latin typeface="Calibri" pitchFamily="34" charset="0"/>
              </a:rPr>
              <a:t>You can access the Work Queue statistics anytime during run time as follows: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0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    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288" y="3048000"/>
            <a:ext cx="9129712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3048000"/>
            <a:ext cx="79454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struct work_queue_stats *wq_stats;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work_queue_get_stats (q, wq_stats);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printf (“%d”, work_queue_stats-&gt;tasks_running);</a:t>
            </a:r>
          </a:p>
          <a:p>
            <a:pPr defTabSz="457200"/>
            <a:endParaRPr lang="en-US" sz="28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2514600"/>
            <a:ext cx="31813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 </a:t>
            </a:r>
            <a:r>
              <a:rPr lang="en-US" sz="3000" b="1">
                <a:latin typeface="Calibri" pitchFamily="34" charset="0"/>
              </a:rPr>
              <a:t>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5638800"/>
            <a:ext cx="9129713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4288" y="4495800"/>
            <a:ext cx="9129712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4288" y="3276600"/>
            <a:ext cx="9129712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2466" name="Title 1"/>
          <p:cNvSpPr txBox="1">
            <a:spLocks/>
          </p:cNvSpPr>
          <p:nvPr/>
        </p:nvSpPr>
        <p:spPr bwMode="auto">
          <a:xfrm>
            <a:off x="0" y="152400"/>
            <a:ext cx="9144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Tag a Work Queue task</a:t>
            </a:r>
          </a:p>
        </p:txBody>
      </p:sp>
      <p:sp>
        <p:nvSpPr>
          <p:cNvPr id="62467" name="Content Placeholder 2"/>
          <p:cNvSpPr txBox="1">
            <a:spLocks/>
          </p:cNvSpPr>
          <p:nvPr/>
        </p:nvSpPr>
        <p:spPr bwMode="auto">
          <a:xfrm>
            <a:off x="381000" y="9906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You can specify a tag for a task 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</a:pPr>
            <a:r>
              <a:rPr lang="en-US" sz="2600">
                <a:latin typeface="Calibri" pitchFamily="34" charset="0"/>
              </a:rPr>
              <a:t>Batch together related tasks with a tag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</a:pPr>
            <a:r>
              <a:rPr lang="en-US" sz="2600">
                <a:latin typeface="Calibri" pitchFamily="34" charset="0"/>
              </a:rPr>
              <a:t>Add a unique identifier as tag to quickly identify on completed.</a:t>
            </a:r>
            <a:r>
              <a:rPr lang="en-US" sz="2200">
                <a:latin typeface="Calibri" pitchFamily="34" charset="0"/>
              </a:rPr>
              <a:t> </a:t>
            </a:r>
            <a:endParaRPr lang="en-US" sz="28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  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3352800"/>
            <a:ext cx="6965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     t.specify_tag(“iteration_1”) </a:t>
            </a:r>
          </a:p>
          <a:p>
            <a:pPr defTabSz="457200"/>
            <a:endParaRPr lang="en-US" sz="28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2895600"/>
            <a:ext cx="3181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Python: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6913" y="4495800"/>
            <a:ext cx="8447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work_queue_task_specify_tag($t, “iteration_1”);</a:t>
            </a: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03275" y="4114800"/>
            <a:ext cx="3181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Perl: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4400" y="5257800"/>
            <a:ext cx="3181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C: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7863" y="5602288"/>
            <a:ext cx="8008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work_queue_task_specify_tag(t, “iteration_1”);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288" y="5410200"/>
            <a:ext cx="9129712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0" y="4038600"/>
            <a:ext cx="9129713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4288" y="2590800"/>
            <a:ext cx="9129712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3490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Cancel Work Queue task</a:t>
            </a:r>
          </a:p>
        </p:txBody>
      </p:sp>
      <p:sp>
        <p:nvSpPr>
          <p:cNvPr id="63491" name="Content Placeholder 2"/>
          <p:cNvSpPr txBox="1">
            <a:spLocks/>
          </p:cNvSpPr>
          <p:nvPr/>
        </p:nvSpPr>
        <p:spPr bwMode="auto">
          <a:xfrm>
            <a:off x="476250" y="1143000"/>
            <a:ext cx="81978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You can cancel any task anytime after it has been submitted to Work Queue as follows: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  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2514600"/>
            <a:ext cx="67881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q.cancel_by_taskid(q, cancel_taskid) 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q.cancel_by_tasktag(q, “redudant_task”)</a:t>
            </a:r>
          </a:p>
          <a:p>
            <a:pPr defTabSz="457200"/>
            <a:endParaRPr lang="en-US" sz="28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2209800"/>
            <a:ext cx="3181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Python: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" y="3962400"/>
            <a:ext cx="838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work_queue_cancel_by_taskid($q, $cancel_taskid); 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work_queue_cancel_by_tasktag($q, “redudant_task”);</a:t>
            </a:r>
          </a:p>
          <a:p>
            <a:pPr defTabSz="457200"/>
            <a:endParaRPr lang="en-US" sz="28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3657600"/>
            <a:ext cx="3181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Perl: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5334000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work_queue_cancel_by_taskid(q, cancel_taskid); 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work_queue_cancel_by_tasktag(q, “redudant_task”);</a:t>
            </a:r>
          </a:p>
          <a:p>
            <a:pPr defTabSz="457200"/>
            <a:endParaRPr lang="en-US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5800" y="5029200"/>
            <a:ext cx="3181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 txBox="1">
            <a:spLocks/>
          </p:cNvSpPr>
          <p:nvPr/>
        </p:nvSpPr>
        <p:spPr bwMode="auto">
          <a:xfrm>
            <a:off x="152400" y="333375"/>
            <a:ext cx="89916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Retry “slow” Work Queue tasks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128713"/>
            <a:ext cx="8824913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Running on large number of resources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High probability of stragglers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These stragglers slow down completion of your computation</a:t>
            </a:r>
          </a:p>
          <a:p>
            <a:pPr marL="342900" indent="-342900" defTabSz="457200">
              <a:lnSpc>
                <a:spcPct val="9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Work Queue has a “fast abort” feature to detect stragglers and migrate tasks to other available resources.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It keeps running average of the task execution times.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Activate fast abort by specifying a multiple of the average task execution time 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Work Queue will abort any task executing beyond the specified multiple of the task execution time.</a:t>
            </a:r>
          </a:p>
          <a:p>
            <a:pPr marL="742950" lvl="1" indent="-28575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The aborted task will then be retried for execution on another available machine.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288" y="5105400"/>
            <a:ext cx="9129712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4288" y="3581400"/>
            <a:ext cx="9129712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4288" y="2057400"/>
            <a:ext cx="9129712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5538" name="Title 1"/>
          <p:cNvSpPr txBox="1">
            <a:spLocks/>
          </p:cNvSpPr>
          <p:nvPr/>
        </p:nvSpPr>
        <p:spPr bwMode="auto">
          <a:xfrm>
            <a:off x="0" y="333375"/>
            <a:ext cx="9144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Activating fast abort in Work Queue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12863" y="1973263"/>
            <a:ext cx="78311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400"/>
              <a:t>#abort if task exceeds 2.5 * avg execution time</a:t>
            </a:r>
          </a:p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q.activate_fast_abort (2.5)</a:t>
            </a: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  </a:t>
            </a:r>
          </a:p>
          <a:p>
            <a:pPr defTabSz="457200"/>
            <a:endParaRPr lang="en-US" sz="28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3250" y="1541463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Python: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17625" y="3651250"/>
            <a:ext cx="7345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work_queue_activate_fast_abort ($q, 2.5); </a:t>
            </a:r>
          </a:p>
          <a:p>
            <a:pPr defTabSz="457200"/>
            <a:endParaRPr lang="en-US" sz="28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9450" y="3144838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Perl: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28738" y="5097463"/>
            <a:ext cx="69516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work_queue_activate_fast_abort (q, 2.5); </a:t>
            </a:r>
          </a:p>
          <a:p>
            <a:pPr defTabSz="457200"/>
            <a:endParaRPr lang="en-US" sz="2800">
              <a:solidFill>
                <a:srgbClr val="FFFF00"/>
              </a:solidFill>
              <a:latin typeface="Calibri" pitchFamily="34" charset="0"/>
            </a:endParaRPr>
          </a:p>
          <a:p>
            <a:pPr defTabSz="457200"/>
            <a:endParaRPr lang="en-US" sz="28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9450" y="4591050"/>
            <a:ext cx="3181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288" y="3962400"/>
            <a:ext cx="9129712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6562" name="Title 1"/>
          <p:cNvSpPr txBox="1">
            <a:spLocks/>
          </p:cNvSpPr>
          <p:nvPr/>
        </p:nvSpPr>
        <p:spPr bwMode="auto">
          <a:xfrm>
            <a:off x="0" y="152400"/>
            <a:ext cx="9144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Send intermediate buffer data as input file for Work Queue Task</a:t>
            </a:r>
          </a:p>
        </p:txBody>
      </p:sp>
      <p:sp>
        <p:nvSpPr>
          <p:cNvPr id="66563" name="Content Placeholder 2"/>
          <p:cNvSpPr txBox="1">
            <a:spLocks/>
          </p:cNvSpPr>
          <p:nvPr/>
        </p:nvSpPr>
        <p:spPr bwMode="auto">
          <a:xfrm>
            <a:off x="277813" y="1676400"/>
            <a:ext cx="8653462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You may have data stored in a buffer (e.g., output of a computation) that will serve as input for a work queue task.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To send buffer data as input to a task: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  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3962400"/>
            <a:ext cx="89916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buffer = “This is intermediate data” </a:t>
            </a:r>
          </a:p>
          <a:p>
            <a:pPr defTabSz="457200"/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t.specify_buffer(buffer, input.txt, WORK_QUEUE_INPUT, cache=True)</a:t>
            </a:r>
            <a:r>
              <a:rPr lang="en-US" sz="220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 defTabSz="457200"/>
            <a:endParaRPr lang="en-US" sz="22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3429000"/>
            <a:ext cx="3181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Python: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267200"/>
            <a:ext cx="9129713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0" y="2362200"/>
            <a:ext cx="9129713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67586" name="Title 1"/>
          <p:cNvSpPr txBox="1">
            <a:spLocks/>
          </p:cNvSpPr>
          <p:nvPr/>
        </p:nvSpPr>
        <p:spPr bwMode="auto">
          <a:xfrm>
            <a:off x="0" y="152400"/>
            <a:ext cx="9144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Send intermediate buffer data as input file for Work Queue Task</a:t>
            </a:r>
          </a:p>
        </p:txBody>
      </p:sp>
      <p:sp>
        <p:nvSpPr>
          <p:cNvPr id="67587" name="TextBox 4"/>
          <p:cNvSpPr txBox="1">
            <a:spLocks noChangeArrowheads="1"/>
          </p:cNvSpPr>
          <p:nvPr/>
        </p:nvSpPr>
        <p:spPr bwMode="auto">
          <a:xfrm>
            <a:off x="0" y="4267200"/>
            <a:ext cx="94265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900">
                <a:solidFill>
                  <a:srgbClr val="FFFF00"/>
                </a:solidFill>
                <a:latin typeface="Calibri" pitchFamily="34" charset="0"/>
              </a:rPr>
              <a:t>const char * buffer = “This is intermediate buffer data”;</a:t>
            </a:r>
          </a:p>
          <a:p>
            <a:pPr defTabSz="457200"/>
            <a:r>
              <a:rPr lang="en-US" sz="1900">
                <a:solidFill>
                  <a:srgbClr val="FFFF00"/>
                </a:solidFill>
                <a:latin typeface="Calibri" pitchFamily="34" charset="0"/>
              </a:rPr>
              <a:t>int buff_len = strlen(buffer);</a:t>
            </a:r>
          </a:p>
          <a:p>
            <a:pPr defTabSz="457200"/>
            <a:r>
              <a:rPr lang="en-US" sz="1900">
                <a:solidFill>
                  <a:srgbClr val="FFFF00"/>
                </a:solidFill>
                <a:latin typeface="Calibri" pitchFamily="34" charset="0"/>
              </a:rPr>
              <a:t>work_queue_task_specify_buffer(t, buffer, buff_len,  “input.txt”, WORK_QUEUE_CACHE); </a:t>
            </a:r>
          </a:p>
          <a:p>
            <a:pPr defTabSz="457200"/>
            <a:endParaRPr lang="en-US" sz="19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7588" name="TextBox 6"/>
          <p:cNvSpPr txBox="1">
            <a:spLocks noChangeArrowheads="1"/>
          </p:cNvSpPr>
          <p:nvPr/>
        </p:nvSpPr>
        <p:spPr bwMode="auto">
          <a:xfrm>
            <a:off x="0" y="2362200"/>
            <a:ext cx="94646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900">
                <a:solidFill>
                  <a:srgbClr val="FFFF00"/>
                </a:solidFill>
                <a:latin typeface="Calibri" pitchFamily="34" charset="0"/>
              </a:rPr>
              <a:t>my $buffer = “This is intermediate buffer data”</a:t>
            </a:r>
          </a:p>
          <a:p>
            <a:pPr defTabSz="457200"/>
            <a:r>
              <a:rPr lang="en-US" sz="1900">
                <a:solidFill>
                  <a:srgbClr val="FFFF00"/>
                </a:solidFill>
                <a:latin typeface="Calibri" pitchFamily="34" charset="0"/>
              </a:rPr>
              <a:t>my $buff_len = length($buffer); </a:t>
            </a:r>
          </a:p>
          <a:p>
            <a:pPr defTabSz="457200"/>
            <a:r>
              <a:rPr lang="en-US" sz="1900">
                <a:solidFill>
                  <a:srgbClr val="FFFF00"/>
                </a:solidFill>
                <a:latin typeface="Calibri" pitchFamily="34" charset="0"/>
              </a:rPr>
              <a:t>work_queue_task_specify_buffer($t,$buffer,$buf_len, “input.txt”, $WORK_QUEUE_CACHE); </a:t>
            </a:r>
          </a:p>
        </p:txBody>
      </p:sp>
      <p:sp>
        <p:nvSpPr>
          <p:cNvPr id="67589" name="TextBox 11"/>
          <p:cNvSpPr txBox="1">
            <a:spLocks noChangeArrowheads="1"/>
          </p:cNvSpPr>
          <p:nvPr/>
        </p:nvSpPr>
        <p:spPr bwMode="auto">
          <a:xfrm>
            <a:off x="376238" y="1911350"/>
            <a:ext cx="3276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Perl:</a:t>
            </a:r>
          </a:p>
        </p:txBody>
      </p:sp>
      <p:sp>
        <p:nvSpPr>
          <p:cNvPr id="67590" name="TextBox 12"/>
          <p:cNvSpPr txBox="1">
            <a:spLocks noChangeArrowheads="1"/>
          </p:cNvSpPr>
          <p:nvPr/>
        </p:nvSpPr>
        <p:spPr bwMode="auto">
          <a:xfrm>
            <a:off x="376238" y="3816350"/>
            <a:ext cx="3276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2200" b="1">
                <a:latin typeface="Calibri" pitchFamily="34" charset="0"/>
              </a:rPr>
              <a:t> 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76F0CB3-1AB6-402B-BC1A-274E2F0ED9B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An Old Idea: Makefiles</a:t>
            </a: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648200" y="1447800"/>
            <a:ext cx="41148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Arial Unicode MS"/>
              </a:rPr>
              <a:t>part1 part2 part3: input.data split.py</a:t>
            </a:r>
          </a:p>
          <a:p>
            <a:r>
              <a:rPr lang="en-US" b="1">
                <a:latin typeface="Arial Unicode MS"/>
              </a:rPr>
              <a:t>     ./split.py input.data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out1: part1 mysim.exe</a:t>
            </a:r>
          </a:p>
          <a:p>
            <a:r>
              <a:rPr lang="en-US" b="1">
                <a:latin typeface="Arial Unicode MS"/>
              </a:rPr>
              <a:t>    ./mysim.exe part1 &gt; out1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out2: part2 mysim.exe</a:t>
            </a:r>
          </a:p>
          <a:p>
            <a:r>
              <a:rPr lang="en-US" b="1">
                <a:latin typeface="Arial Unicode MS"/>
              </a:rPr>
              <a:t>    ./mysim.exe part2 &gt; out2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out3: part3 mysim.exe</a:t>
            </a:r>
          </a:p>
          <a:p>
            <a:r>
              <a:rPr lang="en-US" b="1">
                <a:latin typeface="Arial Unicode MS"/>
              </a:rPr>
              <a:t>    ./mysim.exe part3 &gt; out3</a:t>
            </a:r>
          </a:p>
          <a:p>
            <a:endParaRPr lang="en-US" b="1">
              <a:latin typeface="Arial Unicode MS"/>
            </a:endParaRPr>
          </a:p>
          <a:p>
            <a:r>
              <a:rPr lang="en-US" b="1">
                <a:latin typeface="Arial Unicode MS"/>
              </a:rPr>
              <a:t>result: out1 out2 out3 join.py</a:t>
            </a:r>
          </a:p>
          <a:p>
            <a:r>
              <a:rPr lang="en-US" b="1">
                <a:latin typeface="Arial Unicode MS"/>
              </a:rPr>
              <a:t>    ./join.py out1 out2 out3 &gt; result </a:t>
            </a:r>
          </a:p>
        </p:txBody>
      </p:sp>
      <p:pic>
        <p:nvPicPr>
          <p:cNvPr id="17412" name="Picture 4" descr="exa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32480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Password Authentication</a:t>
            </a:r>
          </a:p>
        </p:txBody>
      </p:sp>
      <p:sp>
        <p:nvSpPr>
          <p:cNvPr id="68611" name="Content Placeholder 2"/>
          <p:cNvSpPr txBox="1">
            <a:spLocks/>
          </p:cNvSpPr>
          <p:nvPr/>
        </p:nvSpPr>
        <p:spPr bwMode="auto">
          <a:xfrm>
            <a:off x="185738" y="1676400"/>
            <a:ext cx="88709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Authentication between Work Queue master (Makeflow) and Work Queue workers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Set password to use at master 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rgbClr val="FFFF00"/>
                </a:solidFill>
                <a:latin typeface="Calibri" pitchFamily="34" charset="0"/>
              </a:rPr>
              <a:t>Only workers started with the same password will be accepted by master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Challenge-response authentication</a:t>
            </a:r>
          </a:p>
          <a:p>
            <a:pPr marL="742950" lvl="1" indent="-285750" defTabSz="45720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Password not sent out in the open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74" name="Group 42"/>
          <p:cNvGrpSpPr>
            <a:grpSpLocks/>
          </p:cNvGrpSpPr>
          <p:nvPr/>
        </p:nvGrpSpPr>
        <p:grpSpPr bwMode="auto">
          <a:xfrm>
            <a:off x="5943600" y="4495800"/>
            <a:ext cx="2820988" cy="1433513"/>
            <a:chOff x="3696" y="2880"/>
            <a:chExt cx="1777" cy="903"/>
          </a:xfrm>
        </p:grpSpPr>
        <p:sp>
          <p:nvSpPr>
            <p:cNvPr id="2" name="Oval 24"/>
            <p:cNvSpPr/>
            <p:nvPr/>
          </p:nvSpPr>
          <p:spPr>
            <a:xfrm>
              <a:off x="4176" y="2880"/>
              <a:ext cx="768" cy="7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WQ</a:t>
              </a:r>
            </a:p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Pool</a:t>
              </a:r>
            </a:p>
          </p:txBody>
        </p:sp>
        <p:sp>
          <p:nvSpPr>
            <p:cNvPr id="3" name="Rectangle 25"/>
            <p:cNvSpPr/>
            <p:nvPr/>
          </p:nvSpPr>
          <p:spPr>
            <a:xfrm>
              <a:off x="5040" y="3024"/>
              <a:ext cx="433" cy="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200</a:t>
              </a:r>
            </a:p>
          </p:txBody>
        </p:sp>
        <p:sp>
          <p:nvSpPr>
            <p:cNvPr id="9" name="Right Arrow 26"/>
            <p:cNvSpPr/>
            <p:nvPr/>
          </p:nvSpPr>
          <p:spPr>
            <a:xfrm flipH="1">
              <a:off x="3696" y="3072"/>
              <a:ext cx="432" cy="384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673" name="TextBox 27"/>
            <p:cNvSpPr txBox="1">
              <a:spLocks noChangeArrowheads="1"/>
            </p:cNvSpPr>
            <p:nvPr/>
          </p:nvSpPr>
          <p:spPr bwMode="auto">
            <a:xfrm>
              <a:off x="3792" y="3552"/>
              <a:ext cx="16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b="1">
                  <a:latin typeface="Calibri" pitchFamily="34" charset="0"/>
                </a:rPr>
                <a:t>work_queue_pool –T sge</a:t>
              </a:r>
            </a:p>
          </p:txBody>
        </p:sp>
      </p:grpSp>
      <p:sp>
        <p:nvSpPr>
          <p:cNvPr id="69634" name="Title 1"/>
          <p:cNvSpPr txBox="1">
            <a:spLocks/>
          </p:cNvSpPr>
          <p:nvPr/>
        </p:nvSpPr>
        <p:spPr bwMode="auto">
          <a:xfrm>
            <a:off x="376238" y="333375"/>
            <a:ext cx="8001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Managing Your Workforce</a:t>
            </a:r>
          </a:p>
        </p:txBody>
      </p:sp>
      <p:sp>
        <p:nvSpPr>
          <p:cNvPr id="4" name="Cloud 3"/>
          <p:cNvSpPr>
            <a:spLocks noChangeArrowheads="1"/>
          </p:cNvSpPr>
          <p:nvPr/>
        </p:nvSpPr>
        <p:spPr bwMode="auto">
          <a:xfrm>
            <a:off x="3657600" y="4038600"/>
            <a:ext cx="2209800" cy="1981200"/>
          </a:xfrm>
          <a:custGeom>
            <a:avLst/>
            <a:gdLst>
              <a:gd name="T0" fmla="*/ 2207959 w 43200"/>
              <a:gd name="T1" fmla="*/ 990600 h 43200"/>
              <a:gd name="T2" fmla="*/ 1104900 w 43200"/>
              <a:gd name="T3" fmla="*/ 1979090 h 43200"/>
              <a:gd name="T4" fmla="*/ 6854 w 43200"/>
              <a:gd name="T5" fmla="*/ 990600 h 43200"/>
              <a:gd name="T6" fmla="*/ 1104900 w 43200"/>
              <a:gd name="T7" fmla="*/ 11327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CCFFCC"/>
          </a:solidFill>
          <a:ln w="25400" algn="ctr">
            <a:solidFill>
              <a:srgbClr val="6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  SGE</a:t>
            </a:r>
          </a:p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     Cluster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219200" y="1524000"/>
            <a:ext cx="1219200" cy="1143000"/>
          </a:xfrm>
          <a:prstGeom prst="ellipse">
            <a:avLst/>
          </a:prstGeom>
          <a:solidFill>
            <a:srgbClr val="99CCFF"/>
          </a:solidFill>
          <a:ln w="25400" algn="ctr">
            <a:solidFill>
              <a:srgbClr val="6F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Master</a:t>
            </a:r>
          </a:p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203325" y="3206750"/>
            <a:ext cx="1219200" cy="1143000"/>
          </a:xfrm>
          <a:prstGeom prst="ellipse">
            <a:avLst/>
          </a:prstGeom>
          <a:solidFill>
            <a:srgbClr val="99CCFF"/>
          </a:solidFill>
          <a:ln w="25400" algn="ctr">
            <a:solidFill>
              <a:srgbClr val="6F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Master</a:t>
            </a:r>
          </a:p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203325" y="4883150"/>
            <a:ext cx="1219200" cy="1143000"/>
          </a:xfrm>
          <a:prstGeom prst="ellipse">
            <a:avLst/>
          </a:prstGeom>
          <a:solidFill>
            <a:srgbClr val="99CCFF"/>
          </a:solidFill>
          <a:ln w="25400" algn="ctr">
            <a:solidFill>
              <a:srgbClr val="6F0000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Master</a:t>
            </a:r>
          </a:p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8" name="Cloud 7"/>
          <p:cNvSpPr>
            <a:spLocks noChangeArrowheads="1"/>
          </p:cNvSpPr>
          <p:nvPr/>
        </p:nvSpPr>
        <p:spPr bwMode="auto">
          <a:xfrm>
            <a:off x="3581400" y="1600200"/>
            <a:ext cx="2209800" cy="1981200"/>
          </a:xfrm>
          <a:custGeom>
            <a:avLst/>
            <a:gdLst>
              <a:gd name="T0" fmla="*/ 2207959 w 43200"/>
              <a:gd name="T1" fmla="*/ 990600 h 43200"/>
              <a:gd name="T2" fmla="*/ 1104900 w 43200"/>
              <a:gd name="T3" fmla="*/ 1979090 h 43200"/>
              <a:gd name="T4" fmla="*/ 6854 w 43200"/>
              <a:gd name="T5" fmla="*/ 990600 h 43200"/>
              <a:gd name="T6" fmla="*/ 1104900 w 43200"/>
              <a:gd name="T7" fmla="*/ 11327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CCFFCC"/>
          </a:solidFill>
          <a:ln w="25400" algn="ctr">
            <a:solidFill>
              <a:srgbClr val="6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      Condor</a:t>
            </a:r>
          </a:p>
          <a:p>
            <a:pPr algn="ctr" defTabSz="457200"/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  Pool</a:t>
            </a:r>
          </a:p>
        </p:txBody>
      </p:sp>
      <p:grpSp>
        <p:nvGrpSpPr>
          <p:cNvPr id="69667" name="Group 35"/>
          <p:cNvGrpSpPr>
            <a:grpSpLocks/>
          </p:cNvGrpSpPr>
          <p:nvPr/>
        </p:nvGrpSpPr>
        <p:grpSpPr bwMode="auto">
          <a:xfrm>
            <a:off x="2212975" y="1905000"/>
            <a:ext cx="2740025" cy="3109913"/>
            <a:chOff x="1394" y="1200"/>
            <a:chExt cx="1726" cy="1959"/>
          </a:xfrm>
        </p:grpSpPr>
        <p:sp>
          <p:nvSpPr>
            <p:cNvPr id="10" name="Oval 9"/>
            <p:cNvSpPr/>
            <p:nvPr/>
          </p:nvSpPr>
          <p:spPr>
            <a:xfrm>
              <a:off x="2400" y="1632"/>
              <a:ext cx="288" cy="2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592" y="1200"/>
              <a:ext cx="288" cy="2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832" y="1872"/>
              <a:ext cx="288" cy="2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 flipH="1" flipV="1">
              <a:off x="1540" y="1326"/>
              <a:ext cx="848" cy="456"/>
            </a:xfrm>
            <a:prstGeom prst="straightConnector1">
              <a:avLst/>
            </a:prstGeom>
            <a:noFill/>
            <a:ln w="28575" algn="ctr">
              <a:solidFill>
                <a:srgbClr val="CCFFCC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1532" y="1460"/>
              <a:ext cx="1100" cy="926"/>
            </a:xfrm>
            <a:prstGeom prst="straightConnector1">
              <a:avLst/>
            </a:prstGeom>
            <a:noFill/>
            <a:ln w="28575" algn="ctr">
              <a:solidFill>
                <a:srgbClr val="CCFFCC"/>
              </a:solidFill>
              <a:round/>
              <a:headEnd/>
              <a:tailEnd type="arrow" w="med" len="med"/>
            </a:ln>
          </p:spPr>
        </p:cxnSp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1394" y="2112"/>
              <a:ext cx="1460" cy="1047"/>
            </a:xfrm>
            <a:prstGeom prst="straightConnector1">
              <a:avLst/>
            </a:prstGeom>
            <a:noFill/>
            <a:ln w="28575" algn="ctr">
              <a:solidFill>
                <a:srgbClr val="CCFFCC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9668" name="Group 36"/>
          <p:cNvGrpSpPr>
            <a:grpSpLocks/>
          </p:cNvGrpSpPr>
          <p:nvPr/>
        </p:nvGrpSpPr>
        <p:grpSpPr bwMode="auto">
          <a:xfrm>
            <a:off x="2254250" y="2546350"/>
            <a:ext cx="2774950" cy="3094038"/>
            <a:chOff x="1420" y="1604"/>
            <a:chExt cx="1748" cy="1949"/>
          </a:xfrm>
        </p:grpSpPr>
        <p:sp>
          <p:nvSpPr>
            <p:cNvPr id="17" name="Oval 16"/>
            <p:cNvSpPr/>
            <p:nvPr/>
          </p:nvSpPr>
          <p:spPr>
            <a:xfrm>
              <a:off x="2656" y="3265"/>
              <a:ext cx="288" cy="2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880" y="2688"/>
              <a:ext cx="288" cy="2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416" y="2881"/>
              <a:ext cx="288" cy="2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</a:t>
              </a:r>
            </a:p>
          </p:txBody>
        </p:sp>
        <p:cxnSp>
          <p:nvCxnSpPr>
            <p:cNvPr id="20" name="Straight Arrow Connector 19"/>
            <p:cNvCxnSpPr>
              <a:cxnSpLocks noChangeShapeType="1"/>
            </p:cNvCxnSpPr>
            <p:nvPr/>
          </p:nvCxnSpPr>
          <p:spPr bwMode="auto">
            <a:xfrm flipH="1" flipV="1">
              <a:off x="1420" y="1604"/>
              <a:ext cx="1034" cy="1332"/>
            </a:xfrm>
            <a:prstGeom prst="straightConnector1">
              <a:avLst/>
            </a:prstGeom>
            <a:noFill/>
            <a:ln w="28575" algn="ctr">
              <a:solidFill>
                <a:srgbClr val="CCFFCC"/>
              </a:solidFill>
              <a:round/>
              <a:headEnd/>
              <a:tailEnd type="arrow" w="med" len="med"/>
            </a:ln>
          </p:spPr>
        </p:cxnSp>
        <p:cxnSp>
          <p:nvCxnSpPr>
            <p:cNvPr id="21" name="Straight Arrow Connector 20"/>
            <p:cNvCxnSpPr>
              <a:cxnSpLocks noChangeShapeType="1"/>
            </p:cNvCxnSpPr>
            <p:nvPr/>
          </p:nvCxnSpPr>
          <p:spPr bwMode="auto">
            <a:xfrm flipH="1" flipV="1">
              <a:off x="1516" y="2400"/>
              <a:ext cx="1388" cy="342"/>
            </a:xfrm>
            <a:prstGeom prst="straightConnector1">
              <a:avLst/>
            </a:prstGeom>
            <a:noFill/>
            <a:ln w="28575" algn="ctr">
              <a:solidFill>
                <a:srgbClr val="CCFFCC"/>
              </a:solidFill>
              <a:round/>
              <a:headEnd/>
              <a:tailEnd type="arrow" w="med" len="med"/>
            </a:ln>
          </p:spPr>
        </p:cxnSp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 flipH="1">
              <a:off x="1536" y="3408"/>
              <a:ext cx="1114" cy="27"/>
            </a:xfrm>
            <a:prstGeom prst="straightConnector1">
              <a:avLst/>
            </a:prstGeom>
            <a:noFill/>
            <a:ln w="28575" algn="ctr">
              <a:solidFill>
                <a:srgbClr val="CCFFCC"/>
              </a:solidFill>
              <a:round/>
              <a:headEnd/>
              <a:tailEnd type="arrow" w="med" len="med"/>
            </a:ln>
          </p:spPr>
        </p:cxn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19800" y="3352800"/>
            <a:ext cx="2889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>
                <a:latin typeface="Calibri" pitchFamily="34" charset="0"/>
              </a:rPr>
              <a:t>Submits new workers.</a:t>
            </a:r>
          </a:p>
          <a:p>
            <a:pPr defTabSz="457200"/>
            <a:r>
              <a:rPr lang="en-US">
                <a:latin typeface="Calibri" pitchFamily="34" charset="0"/>
              </a:rPr>
              <a:t>Restarts failed workers.</a:t>
            </a:r>
          </a:p>
          <a:p>
            <a:pPr defTabSz="457200"/>
            <a:r>
              <a:rPr lang="en-US">
                <a:latin typeface="Calibri" pitchFamily="34" charset="0"/>
              </a:rPr>
              <a:t>Removes unneeded workers.</a:t>
            </a:r>
          </a:p>
        </p:txBody>
      </p:sp>
      <p:grpSp>
        <p:nvGrpSpPr>
          <p:cNvPr id="69676" name="Group 44"/>
          <p:cNvGrpSpPr>
            <a:grpSpLocks/>
          </p:cNvGrpSpPr>
          <p:nvPr/>
        </p:nvGrpSpPr>
        <p:grpSpPr bwMode="auto">
          <a:xfrm>
            <a:off x="5943600" y="1447800"/>
            <a:ext cx="2909888" cy="1600200"/>
            <a:chOff x="3744" y="912"/>
            <a:chExt cx="1833" cy="1008"/>
          </a:xfrm>
        </p:grpSpPr>
        <p:sp>
          <p:nvSpPr>
            <p:cNvPr id="25" name="Oval 24"/>
            <p:cNvSpPr/>
            <p:nvPr/>
          </p:nvSpPr>
          <p:spPr>
            <a:xfrm>
              <a:off x="4224" y="1200"/>
              <a:ext cx="768" cy="7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WQ</a:t>
              </a:r>
            </a:p>
            <a:p>
              <a:pPr algn="ctr" defTabSz="457200"/>
              <a:r>
                <a:rPr lang="en-US">
                  <a:solidFill>
                    <a:schemeClr val="bg1"/>
                  </a:solidFill>
                  <a:cs typeface="Arial" charset="0"/>
                </a:rPr>
                <a:t>Pool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88" y="1344"/>
              <a:ext cx="433" cy="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200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 flipH="1">
              <a:off x="3744" y="1392"/>
              <a:ext cx="432" cy="384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659" name="TextBox 27"/>
            <p:cNvSpPr txBox="1">
              <a:spLocks noChangeArrowheads="1"/>
            </p:cNvSpPr>
            <p:nvPr/>
          </p:nvSpPr>
          <p:spPr bwMode="auto">
            <a:xfrm>
              <a:off x="3744" y="912"/>
              <a:ext cx="18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US" b="1">
                  <a:latin typeface="Calibri" pitchFamily="34" charset="0"/>
                </a:rPr>
                <a:t>work_queue_pool –T condor</a:t>
              </a:r>
            </a:p>
          </p:txBody>
        </p:sp>
      </p:grp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077200" y="2133600"/>
            <a:ext cx="685800" cy="685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6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b="1">
                <a:solidFill>
                  <a:srgbClr val="F53819"/>
                </a:solidFill>
                <a:latin typeface="Calibri" pitchFamily="34" charset="0"/>
              </a:rPr>
              <a:t>500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077200" y="4724400"/>
            <a:ext cx="685800" cy="6858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6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b="1">
                <a:solidFill>
                  <a:srgbClr val="F53819"/>
                </a:solidFill>
                <a:latin typeface="Calibri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 animBg="1"/>
      <p:bldP spid="4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 txBox="1">
            <a:spLocks/>
          </p:cNvSpPr>
          <p:nvPr/>
        </p:nvSpPr>
        <p:spPr bwMode="auto">
          <a:xfrm>
            <a:off x="0" y="152400"/>
            <a:ext cx="97536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600" b="1">
                <a:solidFill>
                  <a:srgbClr val="FFFF00"/>
                </a:solidFill>
              </a:rPr>
              <a:t>Hierarchical Work Queue</a:t>
            </a:r>
          </a:p>
        </p:txBody>
      </p:sp>
      <p:sp>
        <p:nvSpPr>
          <p:cNvPr id="70659" name="Content Placeholder 2"/>
          <p:cNvSpPr txBox="1">
            <a:spLocks/>
          </p:cNvSpPr>
          <p:nvPr/>
        </p:nvSpPr>
        <p:spPr bwMode="auto">
          <a:xfrm>
            <a:off x="98425" y="1016000"/>
            <a:ext cx="88249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Hierarchy in Work Queue: </a:t>
            </a:r>
            <a:r>
              <a:rPr lang="en-US" sz="2600" b="1">
                <a:latin typeface="Calibri" pitchFamily="34" charset="0"/>
              </a:rPr>
              <a:t>Master, Foremen, Workers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 b="1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>
              <a:latin typeface="Calibri" pitchFamily="34" charset="0"/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>
              <a:latin typeface="Calibri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33800" y="1524000"/>
            <a:ext cx="1447800" cy="685800"/>
          </a:xfrm>
          <a:prstGeom prst="ellipse">
            <a:avLst/>
          </a:prstGeom>
          <a:solidFill>
            <a:srgbClr val="99CCFF"/>
          </a:solidFill>
          <a:ln w="25400" algn="ctr">
            <a:solidFill>
              <a:srgbClr val="99CCFF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Master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04800" y="2667000"/>
            <a:ext cx="1676400" cy="685800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Foreman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562225" y="2652713"/>
            <a:ext cx="1676400" cy="685800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Foreman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876800" y="2667000"/>
            <a:ext cx="1676400" cy="685800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Foreman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162800" y="2652713"/>
            <a:ext cx="1676400" cy="685800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/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Foreman</a:t>
            </a:r>
          </a:p>
        </p:txBody>
      </p:sp>
      <p:cxnSp>
        <p:nvCxnSpPr>
          <p:cNvPr id="10" name="Straight Arrow Connector 9"/>
          <p:cNvCxnSpPr>
            <a:stCxn id="5" idx="4"/>
            <a:endCxn id="7" idx="0"/>
          </p:cNvCxnSpPr>
          <p:nvPr/>
        </p:nvCxnSpPr>
        <p:spPr>
          <a:xfrm flipH="1">
            <a:off x="3400425" y="2222500"/>
            <a:ext cx="1057275" cy="417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>
            <a:stCxn id="5" idx="4"/>
            <a:endCxn id="8" idx="0"/>
          </p:cNvCxnSpPr>
          <p:nvPr/>
        </p:nvCxnSpPr>
        <p:spPr>
          <a:xfrm>
            <a:off x="4495800" y="2209800"/>
            <a:ext cx="121920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>
            <a:stCxn id="5" idx="4"/>
            <a:endCxn id="9" idx="0"/>
          </p:cNvCxnSpPr>
          <p:nvPr/>
        </p:nvCxnSpPr>
        <p:spPr>
          <a:xfrm>
            <a:off x="4457700" y="2222500"/>
            <a:ext cx="3543300" cy="417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>
            <a:stCxn id="6" idx="4"/>
          </p:cNvCxnSpPr>
          <p:nvPr/>
        </p:nvCxnSpPr>
        <p:spPr>
          <a:xfrm flipH="1">
            <a:off x="304800" y="3365500"/>
            <a:ext cx="838200" cy="8921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4"/>
          </p:cNvCxnSpPr>
          <p:nvPr/>
        </p:nvCxnSpPr>
        <p:spPr>
          <a:xfrm flipH="1">
            <a:off x="846138" y="3365500"/>
            <a:ext cx="296862" cy="6683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4"/>
          </p:cNvCxnSpPr>
          <p:nvPr/>
        </p:nvCxnSpPr>
        <p:spPr>
          <a:xfrm>
            <a:off x="1143000" y="3365500"/>
            <a:ext cx="541338" cy="6048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4"/>
            <a:endCxn id="6" idx="0"/>
          </p:cNvCxnSpPr>
          <p:nvPr/>
        </p:nvCxnSpPr>
        <p:spPr>
          <a:xfrm flipH="1">
            <a:off x="1143000" y="2222500"/>
            <a:ext cx="3314700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57800" y="3338513"/>
            <a:ext cx="509588" cy="6762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467600" y="3328988"/>
            <a:ext cx="533400" cy="6858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878763" y="3328988"/>
            <a:ext cx="122237" cy="5953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23813" y="3924300"/>
            <a:ext cx="2185987" cy="215423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Thousands of Workers in </a:t>
            </a:r>
            <a:r>
              <a:rPr lang="en-US" b="1" dirty="0">
                <a:solidFill>
                  <a:srgbClr val="C00000"/>
                </a:solidFill>
              </a:rPr>
              <a:t>XSEDE</a:t>
            </a:r>
          </a:p>
        </p:txBody>
      </p:sp>
      <p:sp>
        <p:nvSpPr>
          <p:cNvPr id="21" name="Cloud 20"/>
          <p:cNvSpPr/>
          <p:nvPr/>
        </p:nvSpPr>
        <p:spPr>
          <a:xfrm>
            <a:off x="2362200" y="3792538"/>
            <a:ext cx="2233613" cy="22860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Thousands of Workers in </a:t>
            </a:r>
            <a:r>
              <a:rPr lang="en-US" b="1" dirty="0" err="1">
                <a:solidFill>
                  <a:srgbClr val="C00000"/>
                </a:solidFill>
              </a:rPr>
              <a:t>FutureGrid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7" idx="4"/>
          </p:cNvCxnSpPr>
          <p:nvPr/>
        </p:nvCxnSpPr>
        <p:spPr>
          <a:xfrm flipH="1">
            <a:off x="2779713" y="3338513"/>
            <a:ext cx="620712" cy="8239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4"/>
          </p:cNvCxnSpPr>
          <p:nvPr/>
        </p:nvCxnSpPr>
        <p:spPr>
          <a:xfrm>
            <a:off x="3400425" y="3338513"/>
            <a:ext cx="263525" cy="5857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4"/>
          </p:cNvCxnSpPr>
          <p:nvPr/>
        </p:nvCxnSpPr>
        <p:spPr>
          <a:xfrm flipH="1">
            <a:off x="3276600" y="3338513"/>
            <a:ext cx="123825" cy="6762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/>
          <p:cNvSpPr/>
          <p:nvPr/>
        </p:nvSpPr>
        <p:spPr>
          <a:xfrm>
            <a:off x="4800600" y="3816350"/>
            <a:ext cx="2201863" cy="22621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Thousands of Workers in </a:t>
            </a:r>
            <a:r>
              <a:rPr lang="en-US" b="1" dirty="0">
                <a:solidFill>
                  <a:srgbClr val="C00000"/>
                </a:solidFill>
              </a:rPr>
              <a:t>Condor</a:t>
            </a:r>
          </a:p>
        </p:txBody>
      </p:sp>
      <p:cxnSp>
        <p:nvCxnSpPr>
          <p:cNvPr id="26" name="Straight Arrow Connector 25"/>
          <p:cNvCxnSpPr>
            <a:stCxn id="7" idx="4"/>
          </p:cNvCxnSpPr>
          <p:nvPr/>
        </p:nvCxnSpPr>
        <p:spPr>
          <a:xfrm>
            <a:off x="3400425" y="3338513"/>
            <a:ext cx="638175" cy="5857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4"/>
          </p:cNvCxnSpPr>
          <p:nvPr/>
        </p:nvCxnSpPr>
        <p:spPr>
          <a:xfrm>
            <a:off x="1143000" y="3365500"/>
            <a:ext cx="195263" cy="6683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67388" y="3338513"/>
            <a:ext cx="376237" cy="47783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645150" y="3338513"/>
            <a:ext cx="122238" cy="6016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67388" y="3338513"/>
            <a:ext cx="785812" cy="47783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loud 30"/>
          <p:cNvSpPr/>
          <p:nvPr/>
        </p:nvSpPr>
        <p:spPr>
          <a:xfrm>
            <a:off x="7069138" y="3816350"/>
            <a:ext cx="2044700" cy="22621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Thousands of Workers in </a:t>
            </a:r>
            <a:r>
              <a:rPr lang="en-US" b="1" dirty="0">
                <a:solidFill>
                  <a:srgbClr val="C00000"/>
                </a:solidFill>
              </a:rPr>
              <a:t>SGE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001000" y="3328988"/>
            <a:ext cx="376238" cy="6667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001000" y="3328988"/>
            <a:ext cx="685800" cy="5953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3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 txBox="1">
            <a:spLocks/>
          </p:cNvSpPr>
          <p:nvPr/>
        </p:nvSpPr>
        <p:spPr bwMode="auto">
          <a:xfrm>
            <a:off x="376238" y="333375"/>
            <a:ext cx="85963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lang="en-US" sz="3000" b="1">
                <a:solidFill>
                  <a:srgbClr val="FFFF00"/>
                </a:solidFill>
              </a:rPr>
              <a:t>Work Queue Documentation</a:t>
            </a:r>
          </a:p>
          <a:p>
            <a:pPr algn="ctr" defTabSz="457200"/>
            <a:r>
              <a:rPr lang="en-US" sz="3400" b="1">
                <a:solidFill>
                  <a:srgbClr val="FFFF00"/>
                </a:solidFill>
              </a:rPr>
              <a:t>www.nd.edu/~ccl/software/workqueue/</a:t>
            </a:r>
          </a:p>
          <a:p>
            <a:pPr algn="ctr" defTabSz="457200"/>
            <a:endParaRPr lang="en-US" sz="3000" b="1">
              <a:solidFill>
                <a:srgbClr val="FFFF00"/>
              </a:solidFill>
            </a:endParaRPr>
          </a:p>
        </p:txBody>
      </p:sp>
      <p:pic>
        <p:nvPicPr>
          <p:cNvPr id="7168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95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Sample Applications</a:t>
            </a:r>
            <a:br>
              <a:rPr lang="en-US" dirty="0" smtClean="0"/>
            </a:br>
            <a:r>
              <a:rPr lang="en-US" dirty="0" smtClean="0"/>
              <a:t>of Work Queue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/>
          <p:cNvSpPr/>
          <p:nvPr/>
        </p:nvSpPr>
        <p:spPr>
          <a:xfrm>
            <a:off x="174625" y="3810000"/>
            <a:ext cx="3733800" cy="1828800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Genome Assembly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304800" y="5943600"/>
            <a:ext cx="8928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Christopher Moretti, Andrew Thrasher, Li Yu, Michael Olson, Scott Emrich, and Douglas Thain,</a:t>
            </a:r>
            <a:br>
              <a:rPr lang="en-US">
                <a:latin typeface="Calibri" pitchFamily="34" charset="0"/>
              </a:rPr>
            </a:br>
            <a:r>
              <a:rPr lang="en-US" b="1">
                <a:latin typeface="Calibri" pitchFamily="34" charset="0"/>
              </a:rPr>
              <a:t>A Framework for Scalable Genome Assembly on Clusters, Clouds, and Grids</a:t>
            </a:r>
            <a:r>
              <a:rPr lang="en-US">
                <a:latin typeface="Calibri" pitchFamily="34" charset="0"/>
              </a:rPr>
              <a:t>,</a:t>
            </a:r>
            <a:br>
              <a:rPr lang="en-US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IEEE Transactions on Parallel and Distributed Systems</a:t>
            </a:r>
            <a:r>
              <a:rPr lang="en-US">
                <a:latin typeface="Calibri" pitchFamily="34" charset="0"/>
              </a:rPr>
              <a:t>, </a:t>
            </a:r>
            <a:r>
              <a:rPr lang="en-US" b="1">
                <a:latin typeface="Calibri" pitchFamily="34" charset="0"/>
              </a:rPr>
              <a:t>2012</a:t>
            </a:r>
            <a:endParaRPr lang="en-US">
              <a:latin typeface="Calibri" pitchFamily="34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728788"/>
            <a:ext cx="370522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4953000" y="4237038"/>
            <a:ext cx="3657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Using WQ, we could assemble a human genome in 2.5 hours  on a collection of clusters, clouds, and grids with a speedup of 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952X.</a:t>
            </a:r>
          </a:p>
          <a:p>
            <a:pPr algn="ctr"/>
            <a:endParaRPr lang="en-US" sz="2000"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5625" y="22860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filter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master</a:t>
            </a:r>
          </a:p>
        </p:txBody>
      </p:sp>
      <p:sp>
        <p:nvSpPr>
          <p:cNvPr id="8" name="Oval 7"/>
          <p:cNvSpPr/>
          <p:nvPr/>
        </p:nvSpPr>
        <p:spPr>
          <a:xfrm>
            <a:off x="2003425" y="22860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align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master</a:t>
            </a:r>
          </a:p>
        </p:txBody>
      </p:sp>
      <p:sp>
        <p:nvSpPr>
          <p:cNvPr id="9" name="Oval 8"/>
          <p:cNvSpPr/>
          <p:nvPr/>
        </p:nvSpPr>
        <p:spPr>
          <a:xfrm>
            <a:off x="3451225" y="22860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Celera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Consensus</a:t>
            </a:r>
          </a:p>
        </p:txBody>
      </p:sp>
      <p:sp>
        <p:nvSpPr>
          <p:cNvPr id="10" name="Oval 9"/>
          <p:cNvSpPr/>
          <p:nvPr/>
        </p:nvSpPr>
        <p:spPr>
          <a:xfrm>
            <a:off x="555625" y="4648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1" name="Oval 10"/>
          <p:cNvSpPr/>
          <p:nvPr/>
        </p:nvSpPr>
        <p:spPr>
          <a:xfrm>
            <a:off x="1165225" y="419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5" name="Oval 14"/>
          <p:cNvSpPr/>
          <p:nvPr/>
        </p:nvSpPr>
        <p:spPr>
          <a:xfrm>
            <a:off x="1622425" y="4572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6" name="Oval 15"/>
          <p:cNvSpPr/>
          <p:nvPr/>
        </p:nvSpPr>
        <p:spPr>
          <a:xfrm>
            <a:off x="2155825" y="4724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7" name="Oval 16"/>
          <p:cNvSpPr/>
          <p:nvPr/>
        </p:nvSpPr>
        <p:spPr>
          <a:xfrm>
            <a:off x="2155825" y="419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>
          <a:xfrm>
            <a:off x="2765425" y="4419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21" name="Oval 20"/>
          <p:cNvSpPr/>
          <p:nvPr/>
        </p:nvSpPr>
        <p:spPr>
          <a:xfrm>
            <a:off x="1165225" y="4800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1622425" y="2667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070225" y="2667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9425" y="11430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Sequence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860425" y="17526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393825" y="3429000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241425" y="3505200"/>
            <a:ext cx="1905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012825" y="3581400"/>
            <a:ext cx="76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31825" y="3429000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2917825" y="3352800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2613025" y="3429000"/>
            <a:ext cx="1905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384425" y="3429000"/>
            <a:ext cx="76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927225" y="3352800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6" name="TextBox 58"/>
          <p:cNvSpPr txBox="1">
            <a:spLocks noChangeArrowheads="1"/>
          </p:cNvSpPr>
          <p:nvPr/>
        </p:nvSpPr>
        <p:spPr bwMode="auto">
          <a:xfrm>
            <a:off x="1927225" y="1828800"/>
            <a:ext cx="2720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Modified Celera Assembler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Adaptive Weighted Ensemble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AA3383E-C406-4140-80B6-996E151DF6B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9939" name="Picture 2" descr="http://www.nd.edu/~dthain/awe/awe-networ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098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8" descr="http://protomol.sourceforge.net/mmp_v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336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13"/>
          <p:cNvSpPr txBox="1">
            <a:spLocks noChangeArrowheads="1"/>
          </p:cNvSpPr>
          <p:nvPr/>
        </p:nvSpPr>
        <p:spPr bwMode="auto">
          <a:xfrm>
            <a:off x="2066925" y="1371600"/>
            <a:ext cx="5400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Proteins fold into a number of distinctive states, each of which affects its function in the organism.</a:t>
            </a:r>
          </a:p>
        </p:txBody>
      </p:sp>
      <p:sp>
        <p:nvSpPr>
          <p:cNvPr id="39942" name="TextBox 14"/>
          <p:cNvSpPr txBox="1">
            <a:spLocks noChangeArrowheads="1"/>
          </p:cNvSpPr>
          <p:nvPr/>
        </p:nvSpPr>
        <p:spPr bwMode="auto">
          <a:xfrm>
            <a:off x="1838325" y="5715000"/>
            <a:ext cx="5400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How common is each state?</a:t>
            </a:r>
          </a:p>
          <a:p>
            <a:pPr algn="ctr"/>
            <a:r>
              <a:rPr lang="en-US">
                <a:latin typeface="Calibri" pitchFamily="34" charset="0"/>
              </a:rPr>
              <a:t>How does the protein transition between states?</a:t>
            </a:r>
          </a:p>
          <a:p>
            <a:pPr algn="ctr"/>
            <a:r>
              <a:rPr lang="en-US">
                <a:latin typeface="Calibri" pitchFamily="34" charset="0"/>
              </a:rPr>
              <a:t>How common are those transitions?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700" smtClean="0"/>
              <a:t>AWE on Clusters, Clouds, and Grids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CD939E2-3119-4A99-9FE0-085936AFF3C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1988" name="Picture 6" descr="http://www.nd.edu/~dthain/awe/timeli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Replica Exchange</a:t>
            </a:r>
          </a:p>
        </p:txBody>
      </p:sp>
      <p:pic>
        <p:nvPicPr>
          <p:cNvPr id="38914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/>
          <a:srcRect r="80000"/>
          <a:stretch>
            <a:fillRect/>
          </a:stretch>
        </p:blipFill>
        <p:spPr bwMode="auto">
          <a:xfrm>
            <a:off x="1524000" y="4038600"/>
            <a:ext cx="104775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5" name="TextBox 17"/>
          <p:cNvSpPr txBox="1">
            <a:spLocks noChangeArrowheads="1"/>
          </p:cNvSpPr>
          <p:nvPr/>
        </p:nvSpPr>
        <p:spPr bwMode="auto">
          <a:xfrm>
            <a:off x="381000" y="4964113"/>
            <a:ext cx="766763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T=10K</a:t>
            </a:r>
          </a:p>
        </p:txBody>
      </p:sp>
      <p:sp>
        <p:nvSpPr>
          <p:cNvPr id="38916" name="TextBox 18"/>
          <p:cNvSpPr txBox="1">
            <a:spLocks noChangeArrowheads="1"/>
          </p:cNvSpPr>
          <p:nvPr/>
        </p:nvSpPr>
        <p:spPr bwMode="auto">
          <a:xfrm>
            <a:off x="1676400" y="4964113"/>
            <a:ext cx="766763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T=20K</a:t>
            </a:r>
          </a:p>
        </p:txBody>
      </p:sp>
      <p:sp>
        <p:nvSpPr>
          <p:cNvPr id="38917" name="TextBox 19"/>
          <p:cNvSpPr txBox="1">
            <a:spLocks noChangeArrowheads="1"/>
          </p:cNvSpPr>
          <p:nvPr/>
        </p:nvSpPr>
        <p:spPr bwMode="auto">
          <a:xfrm>
            <a:off x="2895600" y="4953000"/>
            <a:ext cx="766763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T=30K</a:t>
            </a:r>
          </a:p>
        </p:txBody>
      </p:sp>
      <p:sp>
        <p:nvSpPr>
          <p:cNvPr id="38918" name="TextBox 20"/>
          <p:cNvSpPr txBox="1">
            <a:spLocks noChangeArrowheads="1"/>
          </p:cNvSpPr>
          <p:nvPr/>
        </p:nvSpPr>
        <p:spPr bwMode="auto">
          <a:xfrm>
            <a:off x="4114800" y="4953000"/>
            <a:ext cx="766763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T=40K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800" y="2133600"/>
            <a:ext cx="1981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Replica Exchange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800" y="2667000"/>
            <a:ext cx="1981200" cy="5334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Work Queue</a:t>
            </a:r>
          </a:p>
        </p:txBody>
      </p:sp>
      <p:cxnSp>
        <p:nvCxnSpPr>
          <p:cNvPr id="26" name="Straight Arrow Connector 25"/>
          <p:cNvCxnSpPr>
            <a:stCxn id="23" idx="2"/>
            <a:endCxn id="15" idx="0"/>
          </p:cNvCxnSpPr>
          <p:nvPr/>
        </p:nvCxnSpPr>
        <p:spPr>
          <a:xfrm>
            <a:off x="1676400" y="3200400"/>
            <a:ext cx="37147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  <a:endCxn id="51" idx="0"/>
          </p:cNvCxnSpPr>
          <p:nvPr/>
        </p:nvCxnSpPr>
        <p:spPr>
          <a:xfrm flipH="1">
            <a:off x="828675" y="3200400"/>
            <a:ext cx="84772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  <a:endCxn id="53" idx="0"/>
          </p:cNvCxnSpPr>
          <p:nvPr/>
        </p:nvCxnSpPr>
        <p:spPr>
          <a:xfrm>
            <a:off x="1676400" y="3200400"/>
            <a:ext cx="159067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2"/>
            <a:endCxn id="54" idx="0"/>
          </p:cNvCxnSpPr>
          <p:nvPr/>
        </p:nvCxnSpPr>
        <p:spPr>
          <a:xfrm>
            <a:off x="1676400" y="3200400"/>
            <a:ext cx="280987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5" name="TextBox 35"/>
          <p:cNvSpPr txBox="1">
            <a:spLocks noChangeArrowheads="1"/>
          </p:cNvSpPr>
          <p:nvPr/>
        </p:nvSpPr>
        <p:spPr bwMode="auto">
          <a:xfrm>
            <a:off x="3352800" y="1417638"/>
            <a:ext cx="50292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Simplified Algorithm: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Submit N short simulations at different  temps.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Wait for all to complete.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Select two simulations to swap.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Continue all of the simulations.</a:t>
            </a:r>
          </a:p>
        </p:txBody>
      </p:sp>
      <p:sp>
        <p:nvSpPr>
          <p:cNvPr id="38926" name="TextBox 40"/>
          <p:cNvSpPr txBox="1">
            <a:spLocks noChangeArrowheads="1"/>
          </p:cNvSpPr>
          <p:nvPr/>
        </p:nvSpPr>
        <p:spPr bwMode="auto">
          <a:xfrm>
            <a:off x="76200" y="6162675"/>
            <a:ext cx="89201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Dinesh Rajan, Anthony Canino, Jesus A Izaguirre, and Douglas Thain,</a:t>
            </a:r>
            <a:br>
              <a:rPr lang="en-US">
                <a:latin typeface="Calibri" pitchFamily="34" charset="0"/>
              </a:rPr>
            </a:br>
            <a:r>
              <a:rPr lang="en-US" b="1">
                <a:latin typeface="Calibri" pitchFamily="34" charset="0"/>
              </a:rPr>
              <a:t>Converting A High Performance Application to an Elastic Cloud Application</a:t>
            </a:r>
            <a:r>
              <a:rPr lang="en-US">
                <a:latin typeface="Calibri" pitchFamily="34" charset="0"/>
              </a:rPr>
              <a:t>, Cloud Com 2011.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  <p:pic>
        <p:nvPicPr>
          <p:cNvPr id="38927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/>
          <a:srcRect r="80000"/>
          <a:stretch>
            <a:fillRect/>
          </a:stretch>
        </p:blipFill>
        <p:spPr bwMode="auto">
          <a:xfrm>
            <a:off x="304800" y="4038600"/>
            <a:ext cx="104775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28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/>
          <a:srcRect r="80000"/>
          <a:stretch>
            <a:fillRect/>
          </a:stretch>
        </p:blipFill>
        <p:spPr bwMode="auto">
          <a:xfrm>
            <a:off x="2743200" y="4038600"/>
            <a:ext cx="104775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29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/>
          <a:srcRect r="80000"/>
          <a:stretch>
            <a:fillRect/>
          </a:stretch>
        </p:blipFill>
        <p:spPr bwMode="auto">
          <a:xfrm>
            <a:off x="3962400" y="4038600"/>
            <a:ext cx="104775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200400"/>
            <a:ext cx="36734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590800" y="4267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Private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2672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Campus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Condor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76800" y="41910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Public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Cloud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Provider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86600" y="41910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Shared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SGE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4037" name="TextBox 30"/>
          <p:cNvSpPr txBox="1">
            <a:spLocks noChangeArrowheads="1"/>
          </p:cNvSpPr>
          <p:nvPr/>
        </p:nvSpPr>
        <p:spPr bwMode="auto">
          <a:xfrm>
            <a:off x="1393825" y="304800"/>
            <a:ext cx="6275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rgbClr val="FFFF00"/>
                </a:solidFill>
              </a:rPr>
              <a:t>Elastic Application Stack</a:t>
            </a:r>
          </a:p>
        </p:txBody>
      </p:sp>
      <p:sp>
        <p:nvSpPr>
          <p:cNvPr id="44038" name="Oval 31"/>
          <p:cNvSpPr>
            <a:spLocks noChangeArrowheads="1"/>
          </p:cNvSpPr>
          <p:nvPr/>
        </p:nvSpPr>
        <p:spPr bwMode="auto">
          <a:xfrm>
            <a:off x="8458200" y="4724400"/>
            <a:ext cx="533400" cy="5334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W</a:t>
            </a:r>
          </a:p>
        </p:txBody>
      </p:sp>
      <p:sp>
        <p:nvSpPr>
          <p:cNvPr id="44039" name="Oval 32"/>
          <p:cNvSpPr>
            <a:spLocks noChangeArrowheads="1"/>
          </p:cNvSpPr>
          <p:nvPr/>
        </p:nvSpPr>
        <p:spPr bwMode="auto">
          <a:xfrm>
            <a:off x="7772400" y="4191000"/>
            <a:ext cx="533400" cy="5334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W</a:t>
            </a:r>
          </a:p>
        </p:txBody>
      </p:sp>
      <p:sp>
        <p:nvSpPr>
          <p:cNvPr id="44040" name="Oval 38"/>
          <p:cNvSpPr>
            <a:spLocks noChangeArrowheads="1"/>
          </p:cNvSpPr>
          <p:nvPr/>
        </p:nvSpPr>
        <p:spPr bwMode="auto">
          <a:xfrm>
            <a:off x="7239000" y="5486400"/>
            <a:ext cx="533400" cy="5334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W</a:t>
            </a:r>
          </a:p>
        </p:txBody>
      </p:sp>
      <p:sp>
        <p:nvSpPr>
          <p:cNvPr id="44041" name="Oval 45"/>
          <p:cNvSpPr>
            <a:spLocks noChangeArrowheads="1"/>
          </p:cNvSpPr>
          <p:nvPr/>
        </p:nvSpPr>
        <p:spPr bwMode="auto">
          <a:xfrm>
            <a:off x="5029200" y="5486400"/>
            <a:ext cx="533400" cy="5334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W</a:t>
            </a:r>
          </a:p>
        </p:txBody>
      </p:sp>
      <p:sp>
        <p:nvSpPr>
          <p:cNvPr id="44042" name="Oval 46"/>
          <p:cNvSpPr>
            <a:spLocks noChangeArrowheads="1"/>
          </p:cNvSpPr>
          <p:nvPr/>
        </p:nvSpPr>
        <p:spPr bwMode="auto">
          <a:xfrm>
            <a:off x="2743200" y="5257800"/>
            <a:ext cx="533400" cy="5334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W</a:t>
            </a:r>
          </a:p>
        </p:txBody>
      </p:sp>
      <p:sp>
        <p:nvSpPr>
          <p:cNvPr id="44043" name="Oval 47"/>
          <p:cNvSpPr>
            <a:spLocks noChangeArrowheads="1"/>
          </p:cNvSpPr>
          <p:nvPr/>
        </p:nvSpPr>
        <p:spPr bwMode="auto">
          <a:xfrm>
            <a:off x="4038600" y="5334000"/>
            <a:ext cx="533400" cy="5334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W</a:t>
            </a:r>
          </a:p>
        </p:txBody>
      </p:sp>
      <p:sp>
        <p:nvSpPr>
          <p:cNvPr id="44044" name="Oval 52"/>
          <p:cNvSpPr>
            <a:spLocks noChangeArrowheads="1"/>
          </p:cNvSpPr>
          <p:nvPr/>
        </p:nvSpPr>
        <p:spPr bwMode="auto">
          <a:xfrm>
            <a:off x="381000" y="4495800"/>
            <a:ext cx="533400" cy="5334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W</a:t>
            </a:r>
          </a:p>
        </p:txBody>
      </p:sp>
      <p:sp>
        <p:nvSpPr>
          <p:cNvPr id="44045" name="Oval 53"/>
          <p:cNvSpPr>
            <a:spLocks noChangeArrowheads="1"/>
          </p:cNvSpPr>
          <p:nvPr/>
        </p:nvSpPr>
        <p:spPr bwMode="auto">
          <a:xfrm>
            <a:off x="685800" y="5562600"/>
            <a:ext cx="533400" cy="5334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W</a:t>
            </a:r>
          </a:p>
        </p:txBody>
      </p:sp>
      <p:sp>
        <p:nvSpPr>
          <p:cNvPr id="44046" name="Oval 54"/>
          <p:cNvSpPr>
            <a:spLocks noChangeArrowheads="1"/>
          </p:cNvSpPr>
          <p:nvPr/>
        </p:nvSpPr>
        <p:spPr bwMode="auto">
          <a:xfrm>
            <a:off x="1676400" y="4724400"/>
            <a:ext cx="533400" cy="5334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W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33400" y="2514600"/>
            <a:ext cx="8153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cs typeface="Arial" charset="0"/>
              </a:rPr>
              <a:t>Work Queue Library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096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All-Pairs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6670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</a:rPr>
              <a:t>Wavefront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724400" y="1524000"/>
            <a:ext cx="19050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</a:rPr>
              <a:t>Makeflow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781800" y="1524000"/>
            <a:ext cx="1905000" cy="914400"/>
          </a:xfrm>
          <a:prstGeom prst="roundRect">
            <a:avLst/>
          </a:prstGeom>
          <a:solidFill>
            <a:srgbClr val="3366FF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Custom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Apps</a:t>
            </a:r>
          </a:p>
        </p:txBody>
      </p:sp>
      <p:sp>
        <p:nvSpPr>
          <p:cNvPr id="7" name="Cloud 6"/>
          <p:cNvSpPr/>
          <p:nvPr/>
        </p:nvSpPr>
        <p:spPr>
          <a:xfrm>
            <a:off x="1524000" y="3276600"/>
            <a:ext cx="6248400" cy="1676400"/>
          </a:xfrm>
          <a:prstGeom prst="cloud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Thousands of Workers in a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Personal Cloud</a:t>
            </a:r>
          </a:p>
        </p:txBody>
      </p:sp>
      <p:sp>
        <p:nvSpPr>
          <p:cNvPr id="44053" name="Oval 45"/>
          <p:cNvSpPr>
            <a:spLocks noChangeArrowheads="1"/>
          </p:cNvSpPr>
          <p:nvPr/>
        </p:nvSpPr>
        <p:spPr bwMode="auto">
          <a:xfrm>
            <a:off x="6248400" y="4800600"/>
            <a:ext cx="533400" cy="533400"/>
          </a:xfrm>
          <a:prstGeom prst="ellipse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/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A72F24-03DC-4350-B660-22AC28609E7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Makeflow = Make + Workflow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7800" y="3979863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Makeflow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Local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1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Condor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95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Torque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19800" y="504666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Queue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057400" y="3217863"/>
            <a:ext cx="914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1" name="Content Placeholder 2"/>
          <p:cNvSpPr>
            <a:spLocks noGrp="1"/>
          </p:cNvSpPr>
          <p:nvPr>
            <p:ph idx="4294967295"/>
          </p:nvPr>
        </p:nvSpPr>
        <p:spPr>
          <a:xfrm>
            <a:off x="3352800" y="1752600"/>
            <a:ext cx="5334000" cy="2819400"/>
          </a:xfrm>
        </p:spPr>
        <p:txBody>
          <a:bodyPr/>
          <a:lstStyle/>
          <a:p>
            <a:pPr eaLnBrk="1" hangingPunct="1"/>
            <a:r>
              <a:rPr lang="en-US" sz="2000" smtClean="0"/>
              <a:t>Provides portability across batch systems.</a:t>
            </a:r>
          </a:p>
          <a:p>
            <a:pPr eaLnBrk="1" hangingPunct="1"/>
            <a:r>
              <a:rPr lang="en-US" sz="2000" smtClean="0"/>
              <a:t>Enable parallelism (but not too much!)</a:t>
            </a:r>
          </a:p>
          <a:p>
            <a:pPr eaLnBrk="1" hangingPunct="1"/>
            <a:r>
              <a:rPr lang="en-US" sz="2000" smtClean="0"/>
              <a:t>Fault tolerance at multiple scales.</a:t>
            </a:r>
          </a:p>
          <a:p>
            <a:pPr eaLnBrk="1" hangingPunct="1"/>
            <a:r>
              <a:rPr lang="en-US" sz="2000" smtClean="0"/>
              <a:t>Data and resource management.</a:t>
            </a:r>
          </a:p>
          <a:p>
            <a:pPr eaLnBrk="1" hangingPunct="1">
              <a:buFont typeface="Arial" charset="0"/>
              <a:buNone/>
            </a:pPr>
            <a:endParaRPr lang="en-US" sz="2000" smtClean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28600" y="5715000"/>
            <a:ext cx="8686800" cy="114300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http://www.nd.edu/~ccl/software/makeflow</a:t>
            </a:r>
          </a:p>
        </p:txBody>
      </p:sp>
      <p:pic>
        <p:nvPicPr>
          <p:cNvPr id="18443" name="Picture 4" descr="exa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36688"/>
            <a:ext cx="152400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Go to: </a:t>
            </a:r>
            <a:r>
              <a:rPr lang="en-US" sz="3600" b="1" smtClean="0"/>
              <a:t>http://nd.edu/~ccl</a:t>
            </a:r>
            <a:endParaRPr lang="en-US" sz="3300" b="1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971800" y="2057400"/>
            <a:ext cx="3048000" cy="4572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Makeflow</a:t>
            </a:r>
            <a:r>
              <a:rPr lang="en-US" dirty="0" smtClean="0"/>
              <a:t> + Work Queue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87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FutureGrid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Torque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Campus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Condor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0" y="3973513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Public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Cloud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Provider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0" y="1676400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Private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3188" y="4699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5588" y="4851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988" y="5003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0388" y="51562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1188" y="20320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1188" y="3403600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Makeflow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366044" y="3061494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6" name="TextBox 63"/>
          <p:cNvSpPr txBox="1">
            <a:spLocks noChangeArrowheads="1"/>
          </p:cNvSpPr>
          <p:nvPr/>
        </p:nvSpPr>
        <p:spPr bwMode="auto">
          <a:xfrm>
            <a:off x="763588" y="5537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Local Files and Programs</a:t>
            </a:r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994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TextBox 30"/>
          <p:cNvSpPr txBox="1">
            <a:spLocks noChangeArrowheads="1"/>
          </p:cNvSpPr>
          <p:nvPr/>
        </p:nvSpPr>
        <p:spPr bwMode="auto">
          <a:xfrm>
            <a:off x="1752600" y="304800"/>
            <a:ext cx="5881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Calibri" pitchFamily="34" charset="0"/>
              </a:rPr>
              <a:t>Makeflow + Work Queue</a:t>
            </a: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477000" y="1981200"/>
            <a:ext cx="1524000" cy="1524000"/>
            <a:chOff x="6477000" y="1981200"/>
            <a:chExt cx="1524000" cy="1524000"/>
          </a:xfrm>
        </p:grpSpPr>
        <p:sp>
          <p:nvSpPr>
            <p:cNvPr id="21541" name="Oval 31"/>
            <p:cNvSpPr>
              <a:spLocks noChangeArrowheads="1"/>
            </p:cNvSpPr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21542" name="Oval 32"/>
            <p:cNvSpPr>
              <a:spLocks noChangeArrowheads="1"/>
            </p:cNvSpPr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21543" name="Oval 38"/>
            <p:cNvSpPr>
              <a:spLocks noChangeArrowheads="1"/>
            </p:cNvSpPr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807075" y="4114800"/>
            <a:ext cx="2651125" cy="2590800"/>
            <a:chOff x="5806680" y="4114800"/>
            <a:chExt cx="2651520" cy="2590800"/>
          </a:xfrm>
        </p:grpSpPr>
        <p:sp>
          <p:nvSpPr>
            <p:cNvPr id="21535" name="TextBox 48"/>
            <p:cNvSpPr txBox="1">
              <a:spLocks noChangeArrowheads="1"/>
            </p:cNvSpPr>
            <p:nvPr/>
          </p:nvSpPr>
          <p:spPr bwMode="auto">
            <a:xfrm>
              <a:off x="5806680" y="6336268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ssh</a:t>
              </a:r>
            </a:p>
          </p:txBody>
        </p:sp>
        <p:cxnSp>
          <p:nvCxnSpPr>
            <p:cNvPr id="50" name="Straight Arrow Connector 49"/>
            <p:cNvCxnSpPr>
              <a:stCxn id="21535" idx="0"/>
              <a:endCxn id="5" idx="2"/>
            </p:cNvCxnSpPr>
            <p:nvPr/>
          </p:nvCxnSpPr>
          <p:spPr>
            <a:xfrm rot="16200000" flipV="1">
              <a:off x="6937971" y="6141243"/>
              <a:ext cx="381000" cy="7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7" name="Oval 39"/>
            <p:cNvSpPr>
              <a:spLocks noChangeArrowheads="1"/>
            </p:cNvSpPr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21538" name="Oval 40"/>
            <p:cNvSpPr>
              <a:spLocks noChangeArrowheads="1"/>
            </p:cNvSpPr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21539" name="Oval 41"/>
            <p:cNvSpPr>
              <a:spLocks noChangeArrowheads="1"/>
            </p:cNvSpPr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21540" name="Oval 42"/>
            <p:cNvSpPr>
              <a:spLocks noChangeArrowheads="1"/>
            </p:cNvSpPr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latin typeface="Calibri" pitchFamily="34" charset="0"/>
                </a:rPr>
                <a:t>W</a:t>
              </a:r>
              <a:endParaRPr lang="en-US"/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200400" y="1066800"/>
            <a:ext cx="2590800" cy="2362200"/>
            <a:chOff x="3200400" y="1066800"/>
            <a:chExt cx="2590800" cy="2362200"/>
          </a:xfrm>
        </p:grpSpPr>
        <p:sp>
          <p:nvSpPr>
            <p:cNvPr id="21529" name="TextBox 9"/>
            <p:cNvSpPr txBox="1">
              <a:spLocks noChangeArrowheads="1"/>
            </p:cNvSpPr>
            <p:nvPr/>
          </p:nvSpPr>
          <p:spPr bwMode="auto">
            <a:xfrm>
              <a:off x="3200400" y="1066800"/>
              <a:ext cx="2590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torque_submit_workers </a:t>
              </a:r>
            </a:p>
          </p:txBody>
        </p:sp>
        <p:cxnSp>
          <p:nvCxnSpPr>
            <p:cNvPr id="13" name="Straight Arrow Connector 12"/>
            <p:cNvCxnSpPr>
              <a:stCxn id="21529" idx="2"/>
              <a:endCxn id="68" idx="0"/>
            </p:cNvCxnSpPr>
            <p:nvPr/>
          </p:nvCxnSpPr>
          <p:spPr>
            <a:xfrm>
              <a:off x="4495800" y="1436688"/>
              <a:ext cx="190500" cy="2508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31" name="Group 54"/>
            <p:cNvGrpSpPr>
              <a:grpSpLocks/>
            </p:cNvGrpSpPr>
            <p:nvPr/>
          </p:nvGrpSpPr>
          <p:grpSpPr bwMode="auto">
            <a:xfrm>
              <a:off x="3962400" y="1981200"/>
              <a:ext cx="1524000" cy="1447800"/>
              <a:chOff x="3962400" y="1981200"/>
              <a:chExt cx="1524000" cy="1447800"/>
            </a:xfrm>
          </p:grpSpPr>
          <p:sp>
            <p:nvSpPr>
              <p:cNvPr id="21532" name="Oval 45"/>
              <p:cNvSpPr>
                <a:spLocks noChangeArrowheads="1"/>
              </p:cNvSpPr>
              <p:nvPr/>
            </p:nvSpPr>
            <p:spPr bwMode="auto">
              <a:xfrm>
                <a:off x="4953000" y="28956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  <p:sp>
            <p:nvSpPr>
              <p:cNvPr id="21533" name="Oval 46"/>
              <p:cNvSpPr>
                <a:spLocks noChangeArrowheads="1"/>
              </p:cNvSpPr>
              <p:nvPr/>
            </p:nvSpPr>
            <p:spPr bwMode="auto">
              <a:xfrm>
                <a:off x="4648200" y="19812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  <p:sp>
            <p:nvSpPr>
              <p:cNvPr id="21534" name="Oval 47"/>
              <p:cNvSpPr>
                <a:spLocks noChangeArrowheads="1"/>
              </p:cNvSpPr>
              <p:nvPr/>
            </p:nvSpPr>
            <p:spPr bwMode="auto">
              <a:xfrm>
                <a:off x="3962400" y="28194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/>
                  <a:t>W</a:t>
                </a:r>
              </a:p>
            </p:txBody>
          </p:sp>
        </p:grp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3352800" y="4038600"/>
            <a:ext cx="2651125" cy="2743200"/>
            <a:chOff x="3352800" y="4038600"/>
            <a:chExt cx="2651520" cy="2743200"/>
          </a:xfrm>
        </p:grpSpPr>
        <p:sp>
          <p:nvSpPr>
            <p:cNvPr id="21524" name="TextBox 10"/>
            <p:cNvSpPr txBox="1">
              <a:spLocks noChangeArrowheads="1"/>
            </p:cNvSpPr>
            <p:nvPr/>
          </p:nvSpPr>
          <p:spPr bwMode="auto">
            <a:xfrm>
              <a:off x="3352800" y="6412468"/>
              <a:ext cx="26515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condor_submit_workers </a:t>
              </a:r>
            </a:p>
          </p:txBody>
        </p:sp>
        <p:cxnSp>
          <p:nvCxnSpPr>
            <p:cNvPr id="15" name="Straight Arrow Connector 14"/>
            <p:cNvCxnSpPr>
              <a:endCxn id="4" idx="2"/>
            </p:cNvCxnSpPr>
            <p:nvPr/>
          </p:nvCxnSpPr>
          <p:spPr>
            <a:xfrm rot="5400000" flipH="1" flipV="1">
              <a:off x="4415830" y="6217443"/>
              <a:ext cx="533400" cy="7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6" name="Oval 43"/>
            <p:cNvSpPr>
              <a:spLocks noChangeArrowheads="1"/>
            </p:cNvSpPr>
            <p:nvPr/>
          </p:nvSpPr>
          <p:spPr bwMode="auto"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21527" name="Oval 44"/>
            <p:cNvSpPr>
              <a:spLocks noChangeArrowheads="1"/>
            </p:cNvSpPr>
            <p:nvPr/>
          </p:nvSpPr>
          <p:spPr bwMode="auto"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21528" name="Oval 50"/>
            <p:cNvSpPr>
              <a:spLocks noChangeArrowheads="1"/>
            </p:cNvSpPr>
            <p:nvPr/>
          </p:nvSpPr>
          <p:spPr bwMode="auto"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</a:t>
              </a: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2667000" y="2438400"/>
            <a:ext cx="4495800" cy="2590800"/>
            <a:chOff x="2667000" y="2450068"/>
            <a:chExt cx="4495800" cy="2590800"/>
          </a:xfrm>
          <a:solidFill>
            <a:schemeClr val="tx1">
              <a:lumMod val="65000"/>
            </a:schemeClr>
          </a:solidFill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Thousands of Workers in 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submit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cs typeface="+mn-cs"/>
                </a:rPr>
                <a:t>tasks</a:t>
              </a:r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288268"/>
              <a:ext cx="1980406" cy="4585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593068"/>
              <a:ext cx="1828006" cy="1537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746837"/>
              <a:ext cx="1904206" cy="6082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746837"/>
              <a:ext cx="1904206" cy="3034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746837"/>
              <a:ext cx="1828006" cy="748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Using Work Queue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Harness multiple resources simultaneously.</a:t>
            </a:r>
          </a:p>
          <a:p>
            <a:pPr eaLnBrk="1" hangingPunct="1"/>
            <a:r>
              <a:rPr lang="en-US" smtClean="0"/>
              <a:t>Hold on to cluster nodes to execute multiple tasks rapidly.  (ms/task instead of min/task)</a:t>
            </a:r>
          </a:p>
          <a:p>
            <a:pPr eaLnBrk="1" hangingPunct="1"/>
            <a:r>
              <a:rPr lang="en-US" smtClean="0"/>
              <a:t>Scale resources up and down as needed.</a:t>
            </a:r>
          </a:p>
          <a:p>
            <a:pPr eaLnBrk="1" hangingPunct="1"/>
            <a:r>
              <a:rPr lang="en-US" smtClean="0"/>
              <a:t>Better management of data, with local caching for data intensive tasks.</a:t>
            </a:r>
          </a:p>
          <a:p>
            <a:pPr eaLnBrk="1" hangingPunct="1"/>
            <a:r>
              <a:rPr lang="en-US" smtClean="0"/>
              <a:t>Matching of tasks to nodes with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Makeflow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762000" y="1219200"/>
            <a:ext cx="7772400" cy="5029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3000" smtClean="0"/>
          </a:p>
          <a:p>
            <a:pPr eaLnBrk="1" hangingPunct="1">
              <a:buFont typeface="Arial" charset="0"/>
              <a:buNone/>
            </a:pPr>
            <a:r>
              <a:rPr lang="en-US" sz="3400" smtClean="0"/>
              <a:t>Great for static workflows!</a:t>
            </a:r>
          </a:p>
          <a:p>
            <a:pPr eaLnBrk="1" hangingPunct="1">
              <a:buFont typeface="Arial" charset="0"/>
              <a:buNone/>
            </a:pPr>
            <a:r>
              <a:rPr lang="en-US" sz="3000" smtClean="0">
                <a:solidFill>
                  <a:srgbClr val="FFFF00"/>
                </a:solidFill>
              </a:rPr>
              <a:t> - </a:t>
            </a:r>
            <a:r>
              <a:rPr lang="en-US" smtClean="0">
                <a:solidFill>
                  <a:srgbClr val="FFFF00"/>
                </a:solidFill>
              </a:rPr>
              <a:t>Tasks/dependencies are known beforehand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FF00"/>
                </a:solidFill>
              </a:rPr>
              <a:t> - Directed Acyclic Graphs</a:t>
            </a:r>
          </a:p>
          <a:p>
            <a:pPr eaLnBrk="1" hangingPunct="1">
              <a:buFont typeface="Arial" charset="0"/>
              <a:buNone/>
            </a:pPr>
            <a:endParaRPr lang="en-US" sz="3400" smtClean="0"/>
          </a:p>
          <a:p>
            <a:pPr eaLnBrk="1" hangingPunct="1">
              <a:buFont typeface="Arial" charset="0"/>
              <a:buNone/>
            </a:pPr>
            <a:r>
              <a:rPr lang="en-US" sz="3400" smtClean="0"/>
              <a:t>Great for file-based workflows!</a:t>
            </a:r>
          </a:p>
          <a:p>
            <a:pPr eaLnBrk="1" hangingPunct="1">
              <a:buFont typeface="Arial" charset="0"/>
              <a:buNone/>
            </a:pPr>
            <a:r>
              <a:rPr lang="en-US" sz="3000" smtClean="0">
                <a:solidFill>
                  <a:srgbClr val="FFFF00"/>
                </a:solidFill>
              </a:rPr>
              <a:t>- </a:t>
            </a:r>
            <a:r>
              <a:rPr lang="en-US" smtClean="0">
                <a:solidFill>
                  <a:srgbClr val="FFFF00"/>
                </a:solidFill>
              </a:rPr>
              <a:t>Input: files, Output: files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20015</TotalTime>
  <Words>1634</Words>
  <Application>Microsoft Office PowerPoint</Application>
  <PresentationFormat>On-screen Show (4:3)</PresentationFormat>
  <Paragraphs>567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Arial Unicode MS</vt:lpstr>
      <vt:lpstr>Lucida Console</vt:lpstr>
      <vt:lpstr>Office Theme</vt:lpstr>
      <vt:lpstr>Building Scalable Scientific Applications with Work Queue</vt:lpstr>
      <vt:lpstr>Go to: http://nd.edu/~ccl</vt:lpstr>
      <vt:lpstr>Recap: Makeflow</vt:lpstr>
      <vt:lpstr>An Old Idea: Makefiles</vt:lpstr>
      <vt:lpstr>Makeflow = Make + Workflow</vt:lpstr>
      <vt:lpstr>Makeflow + Work Queue </vt:lpstr>
      <vt:lpstr>Slide 7</vt:lpstr>
      <vt:lpstr>Advantages of Using Work Queue</vt:lpstr>
      <vt:lpstr>Makeflow</vt:lpstr>
      <vt:lpstr>What if my workflow is dynamic?  Write a native Work Queue program using Work Queue API</vt:lpstr>
      <vt:lpstr>Slide 11</vt:lpstr>
      <vt:lpstr>Slide 12</vt:lpstr>
      <vt:lpstr>Run One Task in Python</vt:lpstr>
      <vt:lpstr>Run One Task in Perl</vt:lpstr>
      <vt:lpstr>Run One Task in C</vt:lpstr>
      <vt:lpstr>Python: Specify Files for a Task</vt:lpstr>
      <vt:lpstr>Perl: Specify Files for a Task</vt:lpstr>
      <vt:lpstr>C: Specify Files for a Task</vt:lpstr>
      <vt:lpstr>You must state all the files needed by the command.</vt:lpstr>
      <vt:lpstr>Slide 20</vt:lpstr>
      <vt:lpstr>Slide 21</vt:lpstr>
      <vt:lpstr>Slide 22</vt:lpstr>
      <vt:lpstr>Keeping track of port numbers gets old really fast</vt:lpstr>
      <vt:lpstr>Use Project Names</vt:lpstr>
      <vt:lpstr>Slide 25</vt:lpstr>
      <vt:lpstr>Slide 26</vt:lpstr>
      <vt:lpstr>work_queue_status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Sample Applications of Work Queue</vt:lpstr>
      <vt:lpstr>Genome Assembly</vt:lpstr>
      <vt:lpstr>Adaptive Weighted Ensemble</vt:lpstr>
      <vt:lpstr>AWE on Clusters, Clouds, and Grids</vt:lpstr>
      <vt:lpstr>Replica Exchange</vt:lpstr>
      <vt:lpstr>Slide 49</vt:lpstr>
      <vt:lpstr>Go to: http://nd.edu/~ccl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Department of Computer Science and Engineering College of Engineering University of Notre Dame</dc:title>
  <dc:creator>Douglas Thain</dc:creator>
  <cp:lastModifiedBy>dpandiar</cp:lastModifiedBy>
  <cp:revision>533</cp:revision>
  <dcterms:created xsi:type="dcterms:W3CDTF">2012-02-01T15:42:36Z</dcterms:created>
  <dcterms:modified xsi:type="dcterms:W3CDTF">2013-10-03T16:12:20Z</dcterms:modified>
</cp:coreProperties>
</file>