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3" r:id="rId2"/>
    <p:sldId id="377" r:id="rId3"/>
    <p:sldId id="378" r:id="rId4"/>
    <p:sldId id="282" r:id="rId5"/>
    <p:sldId id="341" r:id="rId6"/>
    <p:sldId id="286" r:id="rId7"/>
    <p:sldId id="294" r:id="rId8"/>
    <p:sldId id="327" r:id="rId9"/>
    <p:sldId id="362" r:id="rId10"/>
    <p:sldId id="304" r:id="rId11"/>
    <p:sldId id="311" r:id="rId12"/>
    <p:sldId id="373" r:id="rId13"/>
    <p:sldId id="328" r:id="rId14"/>
    <p:sldId id="305" r:id="rId15"/>
    <p:sldId id="306" r:id="rId16"/>
    <p:sldId id="349" r:id="rId17"/>
    <p:sldId id="350" r:id="rId18"/>
    <p:sldId id="352" r:id="rId19"/>
    <p:sldId id="330" r:id="rId20"/>
    <p:sldId id="394" r:id="rId21"/>
    <p:sldId id="396" r:id="rId22"/>
    <p:sldId id="398" r:id="rId23"/>
    <p:sldId id="291" r:id="rId24"/>
    <p:sldId id="392" r:id="rId25"/>
    <p:sldId id="363" r:id="rId26"/>
    <p:sldId id="309" r:id="rId27"/>
    <p:sldId id="359" r:id="rId28"/>
    <p:sldId id="364" r:id="rId29"/>
    <p:sldId id="347" r:id="rId30"/>
    <p:sldId id="357" r:id="rId31"/>
    <p:sldId id="379" r:id="rId32"/>
    <p:sldId id="383" r:id="rId33"/>
    <p:sldId id="365" r:id="rId34"/>
    <p:sldId id="384" r:id="rId35"/>
    <p:sldId id="317" r:id="rId36"/>
    <p:sldId id="387" r:id="rId37"/>
    <p:sldId id="39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9" autoAdjust="0"/>
    <p:restoredTop sz="94712" autoAdjust="0"/>
  </p:normalViewPr>
  <p:slideViewPr>
    <p:cSldViewPr>
      <p:cViewPr varScale="1">
        <p:scale>
          <a:sx n="75" d="100"/>
          <a:sy n="75" d="100"/>
        </p:scale>
        <p:origin x="2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8B3869-DDDA-45EA-9C2B-C7985E61EB86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B7BB2-6A8C-44EF-B98E-DEAD6383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72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99AA0D-DA98-40BE-B73D-07BB21E823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3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3ACE-AF9B-44F4-A2CD-F4D3AF1D6A2C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6FCA-2150-41EC-8630-535994DBD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9924-4E48-48B1-81AF-6625A2BDD89E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FC80-27F1-4530-9266-E8650153F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29DC-1ACA-4652-A8D9-7B9288D6CA84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48DF-813C-4F22-BC8A-C8F7D4BB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A040-A0F9-4E61-896F-912EDE5498BA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A5AB-60E2-4055-B40C-22DF33D7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9803-17EC-457C-BC75-099067163185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7F34-C2D2-4B85-9DA6-18235E0D4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00CB-948A-4F09-ADC6-3763E15685EF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83B5-5DCE-45D5-A250-464B667E5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A439-2E63-4347-8870-015E56AA2E78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3809-FC3F-4105-B7A6-DB805F58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E727-BDC9-48AC-AA2C-FFD154479C55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89F3-D6B9-41A7-8513-71FA43385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1490-511B-4668-8DE0-AE633F0329A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765C-F81F-4348-9428-BC4964C5E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723E-768A-42FA-8C86-DA0B22DF328C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755A-5395-4F59-A150-AB5AE9178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FD4D-967D-4BE3-B41A-A38DC97B15A5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C217-5E09-4F56-8142-A7F88C608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79405-2485-4656-B592-936A5A47AA7F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2FBAD-2486-4F05-BA74-07BD9AC24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Introduction to</a:t>
            </a:r>
            <a:br>
              <a:rPr lang="en-US" sz="3800" dirty="0" smtClean="0"/>
            </a:br>
            <a:r>
              <a:rPr lang="en-US" sz="3800" dirty="0" err="1" smtClean="0"/>
              <a:t>Makeflow</a:t>
            </a:r>
            <a:r>
              <a:rPr lang="en-US" sz="3800" dirty="0" smtClean="0"/>
              <a:t> and Work Queue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6934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FFFFFF"/>
                </a:solidFill>
              </a:rPr>
              <a:t>Applied </a:t>
            </a:r>
            <a:r>
              <a:rPr lang="en-US" sz="2600" dirty="0" err="1">
                <a:solidFill>
                  <a:srgbClr val="FFFFFF"/>
                </a:solidFill>
              </a:rPr>
              <a:t>Cyberinfrastructure</a:t>
            </a:r>
            <a:r>
              <a:rPr lang="en-US" sz="2600" dirty="0">
                <a:solidFill>
                  <a:srgbClr val="FFFFFF"/>
                </a:solidFill>
              </a:rPr>
              <a:t> Concepts Course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FFFFFF"/>
                </a:solidFill>
              </a:rPr>
              <a:t>University of Arizona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FFFF"/>
                </a:solidFill>
              </a:rPr>
              <a:t>30</a:t>
            </a:r>
            <a:r>
              <a:rPr lang="en-US" sz="2600" smtClean="0">
                <a:solidFill>
                  <a:srgbClr val="FFFFFF"/>
                </a:solidFill>
              </a:rPr>
              <a:t> September 2014</a:t>
            </a:r>
            <a:endParaRPr lang="en-US" sz="26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6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Douglas </a:t>
            </a:r>
            <a:r>
              <a:rPr lang="en-US" sz="2600" dirty="0" err="1" smtClean="0">
                <a:solidFill>
                  <a:srgbClr val="FFFFFF"/>
                </a:solidFill>
              </a:rPr>
              <a:t>Thain</a:t>
            </a:r>
            <a:r>
              <a:rPr lang="en-US" sz="2600" dirty="0" smtClean="0">
                <a:solidFill>
                  <a:srgbClr val="FFFFFF"/>
                </a:solidFill>
              </a:rPr>
              <a:t> and Nicholas </a:t>
            </a:r>
            <a:r>
              <a:rPr lang="en-US" sz="2600" dirty="0" err="1" smtClean="0">
                <a:solidFill>
                  <a:srgbClr val="FFFFFF"/>
                </a:solidFill>
              </a:rPr>
              <a:t>Hazekamp</a:t>
            </a:r>
            <a:endParaRPr lang="en-US" sz="26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FFFFFF"/>
                </a:solidFill>
              </a:rPr>
              <a:t>University of Notre Dame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Our Philosophy: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Harness all the resources that are available: desktops, clusters, clouds, and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it easy to scale up from one desktop to national scale infrastructure.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Provide familiar interfaces that make it easy to connect existing apps together.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 portability across operating systems, storage systems, middleware…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simple things easy, and complex things possible.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No special privileges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Quick Tour of the CCTools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876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Open source, GNU General Public License.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Compiles in 1-2 minutes, installs in $HOME.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Runs on Linux, Solaris, </a:t>
            </a:r>
            <a:r>
              <a:rPr lang="en-US" dirty="0" err="1" smtClean="0"/>
              <a:t>MacOS</a:t>
            </a:r>
            <a:r>
              <a:rPr lang="en-US" dirty="0" smtClean="0"/>
              <a:t>, </a:t>
            </a:r>
            <a:r>
              <a:rPr lang="en-US" dirty="0" err="1" smtClean="0"/>
              <a:t>Cygwin</a:t>
            </a:r>
            <a:r>
              <a:rPr lang="en-US" dirty="0" smtClean="0"/>
              <a:t>, FreeBSD,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Interoperates with many distributed computing systems.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Condor, SGE, Torque, </a:t>
            </a:r>
            <a:r>
              <a:rPr lang="en-US" dirty="0" err="1" smtClean="0"/>
              <a:t>Globus</a:t>
            </a:r>
            <a:r>
              <a:rPr lang="en-US" dirty="0" smtClean="0"/>
              <a:t>, </a:t>
            </a:r>
            <a:r>
              <a:rPr lang="en-US" dirty="0" err="1" smtClean="0"/>
              <a:t>iRODS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Components: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– A portable workflow manager.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 Queue – A lightweight distributed execution system.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All-Pairs / </a:t>
            </a:r>
            <a:r>
              <a:rPr lang="en-US" dirty="0" err="1" smtClean="0"/>
              <a:t>Wavefront</a:t>
            </a:r>
            <a:r>
              <a:rPr lang="en-US" dirty="0" smtClean="0"/>
              <a:t> / SAND – Specialized execution engines.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Parrot – A personal user-level virtual file system.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Chirp – A user-level distributed </a:t>
            </a:r>
            <a:r>
              <a:rPr lang="en-US" dirty="0" err="1" smtClean="0"/>
              <a:t>filesystem</a:t>
            </a:r>
            <a:r>
              <a:rPr lang="en-US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57150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://ccl.cse.nd.edu/software</a:t>
            </a:r>
            <a:endParaRPr lang="en-US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Lots of Documentation</a:t>
            </a:r>
            <a:endParaRPr lang="en-US" dirty="0"/>
          </a:p>
        </p:txBody>
      </p:sp>
      <p:sp>
        <p:nvSpPr>
          <p:cNvPr id="28678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http://ccl.cse.nd.edu</a:t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536"/>
            <a:ext cx="5862638" cy="4543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79" y="666574"/>
            <a:ext cx="5862639" cy="4543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420" y="1060732"/>
            <a:ext cx="6589019" cy="452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587749"/>
            <a:ext cx="6543511" cy="4490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Portable Workflow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F7697-76AA-4626-92C2-004E546E5FF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 Old Idea: Makefiles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 Unicode MS"/>
              </a:rPr>
              <a:t>part1 part2 part3: input.data split.py</a:t>
            </a:r>
          </a:p>
          <a:p>
            <a:r>
              <a:rPr lang="en-US" b="1">
                <a:latin typeface="Arial Unicode MS"/>
              </a:rPr>
              <a:t>     ./split.py input.data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out1: part1 mysim.exe</a:t>
            </a:r>
          </a:p>
          <a:p>
            <a:r>
              <a:rPr lang="en-US" b="1">
                <a:latin typeface="Arial Unicode MS"/>
              </a:rPr>
              <a:t>    ./mysim.exe part1 &gt;out1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out2: part2 mysim.exe</a:t>
            </a:r>
          </a:p>
          <a:p>
            <a:r>
              <a:rPr lang="en-US" b="1">
                <a:latin typeface="Arial Unicode MS"/>
              </a:rPr>
              <a:t>    ./mysim.exe part2 &gt;out2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out3: part3 mysim.exe</a:t>
            </a:r>
          </a:p>
          <a:p>
            <a:r>
              <a:rPr lang="en-US" b="1">
                <a:latin typeface="Arial Unicode MS"/>
              </a:rPr>
              <a:t>    ./mysim.exe part3 &gt;out3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result: out1 out2 out3 join.py</a:t>
            </a:r>
          </a:p>
          <a:p>
            <a:r>
              <a:rPr lang="en-US" b="1">
                <a:latin typeface="Arial Unicode MS"/>
              </a:rPr>
              <a:t>    ./join.py out1 out2 out3 &gt; result </a:t>
            </a:r>
          </a:p>
        </p:txBody>
      </p:sp>
      <p:pic>
        <p:nvPicPr>
          <p:cNvPr id="30724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891AB-E117-468C-BF9B-E548982D5B8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= Make + Workflow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0" y="397986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Local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Condor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95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Torque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9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Queue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057400" y="321786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2819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Provides portability across batch systems.</a:t>
            </a:r>
          </a:p>
          <a:p>
            <a:pPr eaLnBrk="1" hangingPunct="1"/>
            <a:r>
              <a:rPr lang="en-US" sz="2000" dirty="0" smtClean="0"/>
              <a:t>Enable parallelism (but not too much!)</a:t>
            </a:r>
          </a:p>
          <a:p>
            <a:pPr eaLnBrk="1" hangingPunct="1"/>
            <a:r>
              <a:rPr lang="en-US" sz="2000" dirty="0" smtClean="0"/>
              <a:t>Trickle out work to batch system.</a:t>
            </a:r>
          </a:p>
          <a:p>
            <a:pPr eaLnBrk="1" hangingPunct="1"/>
            <a:r>
              <a:rPr lang="en-US" sz="2000" dirty="0" smtClean="0"/>
              <a:t>Fault tolerance at multiple scales.</a:t>
            </a:r>
          </a:p>
          <a:p>
            <a:pPr eaLnBrk="1" hangingPunct="1"/>
            <a:r>
              <a:rPr lang="en-US" sz="2000" dirty="0" smtClean="0"/>
              <a:t>Data and resource management.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://ccl.cse.nd.edu/software/makeflow</a:t>
            </a:r>
            <a:endParaRPr lang="en-US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55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36688"/>
            <a:ext cx="15240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553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chemeClr val="bg1"/>
                </a:solidFill>
              </a:rPr>
              <a:t>[output files] </a:t>
            </a:r>
            <a:r>
              <a:rPr lang="en-US" sz="4000" b="1" smtClean="0">
                <a:solidFill>
                  <a:schemeClr val="bg1"/>
                </a:solidFill>
              </a:rPr>
              <a:t>:</a:t>
            </a:r>
            <a:r>
              <a:rPr lang="en-US" b="1" smtClean="0">
                <a:solidFill>
                  <a:schemeClr val="bg1"/>
                </a:solidFill>
              </a:rPr>
              <a:t> [input files]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chemeClr val="bg1"/>
                </a:solidFill>
              </a:rPr>
              <a:t>		[command to run]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286000" y="2982913"/>
            <a:ext cx="4191000" cy="1817687"/>
            <a:chOff x="2286000" y="2983468"/>
            <a:chExt cx="4191000" cy="1817132"/>
          </a:xfrm>
        </p:grpSpPr>
        <p:sp>
          <p:nvSpPr>
            <p:cNvPr id="18" name="Oval 17"/>
            <p:cNvSpPr/>
            <p:nvPr/>
          </p:nvSpPr>
          <p:spPr>
            <a:xfrm>
              <a:off x="3886200" y="3211998"/>
              <a:ext cx="1295400" cy="837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sim.exe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3745235"/>
              <a:ext cx="1066800" cy="609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in.dat</a:t>
              </a:r>
            </a:p>
          </p:txBody>
        </p:sp>
        <p:cxnSp>
          <p:nvCxnSpPr>
            <p:cNvPr id="20" name="Straight Arrow Connector 19"/>
            <p:cNvCxnSpPr>
              <a:stCxn id="19" idx="3"/>
              <a:endCxn id="18" idx="2"/>
            </p:cNvCxnSpPr>
            <p:nvPr/>
          </p:nvCxnSpPr>
          <p:spPr>
            <a:xfrm flipV="1">
              <a:off x="3352800" y="3630970"/>
              <a:ext cx="533400" cy="4189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286000" y="2983468"/>
              <a:ext cx="1066800" cy="609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calib.dat</a:t>
              </a:r>
            </a:p>
          </p:txBody>
        </p:sp>
        <p:cxnSp>
          <p:nvCxnSpPr>
            <p:cNvPr id="22" name="Straight Arrow Connector 21"/>
            <p:cNvCxnSpPr>
              <a:stCxn id="21" idx="3"/>
              <a:endCxn id="18" idx="2"/>
            </p:cNvCxnSpPr>
            <p:nvPr/>
          </p:nvCxnSpPr>
          <p:spPr>
            <a:xfrm>
              <a:off x="3352800" y="3288175"/>
              <a:ext cx="533400" cy="342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38800" y="3364352"/>
              <a:ext cx="838200" cy="533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out.txt</a:t>
              </a:r>
            </a:p>
          </p:txBody>
        </p:sp>
        <p:cxnSp>
          <p:nvCxnSpPr>
            <p:cNvPr id="24" name="Straight Arrow Connector 23"/>
            <p:cNvCxnSpPr>
              <a:stCxn id="18" idx="6"/>
              <a:endCxn id="23" idx="1"/>
            </p:cNvCxnSpPr>
            <p:nvPr/>
          </p:nvCxnSpPr>
          <p:spPr>
            <a:xfrm>
              <a:off x="5181600" y="363097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7" name="TextBox 24"/>
            <p:cNvSpPr txBox="1">
              <a:spLocks noChangeArrowheads="1"/>
            </p:cNvSpPr>
            <p:nvPr/>
          </p:nvSpPr>
          <p:spPr bwMode="auto">
            <a:xfrm>
              <a:off x="2819400" y="4431268"/>
              <a:ext cx="3657600" cy="3693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sim.exe in.dat –p 50 &gt; out.txt</a:t>
              </a: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out.txt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50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out.txt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172325" y="1295400"/>
            <a:ext cx="2038350" cy="1371600"/>
            <a:chOff x="5867400" y="1143000"/>
            <a:chExt cx="2039716" cy="1371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867400" y="1143000"/>
              <a:ext cx="53375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01157" y="1143000"/>
              <a:ext cx="0" cy="13716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8" name="TextBox 16"/>
            <p:cNvSpPr txBox="1">
              <a:spLocks noChangeArrowheads="1"/>
            </p:cNvSpPr>
            <p:nvPr/>
          </p:nvSpPr>
          <p:spPr bwMode="auto">
            <a:xfrm>
              <a:off x="6391958" y="1610380"/>
              <a:ext cx="15151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Calibri" pitchFamily="34" charset="0"/>
                </a:rPr>
                <a:t>One Rule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867400" y="2514600"/>
              <a:ext cx="53375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4114800" y="51054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Not Quite Right!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out.txt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in.dat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calib.dat sim.exe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		sim.exe –p 50 in.data &gt; out.txt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8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/>
              <a:t>all the files</a:t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sims.mf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19200" y="1219200"/>
            <a:ext cx="6553200" cy="502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run a Makeflow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a workflow locally (multicore?)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 -T local sims.mf</a:t>
            </a:r>
          </a:p>
          <a:p>
            <a:pPr eaLnBrk="1" hangingPunct="1"/>
            <a:r>
              <a:rPr lang="en-US" smtClean="0"/>
              <a:t>Clean up the workflow outputs: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–c sims.mf</a:t>
            </a:r>
          </a:p>
          <a:p>
            <a:pPr eaLnBrk="1" hangingPunct="1"/>
            <a:r>
              <a:rPr lang="en-US" smtClean="0"/>
              <a:t>Run the workflow on Torque: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–T torque sims.mf</a:t>
            </a:r>
          </a:p>
          <a:p>
            <a:pPr eaLnBrk="1" hangingPunct="1"/>
            <a:r>
              <a:rPr lang="en-US" smtClean="0"/>
              <a:t>Run the workflow on Condor: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–T condor sims.mf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The Cooperative Computing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develop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85F5D-280A-4D15-9762-1A13463F618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Calibri" pitchFamily="34" charset="0"/>
              </a:rPr>
              <a:t>http://www.nd.edu/~ccl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Job States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16764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0: WAITING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0" y="29337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RUNNING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4267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: COMPLETE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48100" y="4267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</a:t>
            </a:r>
          </a:p>
          <a:p>
            <a:pPr algn="ctr"/>
            <a:r>
              <a:rPr lang="en-US" dirty="0" smtClean="0"/>
              <a:t>FAILED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2600" y="4267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ABORTED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4419600" y="2362200"/>
            <a:ext cx="0" cy="57150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 flipH="1">
            <a:off x="2743200" y="3619500"/>
            <a:ext cx="1676400" cy="64770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>
            <a:off x="4419600" y="3619500"/>
            <a:ext cx="38100" cy="64770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8" idx="0"/>
          </p:cNvCxnSpPr>
          <p:nvPr/>
        </p:nvCxnSpPr>
        <p:spPr>
          <a:xfrm>
            <a:off x="4419600" y="3619500"/>
            <a:ext cx="1752600" cy="64770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5" idx="1"/>
            <a:endCxn id="4" idx="1"/>
          </p:cNvCxnSpPr>
          <p:nvPr/>
        </p:nvCxnSpPr>
        <p:spPr>
          <a:xfrm rot="10800000">
            <a:off x="3810000" y="2019300"/>
            <a:ext cx="12700" cy="1257300"/>
          </a:xfrm>
          <a:prstGeom prst="curvedConnector3">
            <a:avLst>
              <a:gd name="adj1" fmla="val 5584622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02300" y="2819400"/>
            <a:ext cx="275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Means given to the batch system, which decides when to run it.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1"/>
            <a:endCxn id="5" idx="3"/>
          </p:cNvCxnSpPr>
          <p:nvPr/>
        </p:nvCxnSpPr>
        <p:spPr>
          <a:xfrm flipH="1" flipV="1">
            <a:off x="5029200" y="3276600"/>
            <a:ext cx="673100" cy="4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1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# TIME, TASKID, STATE, JOBID, STATE[0], STATE[1], …</a:t>
            </a:r>
          </a:p>
          <a:p>
            <a:pPr marL="0" indent="0">
              <a:buNone/>
            </a:pPr>
            <a:r>
              <a:rPr lang="en-US" dirty="0" smtClean="0"/>
              <a:t>1347281321284638 </a:t>
            </a:r>
            <a:r>
              <a:rPr lang="en-US" dirty="0"/>
              <a:t>5 1 9206 5 1 0 0 0 6 1347281321348488 5 2 9206 5 0 1 0 0 6 1347281321348760 4 1 9207 4 1 1 0 0 6 1347281321348958 3 1 9208 3 2 1 0 0 6 1347281321629802 4 2 9207 3 1 2 0 0 6 1347281321630005 2 1 9211 2 2 2 0 0 </a:t>
            </a:r>
            <a:r>
              <a:rPr lang="en-US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65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with 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makeflow_viz</a:t>
            </a:r>
            <a:r>
              <a:rPr lang="en-US" dirty="0" smtClean="0"/>
              <a:t> –D </a:t>
            </a:r>
            <a:r>
              <a:rPr lang="en-US" dirty="0" err="1" smtClean="0"/>
              <a:t>example.mf</a:t>
            </a:r>
            <a:r>
              <a:rPr lang="en-US" dirty="0" smtClean="0"/>
              <a:t> &gt; example.dot</a:t>
            </a:r>
          </a:p>
          <a:p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ot</a:t>
            </a:r>
            <a:r>
              <a:rPr lang="en-US" dirty="0" smtClean="0"/>
              <a:t> –T gif &lt; example.dot &gt; example.gif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6019800" cy="29158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57443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DOT and related tools: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http://www.graphviz.org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 Biocompute Portal</a:t>
            </a:r>
          </a:p>
        </p:txBody>
      </p:sp>
      <p:pic>
        <p:nvPicPr>
          <p:cNvPr id="36866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5"/>
          <a:stretch>
            <a:fillRect/>
          </a:stretch>
        </p:blipFill>
        <p:spPr>
          <a:xfrm>
            <a:off x="349250" y="1295400"/>
            <a:ext cx="5213350" cy="2286000"/>
          </a:xfrm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33800"/>
            <a:ext cx="2690813" cy="2697163"/>
            <a:chOff x="381000" y="3733800"/>
            <a:chExt cx="2690555" cy="2697103"/>
          </a:xfrm>
        </p:grpSpPr>
        <p:pic>
          <p:nvPicPr>
            <p:cNvPr id="36887" name="Content Placeholder 4" descr="est_pi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495800"/>
              <a:ext cx="2690555" cy="193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Down Arrow 13"/>
            <p:cNvSpPr/>
            <p:nvPr/>
          </p:nvSpPr>
          <p:spPr>
            <a:xfrm>
              <a:off x="381000" y="3733800"/>
              <a:ext cx="609542" cy="6857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9" name="TextBox 14"/>
            <p:cNvSpPr txBox="1">
              <a:spLocks noChangeArrowheads="1"/>
            </p:cNvSpPr>
            <p:nvPr/>
          </p:nvSpPr>
          <p:spPr bwMode="auto">
            <a:xfrm>
              <a:off x="990600" y="3897868"/>
              <a:ext cx="1919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Generate Makefile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171825" y="5181600"/>
            <a:ext cx="2238375" cy="1524000"/>
            <a:chOff x="3171387" y="5181600"/>
            <a:chExt cx="2238813" cy="1524000"/>
          </a:xfrm>
        </p:grpSpPr>
        <p:sp>
          <p:nvSpPr>
            <p:cNvPr id="17" name="Right Arrow 16"/>
            <p:cNvSpPr/>
            <p:nvPr/>
          </p:nvSpPr>
          <p:spPr>
            <a:xfrm>
              <a:off x="3276183" y="5791200"/>
              <a:ext cx="838364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90761" y="5562600"/>
              <a:ext cx="1219439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Make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flow</a:t>
              </a:r>
            </a:p>
          </p:txBody>
        </p:sp>
        <p:sp>
          <p:nvSpPr>
            <p:cNvPr id="36886" name="TextBox 20"/>
            <p:cNvSpPr txBox="1">
              <a:spLocks noChangeArrowheads="1"/>
            </p:cNvSpPr>
            <p:nvPr/>
          </p:nvSpPr>
          <p:spPr bwMode="auto">
            <a:xfrm>
              <a:off x="3171387" y="5181600"/>
              <a:ext cx="10958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Run</a:t>
              </a:r>
            </a:p>
            <a:p>
              <a:pPr algn="ctr"/>
              <a:r>
                <a:rPr lang="en-US">
                  <a:latin typeface="Calibri" pitchFamily="34" charset="0"/>
                </a:rPr>
                <a:t>Workflow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495800" y="3581400"/>
            <a:ext cx="1592263" cy="722313"/>
            <a:chOff x="4495801" y="3581399"/>
            <a:chExt cx="1592240" cy="722532"/>
          </a:xfrm>
        </p:grpSpPr>
        <p:sp>
          <p:nvSpPr>
            <p:cNvPr id="20" name="Down Arrow 19"/>
            <p:cNvSpPr/>
            <p:nvPr/>
          </p:nvSpPr>
          <p:spPr>
            <a:xfrm rot="10800000">
              <a:off x="4495801" y="3581399"/>
              <a:ext cx="609591" cy="6860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3" name="TextBox 21"/>
            <p:cNvSpPr txBox="1">
              <a:spLocks noChangeArrowheads="1"/>
            </p:cNvSpPr>
            <p:nvPr/>
          </p:nvSpPr>
          <p:spPr bwMode="auto">
            <a:xfrm>
              <a:off x="5105400" y="3657600"/>
              <a:ext cx="9826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Progress</a:t>
              </a:r>
            </a:p>
            <a:p>
              <a:pPr algn="ctr"/>
              <a:r>
                <a:rPr lang="en-US">
                  <a:latin typeface="Calibri" pitchFamily="34" charset="0"/>
                </a:rPr>
                <a:t>Bar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038600" y="4343400"/>
            <a:ext cx="1905000" cy="1331913"/>
            <a:chOff x="4038600" y="4343400"/>
            <a:chExt cx="1905000" cy="1332131"/>
          </a:xfrm>
        </p:grpSpPr>
        <p:sp>
          <p:nvSpPr>
            <p:cNvPr id="13" name="Rectangle 12"/>
            <p:cNvSpPr/>
            <p:nvPr/>
          </p:nvSpPr>
          <p:spPr>
            <a:xfrm>
              <a:off x="4038600" y="4343400"/>
              <a:ext cx="1524000" cy="609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Transaction Log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4495800" y="4953100"/>
              <a:ext cx="609600" cy="685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1" name="TextBox 22"/>
            <p:cNvSpPr txBox="1">
              <a:spLocks noChangeArrowheads="1"/>
            </p:cNvSpPr>
            <p:nvPr/>
          </p:nvSpPr>
          <p:spPr bwMode="auto">
            <a:xfrm>
              <a:off x="5069450" y="5029200"/>
              <a:ext cx="874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Update</a:t>
              </a:r>
            </a:p>
            <a:p>
              <a:pPr algn="ctr"/>
              <a:r>
                <a:rPr lang="en-US">
                  <a:latin typeface="Calibri" pitchFamily="34" charset="0"/>
                </a:rPr>
                <a:t>Status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429250" y="4267200"/>
            <a:ext cx="3562350" cy="2590800"/>
            <a:chOff x="5428740" y="4267200"/>
            <a:chExt cx="3562860" cy="2590800"/>
          </a:xfrm>
        </p:grpSpPr>
        <p:sp>
          <p:nvSpPr>
            <p:cNvPr id="24" name="Cloud 23"/>
            <p:cNvSpPr/>
            <p:nvPr/>
          </p:nvSpPr>
          <p:spPr>
            <a:xfrm>
              <a:off x="6324218" y="4267200"/>
              <a:ext cx="2667382" cy="22860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Condor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Pool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562109" y="5791200"/>
              <a:ext cx="83832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8" name="TextBox 25"/>
            <p:cNvSpPr txBox="1">
              <a:spLocks noChangeArrowheads="1"/>
            </p:cNvSpPr>
            <p:nvPr/>
          </p:nvSpPr>
          <p:spPr bwMode="auto">
            <a:xfrm>
              <a:off x="5428740" y="6211669"/>
              <a:ext cx="8483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Submit</a:t>
              </a:r>
            </a:p>
            <a:p>
              <a:pPr algn="ctr"/>
              <a:r>
                <a:rPr lang="en-US">
                  <a:latin typeface="Calibri" pitchFamily="34" charset="0"/>
                </a:rPr>
                <a:t>Tasks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638800" y="1522413"/>
            <a:ext cx="3371850" cy="1754187"/>
            <a:chOff x="5638800" y="1522274"/>
            <a:chExt cx="3371669" cy="1754326"/>
          </a:xfrm>
        </p:grpSpPr>
        <p:pic>
          <p:nvPicPr>
            <p:cNvPr id="36873" name="Picture 3" descr="j043049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553200" y="1751214"/>
              <a:ext cx="1447800" cy="129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ight Arrow 27"/>
            <p:cNvSpPr/>
            <p:nvPr/>
          </p:nvSpPr>
          <p:spPr>
            <a:xfrm flipH="1">
              <a:off x="5638800" y="2133509"/>
              <a:ext cx="838155" cy="6096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5" name="TextBox 28"/>
            <p:cNvSpPr txBox="1">
              <a:spLocks noChangeArrowheads="1"/>
            </p:cNvSpPr>
            <p:nvPr/>
          </p:nvSpPr>
          <p:spPr bwMode="auto">
            <a:xfrm>
              <a:off x="8077200" y="1522274"/>
              <a:ext cx="93326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BLAST</a:t>
              </a:r>
            </a:p>
            <a:p>
              <a:r>
                <a:rPr lang="en-US">
                  <a:latin typeface="Calibri" pitchFamily="34" charset="0"/>
                </a:rPr>
                <a:t>SSAHA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SHRIMP</a:t>
              </a:r>
            </a:p>
            <a:p>
              <a:r>
                <a:rPr lang="en-US">
                  <a:latin typeface="Calibri" pitchFamily="34" charset="0"/>
                </a:rPr>
                <a:t>EST</a:t>
              </a:r>
            </a:p>
            <a:p>
              <a:r>
                <a:rPr lang="en-US">
                  <a:latin typeface="Calibri" pitchFamily="34" charset="0"/>
                </a:rPr>
                <a:t>MAKER</a:t>
              </a:r>
            </a:p>
            <a:p>
              <a:r>
                <a:rPr lang="en-US">
                  <a:latin typeface="Calibri" pitchFamily="34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Applications</a:t>
            </a:r>
            <a:endParaRPr lang="en-US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3657600" y="1371600"/>
            <a:ext cx="5039215" cy="2209800"/>
          </a:xfrm>
        </p:spPr>
      </p:pic>
      <p:pic>
        <p:nvPicPr>
          <p:cNvPr id="7" name="Picture 4" descr="makeflow-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6043350" cy="2794000"/>
          </a:xfrm>
          <a:prstGeom prst="rect">
            <a:avLst/>
          </a:prstGeom>
          <a:noFill/>
        </p:spPr>
      </p:pic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3124200" cy="2246989"/>
          </a:xfrm>
          <a:prstGeom prst="rect">
            <a:avLst/>
          </a:prstGeom>
        </p:spPr>
      </p:pic>
      <p:pic>
        <p:nvPicPr>
          <p:cNvPr id="9" name="Picture 9" descr="bxgri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3276600" cy="31320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58353"/>
            <a:ext cx="4114800" cy="32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biocomput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545" y="3048000"/>
            <a:ext cx="387065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7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+ Work Queue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9" idx="2"/>
            <a:endCxn id="20" idx="0"/>
          </p:cNvCxnSpPr>
          <p:nvPr/>
        </p:nvCxnSpPr>
        <p:spPr>
          <a:xfrm>
            <a:off x="1639888" y="27178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6038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Batch System</a:t>
            </a:r>
          </a:p>
        </p:txBody>
      </p:sp>
      <p:sp>
        <p:nvSpPr>
          <p:cNvPr id="56" name="Right Arrow 55"/>
          <p:cNvSpPr/>
          <p:nvPr/>
        </p:nvSpPr>
        <p:spPr>
          <a:xfrm rot="19763607">
            <a:off x="2295525" y="2705100"/>
            <a:ext cx="20574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cs typeface="Arial" charset="0"/>
              </a:rPr>
              <a:t>makeflow –T torque</a:t>
            </a:r>
          </a:p>
        </p:txBody>
      </p:sp>
      <p:sp>
        <p:nvSpPr>
          <p:cNvPr id="59" name="Right Arrow 58"/>
          <p:cNvSpPr/>
          <p:nvPr/>
        </p:nvSpPr>
        <p:spPr>
          <a:xfrm rot="1772036">
            <a:off x="2290763" y="4171950"/>
            <a:ext cx="21336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/>
                </a:solidFill>
              </a:rPr>
              <a:t>makeflow</a:t>
            </a:r>
            <a:r>
              <a:rPr lang="en-US" sz="1600" dirty="0">
                <a:solidFill>
                  <a:schemeClr val="bg1"/>
                </a:solidFill>
              </a:rPr>
              <a:t> –T condor</a:t>
            </a:r>
          </a:p>
        </p:txBody>
      </p:sp>
      <p:sp>
        <p:nvSpPr>
          <p:cNvPr id="60" name="Right Arrow 59"/>
          <p:cNvSpPr/>
          <p:nvPr/>
        </p:nvSpPr>
        <p:spPr>
          <a:xfrm rot="20636885">
            <a:off x="2819400" y="2895600"/>
            <a:ext cx="37338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61" name="Right Arrow 60"/>
          <p:cNvSpPr/>
          <p:nvPr/>
        </p:nvSpPr>
        <p:spPr>
          <a:xfrm rot="745624">
            <a:off x="2743200" y="3810000"/>
            <a:ext cx="37719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7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6044" y="3061494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0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5881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Work Queue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39973" name="Oval 31"/>
            <p:cNvSpPr>
              <a:spLocks noChangeArrowheads="1"/>
            </p:cNvSpPr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4" name="Oval 32"/>
            <p:cNvSpPr>
              <a:spLocks noChangeArrowheads="1"/>
            </p:cNvSpPr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5" name="Oval 38"/>
            <p:cNvSpPr>
              <a:spLocks noChangeArrowheads="1"/>
            </p:cNvSpPr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07075" y="4114800"/>
            <a:ext cx="2651125" cy="2590800"/>
            <a:chOff x="5806680" y="4114800"/>
            <a:chExt cx="2651520" cy="2590800"/>
          </a:xfrm>
        </p:grpSpPr>
        <p:sp>
          <p:nvSpPr>
            <p:cNvPr id="39967" name="TextBox 48"/>
            <p:cNvSpPr txBox="1">
              <a:spLocks noChangeArrowheads="1"/>
            </p:cNvSpPr>
            <p:nvPr/>
          </p:nvSpPr>
          <p:spPr bwMode="auto">
            <a:xfrm>
              <a:off x="5806680" y="63362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ssh</a:t>
              </a:r>
            </a:p>
          </p:txBody>
        </p:sp>
        <p:cxnSp>
          <p:nvCxnSpPr>
            <p:cNvPr id="50" name="Straight Arrow Connector 49"/>
            <p:cNvCxnSpPr>
              <a:stCxn id="39967" idx="0"/>
              <a:endCxn id="5" idx="2"/>
            </p:cNvCxnSpPr>
            <p:nvPr/>
          </p:nvCxnSpPr>
          <p:spPr>
            <a:xfrm rot="16200000" flipV="1">
              <a:off x="6937971" y="6141243"/>
              <a:ext cx="381000" cy="7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9" name="Oval 39"/>
            <p:cNvSpPr>
              <a:spLocks noChangeArrowheads="1"/>
            </p:cNvSpPr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0" name="Oval 40"/>
            <p:cNvSpPr>
              <a:spLocks noChangeArrowheads="1"/>
            </p:cNvSpPr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1" name="Oval 41"/>
            <p:cNvSpPr>
              <a:spLocks noChangeArrowheads="1"/>
            </p:cNvSpPr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2" name="Oval 42"/>
            <p:cNvSpPr>
              <a:spLocks noChangeArrowheads="1"/>
            </p:cNvSpPr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Calibri" pitchFamily="34" charset="0"/>
                </a:rPr>
                <a:t>W</a:t>
              </a: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39961" name="TextBox 9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torque_submit_workers </a:t>
              </a:r>
            </a:p>
          </p:txBody>
        </p:sp>
        <p:cxnSp>
          <p:nvCxnSpPr>
            <p:cNvPr id="13" name="Straight Arrow Connector 12"/>
            <p:cNvCxnSpPr>
              <a:stCxn id="39961" idx="2"/>
              <a:endCxn id="68" idx="0"/>
            </p:cNvCxnSpPr>
            <p:nvPr/>
          </p:nvCxnSpPr>
          <p:spPr>
            <a:xfrm>
              <a:off x="4495800" y="1436688"/>
              <a:ext cx="190500" cy="250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63" name="Group 54"/>
            <p:cNvGrpSpPr>
              <a:grpSpLocks/>
            </p:cNvGrpSpPr>
            <p:nvPr/>
          </p:nvGrpSpPr>
          <p:grpSpPr bwMode="auto"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39964" name="Oval 45"/>
              <p:cNvSpPr>
                <a:spLocks noChangeArrowheads="1"/>
              </p:cNvSpPr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39965" name="Oval 46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39966" name="Oval 47"/>
              <p:cNvSpPr>
                <a:spLocks noChangeArrowheads="1"/>
              </p:cNvSpPr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</p:grp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352800" y="4038600"/>
            <a:ext cx="2651125" cy="2743200"/>
            <a:chOff x="3352800" y="4038600"/>
            <a:chExt cx="2651520" cy="2743200"/>
          </a:xfrm>
        </p:grpSpPr>
        <p:sp>
          <p:nvSpPr>
            <p:cNvPr id="39956" name="TextBox 10"/>
            <p:cNvSpPr txBox="1">
              <a:spLocks noChangeArrowheads="1"/>
            </p:cNvSpPr>
            <p:nvPr/>
          </p:nvSpPr>
          <p:spPr bwMode="auto">
            <a:xfrm>
              <a:off x="3352800" y="64124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condor_submit_workers </a:t>
              </a:r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830" y="6217443"/>
              <a:ext cx="5334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58" name="Oval 43"/>
            <p:cNvSpPr>
              <a:spLocks noChangeArrowheads="1"/>
            </p:cNvSpPr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59" name="Oval 44"/>
            <p:cNvSpPr>
              <a:spLocks noChangeArrowheads="1"/>
            </p:cNvSpPr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60" name="Oval 50"/>
            <p:cNvSpPr>
              <a:spLocks noChangeArrowheads="1"/>
            </p:cNvSpPr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submit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tasks</a:t>
              </a:r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Work Queue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Harness multiple resources simultaneously.</a:t>
            </a:r>
          </a:p>
          <a:p>
            <a:pPr eaLnBrk="1" hangingPunct="1"/>
            <a:r>
              <a:rPr lang="en-US" smtClean="0"/>
              <a:t>Hold on to cluster nodes to execute multiple tasks rapidly.  (ms/task instead of min/task)</a:t>
            </a:r>
          </a:p>
          <a:p>
            <a:pPr eaLnBrk="1" hangingPunct="1"/>
            <a:r>
              <a:rPr lang="en-US" smtClean="0"/>
              <a:t>Scale resources up and down as needed.</a:t>
            </a:r>
          </a:p>
          <a:p>
            <a:pPr eaLnBrk="1" hangingPunct="1"/>
            <a:r>
              <a:rPr lang="en-US" smtClean="0"/>
              <a:t>Better management of data, with local caching for data intensive tasks.</a:t>
            </a:r>
          </a:p>
          <a:p>
            <a:pPr eaLnBrk="1" hangingPunct="1"/>
            <a:r>
              <a:rPr lang="en-US" smtClean="0"/>
              <a:t>Matching of tasks to nodes with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Makeflow and Work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000" dirty="0" smtClean="0"/>
              <a:t>To start the </a:t>
            </a:r>
            <a:r>
              <a:rPr lang="en-US" sz="3000" dirty="0" err="1" smtClean="0"/>
              <a:t>Makeflow</a:t>
            </a: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makeflow</a:t>
            </a:r>
            <a:r>
              <a:rPr lang="en-US" sz="3000" dirty="0" smtClean="0"/>
              <a:t> –T </a:t>
            </a:r>
            <a:r>
              <a:rPr lang="en-US" sz="3000" dirty="0" err="1" smtClean="0"/>
              <a:t>wq</a:t>
            </a:r>
            <a:r>
              <a:rPr lang="en-US" sz="3000" dirty="0" smtClean="0"/>
              <a:t>  </a:t>
            </a:r>
            <a:r>
              <a:rPr lang="en-US" sz="3000" dirty="0" err="1" smtClean="0"/>
              <a:t>sims.mf</a:t>
            </a: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Could not create work queue on port 9123.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makeflow</a:t>
            </a:r>
            <a:r>
              <a:rPr lang="en-US" sz="3000" dirty="0" smtClean="0"/>
              <a:t> –T </a:t>
            </a:r>
            <a:r>
              <a:rPr lang="en-US" sz="3000" dirty="0" err="1" smtClean="0"/>
              <a:t>wq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–p 0 </a:t>
            </a:r>
            <a:r>
              <a:rPr lang="en-US" sz="3000" dirty="0" err="1" smtClean="0"/>
              <a:t>sims.mf</a:t>
            </a:r>
            <a:r>
              <a:rPr lang="en-US" sz="30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Listening for workers on port </a:t>
            </a:r>
            <a:r>
              <a:rPr lang="en-US" sz="3000" dirty="0" smtClean="0">
                <a:solidFill>
                  <a:srgbClr val="FFFF00"/>
                </a:solidFill>
              </a:rPr>
              <a:t>8374</a:t>
            </a:r>
            <a:r>
              <a:rPr lang="en-US" sz="3000" dirty="0" smtClean="0"/>
              <a:t>…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To start one worker: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work_queue_worker</a:t>
            </a:r>
            <a:r>
              <a:rPr lang="en-US" sz="3000" dirty="0" smtClean="0"/>
              <a:t>  india.futuregrid.org </a:t>
            </a:r>
            <a:r>
              <a:rPr lang="en-US" sz="3000" dirty="0" smtClean="0">
                <a:solidFill>
                  <a:srgbClr val="FFFF00"/>
                </a:solidFill>
              </a:rPr>
              <a:t>8374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Science Depends on Computing!</a:t>
            </a:r>
          </a:p>
        </p:txBody>
      </p:sp>
      <p:pic>
        <p:nvPicPr>
          <p:cNvPr id="52226" name="Picture 2" descr="http://www.bibliotecapleyades.net/imagenes_ciencia/colisionadorhadrones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810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1900"/>
            <a:ext cx="3657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images.forbes.com/media/2009/01/29/top25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" y="4038600"/>
            <a:ext cx="2613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http://topnews.net.nz/data/Genome-Sequen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643438"/>
            <a:ext cx="24431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6259513"/>
            <a:ext cx="3990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AGTCCGTACGATGCTATTAGCGAGCGTGA…</a:t>
            </a:r>
          </a:p>
        </p:txBody>
      </p:sp>
      <p:pic>
        <p:nvPicPr>
          <p:cNvPr id="52232" name="Picture 8" descr="https://encrypted-tbn0.google.com/images?q=tbn:ANd9GcQgzROQpfL9uQXJamscucIGqw9ppxm8sLzxNFLLhB2mC4Yuc15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8725" y="1143000"/>
            <a:ext cx="2062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http://www.ks.uiuc.edu/Overview/gallery/biggifs/7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057275"/>
            <a:ext cx="3467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 Workers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Condor: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condor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india.futuregrid.org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SGE:</a:t>
            </a:r>
          </a:p>
          <a:p>
            <a:pPr eaLnBrk="1" hangingPunct="1"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sge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</a:t>
            </a:r>
            <a:r>
              <a:rPr lang="en-US" sz="2800" dirty="0"/>
              <a:t>india.futuregrid.org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sz="2800" dirty="0" smtClean="0"/>
              <a:t>Submit </a:t>
            </a:r>
            <a:r>
              <a:rPr lang="en-US" sz="2800" dirty="0"/>
              <a:t>workers to Torque:</a:t>
            </a:r>
          </a:p>
          <a:p>
            <a:pPr eaLnBrk="1" hangingPunct="1">
              <a:buNone/>
            </a:pPr>
            <a:r>
              <a:rPr lang="en-US" sz="2800" dirty="0" err="1">
                <a:solidFill>
                  <a:srgbClr val="FFFF00"/>
                </a:solidFill>
              </a:rPr>
              <a:t>torque</a:t>
            </a:r>
            <a:r>
              <a:rPr lang="en-US" sz="2800" dirty="0" err="1"/>
              <a:t>_submit_workers</a:t>
            </a:r>
            <a:r>
              <a:rPr lang="en-US" sz="2800" dirty="0"/>
              <a:t> india.futuregrid.org </a:t>
            </a:r>
            <a:r>
              <a:rPr lang="en-US" sz="2800" dirty="0">
                <a:solidFill>
                  <a:srgbClr val="FFFF00"/>
                </a:solidFill>
              </a:rPr>
              <a:t>8374</a:t>
            </a:r>
            <a:r>
              <a:rPr lang="en-US" sz="2800" dirty="0"/>
              <a:t> </a:t>
            </a:r>
            <a:r>
              <a:rPr lang="en-US" sz="2800" dirty="0" smtClean="0"/>
              <a:t>25</a:t>
            </a:r>
            <a:endParaRPr lang="en-US" sz="2800" dirty="0"/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Keeping track of port numbers</a:t>
            </a:r>
            <a:br>
              <a:rPr lang="en-US" dirty="0" smtClean="0"/>
            </a:br>
            <a:r>
              <a:rPr lang="en-US" dirty="0" smtClean="0"/>
              <a:t>gets old fast…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Project Names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638800" y="1676400"/>
            <a:ext cx="3016250" cy="2362200"/>
            <a:chOff x="5638800" y="1676400"/>
            <a:chExt cx="3016864" cy="2362200"/>
          </a:xfrm>
        </p:grpSpPr>
        <p:sp>
          <p:nvSpPr>
            <p:cNvPr id="6" name="Oval 5"/>
            <p:cNvSpPr/>
            <p:nvPr/>
          </p:nvSpPr>
          <p:spPr>
            <a:xfrm>
              <a:off x="5638800" y="2743200"/>
              <a:ext cx="1371879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Worker</a:t>
              </a:r>
            </a:p>
          </p:txBody>
        </p:sp>
        <p:sp>
          <p:nvSpPr>
            <p:cNvPr id="71685" name="TextBox 17"/>
            <p:cNvSpPr txBox="1">
              <a:spLocks noChangeArrowheads="1"/>
            </p:cNvSpPr>
            <p:nvPr/>
          </p:nvSpPr>
          <p:spPr bwMode="auto">
            <a:xfrm>
              <a:off x="5867400" y="1676400"/>
              <a:ext cx="278826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work_queue_worker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  <a:p>
              <a:pPr algn="r"/>
              <a:r>
                <a:rPr lang="en-US" sz="2400" dirty="0" smtClean="0">
                  <a:solidFill>
                    <a:srgbClr val="FFFF00"/>
                  </a:solidFill>
                  <a:latin typeface="Calibri" pitchFamily="34" charset="0"/>
                </a:rPr>
                <a:t>–N </a:t>
              </a:r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myproject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62400" y="48768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Catalog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429000" y="2667000"/>
            <a:ext cx="2209800" cy="723900"/>
            <a:chOff x="3429000" y="2667000"/>
            <a:chExt cx="2209800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89" name="TextBox 32"/>
            <p:cNvSpPr txBox="1">
              <a:spLocks noChangeArrowheads="1"/>
            </p:cNvSpPr>
            <p:nvPr/>
          </p:nvSpPr>
          <p:spPr bwMode="auto">
            <a:xfrm>
              <a:off x="3917312" y="2667000"/>
              <a:ext cx="129554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connect to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indiaX:4057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438400" y="3848100"/>
            <a:ext cx="1725613" cy="1206500"/>
            <a:chOff x="2438400" y="3848893"/>
            <a:chExt cx="1724866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7526" y="3848893"/>
              <a:ext cx="9457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2" name="TextBox 33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10496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advertise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48351" y="6059488"/>
            <a:ext cx="1609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“</a:t>
            </a:r>
            <a:r>
              <a:rPr lang="en-US" dirty="0" err="1">
                <a:latin typeface="Calibri" pitchFamily="34" charset="0"/>
              </a:rPr>
              <a:t>myproject</a:t>
            </a:r>
            <a:r>
              <a:rPr lang="en-US" dirty="0">
                <a:latin typeface="Calibri" pitchFamily="34" charset="0"/>
              </a:rPr>
              <a:t>”</a:t>
            </a:r>
          </a:p>
          <a:p>
            <a:pPr algn="ctr"/>
            <a:r>
              <a:rPr lang="en-US" dirty="0">
                <a:latin typeface="Calibri" pitchFamily="34" charset="0"/>
              </a:rPr>
              <a:t>is at </a:t>
            </a:r>
            <a:r>
              <a:rPr lang="en-US" dirty="0" smtClean="0">
                <a:latin typeface="Calibri" pitchFamily="34" charset="0"/>
              </a:rPr>
              <a:t>india:4057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132388" y="3848100"/>
            <a:ext cx="1235075" cy="1206500"/>
            <a:chOff x="5133134" y="3848893"/>
            <a:chExt cx="1234905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3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6" name="TextBox 39"/>
            <p:cNvSpPr txBox="1">
              <a:spLocks noChangeArrowheads="1"/>
            </p:cNvSpPr>
            <p:nvPr/>
          </p:nvSpPr>
          <p:spPr bwMode="auto">
            <a:xfrm>
              <a:off x="5638800" y="4419600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949325" y="1676400"/>
            <a:ext cx="2479675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Makeflow</a:t>
              </a:r>
              <a:endParaRPr lang="en-US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(port 4057)</a:t>
              </a:r>
            </a:p>
          </p:txBody>
        </p:sp>
        <p:sp>
          <p:nvSpPr>
            <p:cNvPr id="71699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187112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makeflow</a:t>
              </a:r>
              <a:r>
                <a:rPr lang="en-US" sz="2400" dirty="0">
                  <a:solidFill>
                    <a:srgbClr val="FFFF00"/>
                  </a:solidFill>
                  <a:latin typeface="Calibri" pitchFamily="34" charset="0"/>
                </a:rPr>
                <a:t> …</a:t>
              </a:r>
            </a:p>
            <a:p>
              <a:r>
                <a:rPr lang="en-US" sz="2400" dirty="0" smtClean="0">
                  <a:solidFill>
                    <a:srgbClr val="FFFF00"/>
                  </a:solidFill>
                  <a:latin typeface="Calibri" pitchFamily="34" charset="0"/>
                </a:rPr>
                <a:t>–N </a:t>
              </a:r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myproject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228600" y="5253038"/>
            <a:ext cx="3733800" cy="614362"/>
            <a:chOff x="228600" y="5253335"/>
            <a:chExt cx="3733800" cy="614065"/>
          </a:xfrm>
        </p:grpSpPr>
        <p:cxnSp>
          <p:nvCxnSpPr>
            <p:cNvPr id="41" name="Straight Arrow Connector 40"/>
            <p:cNvCxnSpPr>
              <a:stCxn id="71703" idx="3"/>
              <a:endCxn id="20" idx="2"/>
            </p:cNvCxnSpPr>
            <p:nvPr/>
          </p:nvCxnSpPr>
          <p:spPr>
            <a:xfrm>
              <a:off x="2884488" y="5483411"/>
              <a:ext cx="1077912" cy="31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02" name="TextBox 38"/>
            <p:cNvSpPr txBox="1">
              <a:spLocks noChangeArrowheads="1"/>
            </p:cNvSpPr>
            <p:nvPr/>
          </p:nvSpPr>
          <p:spPr bwMode="auto">
            <a:xfrm>
              <a:off x="3048000" y="5498068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  <p:sp>
          <p:nvSpPr>
            <p:cNvPr id="71703" name="TextBox 41"/>
            <p:cNvSpPr txBox="1">
              <a:spLocks noChangeArrowheads="1"/>
            </p:cNvSpPr>
            <p:nvPr/>
          </p:nvSpPr>
          <p:spPr bwMode="auto">
            <a:xfrm>
              <a:off x="228600" y="5253335"/>
              <a:ext cx="26563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work_queue_status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Project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</a:t>
            </a:r>
            <a:r>
              <a:rPr lang="en-US" dirty="0" err="1" smtClean="0"/>
              <a:t>Makeflow</a:t>
            </a:r>
            <a:r>
              <a:rPr lang="en-US" dirty="0" smtClean="0"/>
              <a:t> with a  project name: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makeflow</a:t>
            </a:r>
            <a:r>
              <a:rPr lang="en-US" sz="3100" dirty="0" smtClean="0"/>
              <a:t> –T </a:t>
            </a:r>
            <a:r>
              <a:rPr lang="en-US" sz="3100" dirty="0" err="1" smtClean="0"/>
              <a:t>wq</a:t>
            </a:r>
            <a:r>
              <a:rPr lang="en-US" sz="3100" dirty="0" smtClean="0">
                <a:solidFill>
                  <a:srgbClr val="FFFF00"/>
                </a:solidFill>
              </a:rPr>
              <a:t> –N </a:t>
            </a:r>
            <a:r>
              <a:rPr lang="en-US" sz="3100" dirty="0" err="1" smtClean="0">
                <a:solidFill>
                  <a:srgbClr val="FFFF00"/>
                </a:solidFill>
              </a:rPr>
              <a:t>myproject</a:t>
            </a:r>
            <a:r>
              <a:rPr lang="en-US" sz="3100" dirty="0" smtClean="0">
                <a:solidFill>
                  <a:srgbClr val="FFFF00"/>
                </a:solidFill>
              </a:rPr>
              <a:t>  </a:t>
            </a:r>
            <a:r>
              <a:rPr lang="en-US" sz="3100" dirty="0" err="1" smtClean="0"/>
              <a:t>sims.mf</a:t>
            </a:r>
            <a:r>
              <a:rPr lang="en-US" sz="3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Listening for workers on port XYZ…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one worker: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work_queue_worker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FF00"/>
                </a:solidFill>
              </a:rPr>
              <a:t>-N </a:t>
            </a:r>
            <a:r>
              <a:rPr lang="en-US" sz="3100" dirty="0" err="1" smtClean="0">
                <a:solidFill>
                  <a:srgbClr val="FFFF00"/>
                </a:solidFill>
              </a:rPr>
              <a:t>myproject</a:t>
            </a:r>
            <a:endParaRPr lang="en-US" sz="31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1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many workers: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torque_submit_workers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FF00"/>
                </a:solidFill>
              </a:rPr>
              <a:t>–N </a:t>
            </a:r>
            <a:r>
              <a:rPr lang="en-US" sz="3100" dirty="0" err="1" smtClean="0">
                <a:solidFill>
                  <a:srgbClr val="FFFF00"/>
                </a:solidFill>
              </a:rPr>
              <a:t>myproject</a:t>
            </a:r>
            <a:r>
              <a:rPr lang="en-US" sz="3100" dirty="0" smtClean="0"/>
              <a:t>  </a:t>
            </a:r>
            <a:r>
              <a:rPr lang="en-US" sz="3100" dirty="0"/>
              <a:t>5</a:t>
            </a:r>
            <a:endParaRPr lang="en-U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work_queue_status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2190750"/>
            <a:ext cx="91963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Resilience and 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MF +WQ is fault tolerant in many different ways: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</a:t>
            </a:r>
            <a:r>
              <a:rPr lang="en-US" dirty="0" err="1" smtClean="0"/>
              <a:t>Makeflow</a:t>
            </a:r>
            <a:r>
              <a:rPr lang="en-US" dirty="0" smtClean="0"/>
              <a:t> crashes (or is killed) at any point, it will recover by reading the transaction log and continue where it left off.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keeps statistics on both network and task performance, so that excessively bad workers are avoided.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a worker crashes, the master will detect the failure and restart the task elsewhere.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Workers can be added and removed at any time during the execution of the workflow.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Multiple masters with the same project name can be added and removed while the workers remain.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the worker sits idle for too long (default 15m) it will exit, so as not to hold resources idle.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590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0188" y="304800"/>
            <a:ext cx="6304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Elastic Application Stack</a:t>
            </a:r>
            <a:endParaRPr lang="en-US" sz="4400" dirty="0"/>
          </a:p>
        </p:txBody>
      </p:sp>
      <p:sp>
        <p:nvSpPr>
          <p:cNvPr id="32" name="Oval 31"/>
          <p:cNvSpPr/>
          <p:nvPr/>
        </p:nvSpPr>
        <p:spPr bwMode="auto">
          <a:xfrm>
            <a:off x="83058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772400" y="4191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3914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5181600" y="54102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28956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3886200" y="51816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09600" y="44958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8382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1371600" y="4724400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33400" y="2514600"/>
            <a:ext cx="8153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 Queue Library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96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All-Pairs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6670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Wavefront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44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Makeflow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81800" y="1524000"/>
            <a:ext cx="1905000" cy="914400"/>
          </a:xfrm>
          <a:prstGeom prst="roundRect">
            <a:avLst/>
          </a:prstGeom>
          <a:solidFill>
            <a:srgbClr val="3366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3276600"/>
            <a:ext cx="6248400" cy="1676400"/>
          </a:xfrm>
          <a:prstGeom prst="cloud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Thousands of Workers in 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Personal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chemeClr val="tx1"/>
                </a:solidFill>
              </a:rPr>
              <a:t>Go to </a:t>
            </a:r>
            <a:r>
              <a:rPr lang="en-US" sz="3800" dirty="0" smtClean="0"/>
              <a:t>http://ccl.cse.nd.edu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and click on ACIC Tutorial.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98625"/>
            <a:ext cx="6881224" cy="45815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38600" y="2514600"/>
            <a:ext cx="914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Good News:</a:t>
            </a:r>
            <a:br>
              <a:rPr lang="en-US" dirty="0" smtClean="0"/>
            </a:br>
            <a:r>
              <a:rPr lang="en-US" dirty="0" smtClean="0"/>
              <a:t>Computing is Plentiful!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4C2CB-8D9D-496E-ADA5-6133AE479C3C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05 Oct09 SBB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433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 l="19960" t="12000" r="22261" b="9000"/>
          <a:stretch>
            <a:fillRect/>
          </a:stretch>
        </p:blipFill>
        <p:spPr bwMode="auto">
          <a:xfrm>
            <a:off x="0" y="32766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encrypted-tbn3.google.com/images?q=tbn:ANd9GcRgLJXoBN1VSLQFRqNiK0rfg7Y56PXJlMNKNkmUsI5jgRsou17v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04800"/>
            <a:ext cx="3136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encrypted-tbn3.google.com/images?q=tbn:ANd9GcQmn4kxJd4r77nqncVjDJ-15JfYj_2Vrri36mXjC-CykWvC378KF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657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001 Oct09 SDD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3460750"/>
            <a:ext cx="46482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www.nimbusproject.org/images/nimbus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3938" y="3886200"/>
            <a:ext cx="3929062" cy="2209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058" name="Picture 10" descr="http://www.bananas-webconcept.com/tb/images/cloud/amazon-web-servic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2209800"/>
            <a:ext cx="3719513" cy="137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encrypted-tbn1.google.com/images?q=tbn:ANd9GcQ2Tv0ABev_5rOSMejJCt6-emOLzb2O9dgMV6aOLatq6JbCQsD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57200"/>
            <a:ext cx="38973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http://www.cloudtweaks.com/wp-content/uploads/cloud-computing-provid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2133600"/>
            <a:ext cx="406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ttps://encrypted-tbn0.google.com/images?q=tbn:ANd9GcSdRrtw1SYX6GsohYK6quozWnL629RJIaU0KG0SBsTpe3KAVAQ-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0" y="3810000"/>
            <a:ext cx="284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Big clusters are cheap!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E799B-A66B-450C-8A25-8BADD5DE3FFA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 l="2499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228600" y="6367463"/>
            <a:ext cx="8985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http://arstechnica.com/business/news/2011/09/30000-core-cluster-built-on-amazon-ec2-cloud.ars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8C7B2-4826-420B-B5BB-4160A10E831C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28600"/>
            <a:ext cx="8088313" cy="3013075"/>
            <a:chOff x="384" y="96"/>
            <a:chExt cx="5095" cy="1898"/>
          </a:xfrm>
        </p:grpSpPr>
        <p:pic>
          <p:nvPicPr>
            <p:cNvPr id="23562" name="Picture 3" descr="j043049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84"/>
              <a:ext cx="1320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 Box 4"/>
            <p:cNvSpPr txBox="1">
              <a:spLocks noChangeArrowheads="1"/>
            </p:cNvSpPr>
            <p:nvPr/>
          </p:nvSpPr>
          <p:spPr bwMode="auto">
            <a:xfrm>
              <a:off x="1872" y="96"/>
              <a:ext cx="3607" cy="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I have a standard, debugged, trusted application that runs on my laptop.</a:t>
              </a:r>
            </a:p>
            <a:p>
              <a:r>
                <a:rPr lang="en-US" sz="2400">
                  <a:latin typeface="Calibri" pitchFamily="34" charset="0"/>
                </a:rPr>
                <a:t> </a:t>
              </a:r>
            </a:p>
            <a:p>
              <a:r>
                <a:rPr lang="en-US" sz="2400">
                  <a:latin typeface="Calibri" pitchFamily="34" charset="0"/>
                </a:rPr>
                <a:t>A toy problem completes in one hour.</a:t>
              </a:r>
            </a:p>
            <a:p>
              <a:r>
                <a:rPr lang="en-US" sz="2400">
                  <a:latin typeface="Calibri" pitchFamily="34" charset="0"/>
                </a:rPr>
                <a:t>A real problem will take a month (I think.)</a:t>
              </a:r>
            </a:p>
            <a:p>
              <a:endParaRPr lang="en-US" sz="2400">
                <a:latin typeface="Calibri" pitchFamily="34" charset="0"/>
              </a:endParaRPr>
            </a:p>
            <a:p>
              <a:r>
                <a:rPr lang="en-US" sz="2400">
                  <a:latin typeface="Calibri" pitchFamily="34" charset="0"/>
                </a:rPr>
                <a:t>Can I get a single result faster?</a:t>
              </a:r>
            </a:p>
            <a:p>
              <a:r>
                <a:rPr lang="en-US" sz="2400">
                  <a:latin typeface="Calibri" pitchFamily="34" charset="0"/>
                </a:rPr>
                <a:t>Can I get more results in the same time?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3600450"/>
            <a:ext cx="4114800" cy="2190750"/>
            <a:chOff x="533400" y="3600271"/>
            <a:chExt cx="4114800" cy="2190929"/>
          </a:xfrm>
        </p:grpSpPr>
        <p:pic>
          <p:nvPicPr>
            <p:cNvPr id="23560" name="Picture 12" descr="rice_data_center06052007x300"/>
            <p:cNvPicPr>
              <a:picLocks noChangeAspect="1" noChangeArrowheads="1"/>
            </p:cNvPicPr>
            <p:nvPr/>
          </p:nvPicPr>
          <p:blipFill>
            <a:blip r:embed="rId3" cstate="print"/>
            <a:srcRect l="40475"/>
            <a:stretch>
              <a:fillRect/>
            </a:stretch>
          </p:blipFill>
          <p:spPr bwMode="auto">
            <a:xfrm>
              <a:off x="533400" y="3624262"/>
              <a:ext cx="1905004" cy="216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 Box 13"/>
            <p:cNvSpPr txBox="1">
              <a:spLocks noChangeArrowheads="1"/>
            </p:cNvSpPr>
            <p:nvPr/>
          </p:nvSpPr>
          <p:spPr bwMode="auto">
            <a:xfrm>
              <a:off x="2546343" y="3600271"/>
              <a:ext cx="21018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Last year,</a:t>
              </a:r>
            </a:p>
            <a:p>
              <a:r>
                <a:rPr lang="en-US" sz="2400">
                  <a:latin typeface="Calibri" pitchFamily="34" charset="0"/>
                </a:rPr>
                <a:t>I heard about</a:t>
              </a:r>
            </a:p>
            <a:p>
              <a:r>
                <a:rPr lang="en-US" sz="2400">
                  <a:latin typeface="Calibri" pitchFamily="34" charset="0"/>
                </a:rPr>
                <a:t>this grid thing.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19400" y="6105525"/>
            <a:ext cx="3398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FF00"/>
                </a:solidFill>
                <a:latin typeface="Calibri" pitchFamily="34" charset="0"/>
              </a:rPr>
              <a:t>What do I do next?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3429000"/>
            <a:ext cx="4086225" cy="2722563"/>
            <a:chOff x="4648200" y="3429000"/>
            <a:chExt cx="4086225" cy="2722145"/>
          </a:xfrm>
        </p:grpSpPr>
        <p:pic>
          <p:nvPicPr>
            <p:cNvPr id="23558" name="Picture 2" descr="http://imgs.sfgate.com/blogs/images/sfgate/ybenjamin/2009/09/02/question-clou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400" y="3429000"/>
              <a:ext cx="1724025" cy="272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Text Box 13"/>
            <p:cNvSpPr txBox="1">
              <a:spLocks noChangeArrowheads="1"/>
            </p:cNvSpPr>
            <p:nvPr/>
          </p:nvSpPr>
          <p:spPr bwMode="auto">
            <a:xfrm>
              <a:off x="4648200" y="4743271"/>
              <a:ext cx="23246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latin typeface="Calibri" pitchFamily="34" charset="0"/>
                </a:rPr>
                <a:t>This year,</a:t>
              </a:r>
            </a:p>
            <a:p>
              <a:pPr algn="r"/>
              <a:r>
                <a:rPr lang="en-US" sz="2400">
                  <a:latin typeface="Calibri" pitchFamily="34" charset="0"/>
                </a:rPr>
                <a:t>I heard about</a:t>
              </a:r>
            </a:p>
            <a:p>
              <a:pPr algn="r"/>
              <a:r>
                <a:rPr lang="en-US" sz="2400">
                  <a:latin typeface="Calibri" pitchFamily="34" charset="0"/>
                </a:rPr>
                <a:t>this cloud thing.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649413"/>
            <a:ext cx="4114800" cy="1169987"/>
          </a:xfrm>
        </p:spPr>
        <p:txBody>
          <a:bodyPr/>
          <a:lstStyle/>
          <a:p>
            <a:pPr eaLnBrk="1" hangingPunct="1"/>
            <a:r>
              <a:rPr lang="en-US" sz="3200" smtClean="0"/>
              <a:t>What they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36FC-B461-48A6-9163-4781867373AB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4579" name="Picture 3" descr="j0430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1371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48200" y="1600200"/>
            <a:ext cx="4114800" cy="5157788"/>
            <a:chOff x="4648200" y="1600200"/>
            <a:chExt cx="4114800" cy="5158296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4648200" y="1600200"/>
              <a:ext cx="4114800" cy="1170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rPr>
                <a:t>What they get.</a:t>
              </a:r>
            </a:p>
          </p:txBody>
        </p:sp>
        <p:pic>
          <p:nvPicPr>
            <p:cNvPr id="24583" name="Picture 9" descr="datacenter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2514599"/>
              <a:ext cx="3657600" cy="4243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6" descr="IBM%20Thinkpad%20X41%20Not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81400"/>
            <a:ext cx="16002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 can get as many machines</a:t>
            </a:r>
            <a:br>
              <a:rPr lang="en-US" dirty="0" smtClean="0"/>
            </a:br>
            <a:r>
              <a:rPr lang="en-US" dirty="0" smtClean="0"/>
              <a:t>on the cloud as I want!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I organize my application</a:t>
            </a:r>
            <a:br>
              <a:rPr lang="en-US" dirty="0" smtClean="0"/>
            </a:br>
            <a:r>
              <a:rPr lang="en-US" dirty="0" smtClean="0"/>
              <a:t>to run on those machines?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21131</TotalTime>
  <Words>1221</Words>
  <Application>Microsoft Office PowerPoint</Application>
  <PresentationFormat>On-screen Show (4:3)</PresentationFormat>
  <Paragraphs>314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 Unicode MS</vt:lpstr>
      <vt:lpstr>Arial</vt:lpstr>
      <vt:lpstr>Calibri</vt:lpstr>
      <vt:lpstr>Courier New</vt:lpstr>
      <vt:lpstr>Office Theme</vt:lpstr>
      <vt:lpstr>Introduction to Makeflow and Work Queue</vt:lpstr>
      <vt:lpstr>The Cooperative Computing Lab</vt:lpstr>
      <vt:lpstr>Science Depends on Computing!</vt:lpstr>
      <vt:lpstr>The Good News: Computing is Plentiful!</vt:lpstr>
      <vt:lpstr>PowerPoint Presentation</vt:lpstr>
      <vt:lpstr>Big clusters are cheap!</vt:lpstr>
      <vt:lpstr>PowerPoint Presentation</vt:lpstr>
      <vt:lpstr>What they want.</vt:lpstr>
      <vt:lpstr>I can get as many machines on the cloud as I want!  How do I organize my application to run on those machines?</vt:lpstr>
      <vt:lpstr>Our Philosophy:</vt:lpstr>
      <vt:lpstr>A Quick Tour of the CCTools</vt:lpstr>
      <vt:lpstr>http://ccl.cse.nd.edu </vt:lpstr>
      <vt:lpstr>Makeflow: A Portable Workflow System</vt:lpstr>
      <vt:lpstr>An Old Idea: Makefiles</vt:lpstr>
      <vt:lpstr>Makeflow = Make + Workflow</vt:lpstr>
      <vt:lpstr>Makeflow Syntax</vt:lpstr>
      <vt:lpstr>You must state all the files needed by the command.</vt:lpstr>
      <vt:lpstr>sims.mf</vt:lpstr>
      <vt:lpstr>How to run a Makeflow</vt:lpstr>
      <vt:lpstr>Job States</vt:lpstr>
      <vt:lpstr>Transaction Log</vt:lpstr>
      <vt:lpstr>Visualization with DOT</vt:lpstr>
      <vt:lpstr>Example: Biocompute Portal</vt:lpstr>
      <vt:lpstr>Makeflow Applications</vt:lpstr>
      <vt:lpstr>Makeflow + Work Queue </vt:lpstr>
      <vt:lpstr>PowerPoint Presentation</vt:lpstr>
      <vt:lpstr>PowerPoint Presentation</vt:lpstr>
      <vt:lpstr>Advantages of Work Queue</vt:lpstr>
      <vt:lpstr>Makeflow and Work Queue</vt:lpstr>
      <vt:lpstr>Start Workers Everywhere</vt:lpstr>
      <vt:lpstr>Keeping track of port numbers gets old fast…</vt:lpstr>
      <vt:lpstr>Project Names</vt:lpstr>
      <vt:lpstr>Project Names</vt:lpstr>
      <vt:lpstr>work_queue_status</vt:lpstr>
      <vt:lpstr>Resilience and Fault Tolerance</vt:lpstr>
      <vt:lpstr>PowerPoint Presentation</vt:lpstr>
      <vt:lpstr>Go to http://ccl.cse.nd.edu and click on ACIC Tutorial.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dthain</cp:lastModifiedBy>
  <cp:revision>405</cp:revision>
  <dcterms:created xsi:type="dcterms:W3CDTF">2012-02-01T15:42:36Z</dcterms:created>
  <dcterms:modified xsi:type="dcterms:W3CDTF">2014-09-30T01:09:45Z</dcterms:modified>
</cp:coreProperties>
</file>