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Arvo" panose="020B0604020202020204" charset="0"/>
      <p:regular r:id="rId36"/>
      <p:bold r:id="rId37"/>
      <p:italic r:id="rId38"/>
      <p:boldItalic r:id="rId39"/>
    </p:embeddedFont>
    <p:embeddedFont>
      <p:font typeface="Roboto Condensed Light" panose="020B0604020202020204" charset="0"/>
      <p:regular r:id="rId40"/>
      <p:bold r:id="rId41"/>
      <p:italic r:id="rId42"/>
      <p:boldItalic r:id="rId43"/>
    </p:embeddedFont>
    <p:embeddedFont>
      <p:font typeface="Source Code Pro" panose="020B0604020202020204" charset="0"/>
      <p:regular r:id="rId44"/>
      <p:bold r:id="rId45"/>
    </p:embeddedFont>
    <p:embeddedFont>
      <p:font typeface="Roboto Condensed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8" cy="432996"/>
            <a:chOff x="5582265" y="4646738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7999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1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25" name="Shape 2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26" name="Shape 2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27" name="Shape 2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29" name="Shape 29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32" name="Shape 3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3" name="Shape 3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Shape 3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5" name="Shape 3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Shape 3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5" name="Shape 4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Shape 4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7" name="Shape 4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Shape 4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0" name="Shape 5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" name="Shape 5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2" name="Shape 62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3" name="Shape 63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4" name="Shape 64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6" name="Shape 6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69" name="Shape 69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0" name="Shape 7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" name="Shape 71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3" name="Shape 8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6" name="Shape 86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8" cy="6522740"/>
          </a:xfrm>
        </p:grpSpPr>
        <p:sp>
          <p:nvSpPr>
            <p:cNvPr id="87" name="Shape 87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0" name="Shape 9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Shape 91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Shape 9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5" name="Shape 9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1C23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rgbClr val="FF98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02" name="Shape 10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5" name="Shape 105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7" cy="6522736"/>
          </a:xfrm>
        </p:grpSpPr>
        <p:sp>
          <p:nvSpPr>
            <p:cNvPr id="106" name="Shape 106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▰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 Light"/>
              <a:buChar char="▻"/>
              <a:defRPr sz="3000" b="0" i="1" u="none" strike="noStrike" cap="none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7200" b="1" i="0" u="none" strike="noStrike" cap="none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Shape 1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1" name="Shape 11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Shape 11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Shape 11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hape 120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1" name="Shape 121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2" name="Shape 122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5" name="Shape 12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8" name="Shape 12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29" name="Shape 12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" name="Shape 13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Shape 13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Shape 140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41" name="Shape 141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42" name="Shape 142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45" name="Shape 14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46" name="Shape 14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48" name="Shape 14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9" name="Shape 14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" name="Shape 15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Shape 15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 Light"/>
              <a:buChar char="▻"/>
              <a:defRPr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63" name="Shape 163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" name="Shape 164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2" cy="1699506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Shape 167"/>
            <p:cNvGrpSpPr/>
            <p:nvPr/>
          </p:nvGrpSpPr>
          <p:grpSpPr>
            <a:xfrm flipH="1">
              <a:off x="5592255" y="4646738"/>
              <a:ext cx="6682918" cy="304563"/>
              <a:chOff x="-30922587" y="330075"/>
              <a:chExt cx="37293072" cy="1699569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-30922587" y="330144"/>
                <a:ext cx="35588101" cy="1699500"/>
              </a:xfrm>
              <a:prstGeom prst="rect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300"/>
              <a:buFont typeface="Roboto Condensed Light"/>
              <a:buNone/>
              <a:defRPr sz="13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kremerh@nd.edu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Introduction to Makeflow and Work Queue</a:t>
            </a:r>
            <a:endParaRPr sz="36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97" name="Shape 197" descr="cctools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25" y="4055950"/>
            <a:ext cx="2433010" cy="10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25" y="117625"/>
            <a:ext cx="2471475" cy="5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</a:t>
            </a:r>
            <a:r>
              <a:rPr lang="en"/>
              <a:t>sy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10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9" name="Shape 32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30" name="Shape 33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Shape 337"/>
          <p:cNvSpPr txBox="1"/>
          <p:nvPr/>
        </p:nvSpPr>
        <p:spPr>
          <a:xfrm>
            <a:off x="211825" y="1365125"/>
            <a:ext cx="6684300" cy="3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out.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 : in.dat calib.dat sim.exe</a:t>
            </a:r>
            <a:endParaRPr sz="3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sim.exe –p 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 in.data &gt; out.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3000" b="1" i="0" u="none" strike="noStrike" cap="none">
              <a:solidFill>
                <a:srgbClr val="2632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out.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 : in.dat calib.dat sim.exe</a:t>
            </a:r>
            <a:endParaRPr sz="3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sim.exe –p 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 in.data &gt; out.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000" b="1" i="0" u="none" strike="noStrike" cap="none">
              <a:solidFill>
                <a:srgbClr val="2632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out.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 : in.dat calib.dat sim.exe</a:t>
            </a:r>
            <a:endParaRPr sz="3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sim.exe –p 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en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 in.data &gt; out.</a:t>
            </a:r>
            <a:r>
              <a:rPr lang="en" sz="30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 sz="3000" b="1" i="0" u="none" strike="noStrike" cap="none">
              <a:solidFill>
                <a:srgbClr val="2632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ctrTitle" idx="4294967295"/>
          </p:nvPr>
        </p:nvSpPr>
        <p:spPr>
          <a:xfrm>
            <a:off x="685800" y="1140475"/>
            <a:ext cx="7446000" cy="1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>
                <a:solidFill>
                  <a:srgbClr val="F1C232"/>
                </a:solidFill>
              </a:rPr>
              <a:t>A Makefile is a really compact specification.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11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7644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/>
              <a:t>How about we try JSON to more verbosely define our tasks!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JSON </a:t>
            </a:r>
            <a:r>
              <a:rPr lang="en"/>
              <a:t>s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12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51" name="Shape 351"/>
          <p:cNvGrpSpPr/>
          <p:nvPr/>
        </p:nvGrpSpPr>
        <p:grpSpPr>
          <a:xfrm>
            <a:off x="312466" y="587261"/>
            <a:ext cx="309022" cy="376837"/>
            <a:chOff x="596350" y="929175"/>
            <a:chExt cx="407950" cy="497475"/>
          </a:xfrm>
        </p:grpSpPr>
        <p:sp>
          <p:nvSpPr>
            <p:cNvPr id="352" name="Shape 35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Shape 359"/>
          <p:cNvSpPr txBox="1">
            <a:spLocks noGrp="1"/>
          </p:cNvSpPr>
          <p:nvPr>
            <p:ph type="body" idx="2"/>
          </p:nvPr>
        </p:nvSpPr>
        <p:spPr>
          <a:xfrm>
            <a:off x="94500" y="1372775"/>
            <a:ext cx="8040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Verbose and flexible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Familiar structure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Consists of four items: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"/>
              <a:buChar char="▻"/>
            </a:pPr>
            <a:r>
              <a:rPr lang="en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"categories": Object&lt;Category&gt;</a:t>
            </a:r>
            <a:endParaRPr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"/>
              <a:buChar char="▻"/>
            </a:pPr>
            <a:r>
              <a:rPr lang="en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"default_category": String</a:t>
            </a:r>
            <a:endParaRPr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"/>
              <a:buChar char="▻"/>
            </a:pPr>
            <a:r>
              <a:rPr lang="en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"environment": Object&lt;String&gt;</a:t>
            </a:r>
            <a:endParaRPr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"/>
              <a:buChar char="▻"/>
            </a:pPr>
            <a:r>
              <a:rPr lang="en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"rules": Array&lt;Rule&gt;</a:t>
            </a:r>
            <a:endParaRPr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JSON </a:t>
            </a:r>
            <a:r>
              <a:rPr lang="en"/>
              <a:t>s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13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66" name="Shape 366"/>
          <p:cNvGrpSpPr/>
          <p:nvPr/>
        </p:nvGrpSpPr>
        <p:grpSpPr>
          <a:xfrm>
            <a:off x="312466" y="587261"/>
            <a:ext cx="309022" cy="376837"/>
            <a:chOff x="596350" y="929175"/>
            <a:chExt cx="407950" cy="497475"/>
          </a:xfrm>
        </p:grpSpPr>
        <p:sp>
          <p:nvSpPr>
            <p:cNvPr id="367" name="Shape 367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Shape 374"/>
          <p:cNvSpPr txBox="1"/>
          <p:nvPr/>
        </p:nvSpPr>
        <p:spPr>
          <a:xfrm>
            <a:off x="312475" y="2853694"/>
            <a:ext cx="8179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"outputs": ["out.txt"],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"inputs": [ "in.dat", "calib.dat", "sim.exe"]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"command": "sim.exe –p 50 in.data &gt; out.txt", 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Shape 375"/>
          <p:cNvGrpSpPr/>
          <p:nvPr/>
        </p:nvGrpSpPr>
        <p:grpSpPr>
          <a:xfrm>
            <a:off x="1101050" y="1443151"/>
            <a:ext cx="4820496" cy="1327159"/>
            <a:chOff x="2285997" y="2983454"/>
            <a:chExt cx="4191007" cy="1817279"/>
          </a:xfrm>
        </p:grpSpPr>
        <p:sp>
          <p:nvSpPr>
            <p:cNvPr id="376" name="Shape 376"/>
            <p:cNvSpPr/>
            <p:nvPr/>
          </p:nvSpPr>
          <p:spPr>
            <a:xfrm>
              <a:off x="3886200" y="3211998"/>
              <a:ext cx="1295400" cy="837900"/>
            </a:xfrm>
            <a:prstGeom prst="ellipse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sim.exe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2285997" y="3745229"/>
              <a:ext cx="1066800" cy="516000"/>
            </a:xfrm>
            <a:prstGeom prst="rect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in.dat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8" name="Shape 378"/>
            <p:cNvCxnSpPr>
              <a:stCxn id="377" idx="3"/>
              <a:endCxn id="376" idx="2"/>
            </p:cNvCxnSpPr>
            <p:nvPr/>
          </p:nvCxnSpPr>
          <p:spPr>
            <a:xfrm rot="10800000" flipH="1">
              <a:off x="3352797" y="3630929"/>
              <a:ext cx="533400" cy="372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79" name="Shape 379"/>
            <p:cNvSpPr/>
            <p:nvPr/>
          </p:nvSpPr>
          <p:spPr>
            <a:xfrm>
              <a:off x="2285997" y="2983454"/>
              <a:ext cx="1066800" cy="533100"/>
            </a:xfrm>
            <a:prstGeom prst="rect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calib.dat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0" name="Shape 380"/>
            <p:cNvCxnSpPr>
              <a:stCxn id="379" idx="3"/>
              <a:endCxn id="376" idx="2"/>
            </p:cNvCxnSpPr>
            <p:nvPr/>
          </p:nvCxnSpPr>
          <p:spPr>
            <a:xfrm>
              <a:off x="3352797" y="3250004"/>
              <a:ext cx="533400" cy="380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81" name="Shape 381"/>
            <p:cNvSpPr/>
            <p:nvPr/>
          </p:nvSpPr>
          <p:spPr>
            <a:xfrm>
              <a:off x="5638800" y="3364352"/>
              <a:ext cx="838200" cy="533100"/>
            </a:xfrm>
            <a:prstGeom prst="rect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out.txt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2" name="Shape 382"/>
            <p:cNvCxnSpPr>
              <a:stCxn id="376" idx="6"/>
              <a:endCxn id="381" idx="1"/>
            </p:cNvCxnSpPr>
            <p:nvPr/>
          </p:nvCxnSpPr>
          <p:spPr>
            <a:xfrm>
              <a:off x="5181600" y="3630948"/>
              <a:ext cx="4572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83" name="Shape 383"/>
            <p:cNvSpPr txBox="1"/>
            <p:nvPr/>
          </p:nvSpPr>
          <p:spPr>
            <a:xfrm>
              <a:off x="2819404" y="4368433"/>
              <a:ext cx="3657600" cy="4323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sim.exe in.dat –p 50 &gt; out.txt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4" name="Shape 384"/>
          <p:cNvCxnSpPr/>
          <p:nvPr/>
        </p:nvCxnSpPr>
        <p:spPr>
          <a:xfrm>
            <a:off x="6690090" y="3246756"/>
            <a:ext cx="4710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5" name="Shape 385"/>
          <p:cNvCxnSpPr/>
          <p:nvPr/>
        </p:nvCxnSpPr>
        <p:spPr>
          <a:xfrm>
            <a:off x="7161077" y="3246756"/>
            <a:ext cx="0" cy="9498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Shape 386"/>
          <p:cNvSpPr txBox="1"/>
          <p:nvPr/>
        </p:nvSpPr>
        <p:spPr>
          <a:xfrm>
            <a:off x="7225750" y="3434250"/>
            <a:ext cx="17535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One Rule</a:t>
            </a:r>
            <a:endParaRPr sz="1400" b="0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Shape 387"/>
          <p:cNvCxnSpPr/>
          <p:nvPr/>
        </p:nvCxnSpPr>
        <p:spPr>
          <a:xfrm>
            <a:off x="6690090" y="4196589"/>
            <a:ext cx="4710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JSON </a:t>
            </a:r>
            <a:r>
              <a:rPr lang="en"/>
              <a:t>s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14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94" name="Shape 394"/>
          <p:cNvGrpSpPr/>
          <p:nvPr/>
        </p:nvGrpSpPr>
        <p:grpSpPr>
          <a:xfrm>
            <a:off x="312466" y="587261"/>
            <a:ext cx="309022" cy="376837"/>
            <a:chOff x="596350" y="929175"/>
            <a:chExt cx="407950" cy="497475"/>
          </a:xfrm>
        </p:grpSpPr>
        <p:sp>
          <p:nvSpPr>
            <p:cNvPr id="395" name="Shape 395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Shape 402"/>
          <p:cNvSpPr txBox="1"/>
          <p:nvPr/>
        </p:nvSpPr>
        <p:spPr>
          <a:xfrm>
            <a:off x="160075" y="1320900"/>
            <a:ext cx="8179800" cy="3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"outputs": [{"out_10.txt"}],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"inputs": [ {"in.dat"},  {"calib.dat"}, 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{"sim.exe"}]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"command": "sim.exe –p 10 in.data &gt; out_10.txt", 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},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"outputs": [{"path": "out_20.txt"}],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"inputs": [ {"in.dat"},  {"calib.dat"}, 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{"sim.exe"}]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"command": "sim.exe –p 20 in.data &gt; out_20.txt", 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},...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JSON </a:t>
            </a:r>
            <a:r>
              <a:rPr lang="en"/>
              <a:t>r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ule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15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09" name="Shape 409"/>
          <p:cNvGrpSpPr/>
          <p:nvPr/>
        </p:nvGrpSpPr>
        <p:grpSpPr>
          <a:xfrm>
            <a:off x="312466" y="587261"/>
            <a:ext cx="309022" cy="376837"/>
            <a:chOff x="596350" y="929175"/>
            <a:chExt cx="407950" cy="497475"/>
          </a:xfrm>
        </p:grpSpPr>
        <p:sp>
          <p:nvSpPr>
            <p:cNvPr id="410" name="Shape 41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Shape 417"/>
          <p:cNvSpPr txBox="1">
            <a:spLocks noGrp="1"/>
          </p:cNvSpPr>
          <p:nvPr>
            <p:ph type="body" idx="2"/>
          </p:nvPr>
        </p:nvSpPr>
        <p:spPr>
          <a:xfrm>
            <a:off x="94500" y="1372775"/>
            <a:ext cx="8040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"inputs": Array&lt;File&gt;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"outputs": Array&lt;File&gt;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"command": String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"local_job": Boolean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"category": String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"resources": Resources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"allocation": String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200"/>
              <a:buFont typeface="Roboto Condensed Light"/>
              <a:buChar char="▰"/>
            </a:pPr>
            <a:r>
              <a:rPr lang="en" sz="2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"environment": Object&lt;String&gt;</a:t>
            </a:r>
            <a:endParaRPr sz="22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None/>
            </a:pP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ctrTitle" idx="4294967295"/>
          </p:nvPr>
        </p:nvSpPr>
        <p:spPr>
          <a:xfrm>
            <a:off x="685800" y="1140475"/>
            <a:ext cx="7080900" cy="1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>
                <a:solidFill>
                  <a:srgbClr val="F1C232"/>
                </a:solidFill>
              </a:rPr>
              <a:t>JSON can be a bit too verbose sometimes.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16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24" name="Shape 424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6240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/>
              <a:t>How about we shorten it with JX!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JX </a:t>
            </a:r>
            <a:r>
              <a:rPr lang="en"/>
              <a:t>s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17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31" name="Shape 431"/>
          <p:cNvGrpSpPr/>
          <p:nvPr/>
        </p:nvGrpSpPr>
        <p:grpSpPr>
          <a:xfrm>
            <a:off x="312466" y="587261"/>
            <a:ext cx="309022" cy="376837"/>
            <a:chOff x="596350" y="929175"/>
            <a:chExt cx="407950" cy="497475"/>
          </a:xfrm>
        </p:grpSpPr>
        <p:sp>
          <p:nvSpPr>
            <p:cNvPr id="432" name="Shape 43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Shape 439"/>
          <p:cNvSpPr txBox="1">
            <a:spLocks noGrp="1"/>
          </p:cNvSpPr>
          <p:nvPr>
            <p:ph type="body" idx="2"/>
          </p:nvPr>
        </p:nvSpPr>
        <p:spPr>
          <a:xfrm>
            <a:off x="94500" y="1372775"/>
            <a:ext cx="80406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Allows for more compact makeflows.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▻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Provides functions for expanding tasks: range, variables, etc...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Can be used as templates in conjunction with an arguments file.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Useful for consistently structure data and different data.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None/>
            </a:pP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232200" y="3498475"/>
            <a:ext cx="534900" cy="46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779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905650" y="3442975"/>
            <a:ext cx="1332300" cy="574500"/>
          </a:xfrm>
          <a:prstGeom prst="ellipse">
            <a:avLst/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Makeflow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4376500" y="3498475"/>
            <a:ext cx="534900" cy="46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5049950" y="2949000"/>
            <a:ext cx="2183976" cy="1562436"/>
          </a:xfrm>
          <a:prstGeom prst="cloud">
            <a:avLst/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Batch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478250" y="3021225"/>
            <a:ext cx="1487400" cy="766200"/>
          </a:xfrm>
          <a:prstGeom prst="foldedCorner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EFEFEF"/>
                </a:solidFill>
              </a:rPr>
              <a:t>a</a:t>
            </a:r>
            <a:r>
              <a:rPr lang="en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rgs.jx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606250" y="3498475"/>
            <a:ext cx="1487400" cy="766200"/>
          </a:xfrm>
          <a:prstGeom prst="foldedCorner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EFEFEF"/>
                </a:solidFill>
              </a:rPr>
              <a:t>a</a:t>
            </a:r>
            <a:r>
              <a:rPr lang="en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rgs.jx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814275" y="3902275"/>
            <a:ext cx="1487400" cy="766200"/>
          </a:xfrm>
          <a:prstGeom prst="foldedCorner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EFEFEF"/>
                </a:solidFill>
              </a:rPr>
              <a:t>a</a:t>
            </a:r>
            <a:r>
              <a:rPr lang="en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rgs.jx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JX </a:t>
            </a:r>
            <a:r>
              <a:rPr lang="en"/>
              <a:t>s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18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53" name="Shape 453"/>
          <p:cNvGrpSpPr/>
          <p:nvPr/>
        </p:nvGrpSpPr>
        <p:grpSpPr>
          <a:xfrm>
            <a:off x="312466" y="587261"/>
            <a:ext cx="309022" cy="376837"/>
            <a:chOff x="596350" y="929175"/>
            <a:chExt cx="407950" cy="497475"/>
          </a:xfrm>
        </p:grpSpPr>
        <p:sp>
          <p:nvSpPr>
            <p:cNvPr id="454" name="Shape 454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Shape 461"/>
          <p:cNvSpPr txBox="1"/>
          <p:nvPr/>
        </p:nvSpPr>
        <p:spPr>
          <a:xfrm>
            <a:off x="-144725" y="3368700"/>
            <a:ext cx="7305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"outputs": [{format("out_%d.txt", i)}],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"inputs": [ {"in.dat"},  {"calib.dat"}, 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{"sim.exe"}]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"command": format("sim.exe –p %d in.data &gt; out_%d.txt", i), 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 for i in range(10, 30, 10),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312475" y="1307675"/>
            <a:ext cx="7305600" cy="23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"outputs": [{"out_10.txt"}],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"inputs": [ {"in.dat"},  {"calib.dat"}, 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{"sim.exe"}]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"command": "sim.exe –p 10 in.data &gt; out_10.txt", 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},...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We can represent this JSON with JX:</a:t>
            </a:r>
            <a:endParaRPr sz="1800" b="1">
              <a:solidFill>
                <a:srgbClr val="2632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>
              <a:solidFill>
                <a:srgbClr val="2632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65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Tutorial time!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19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8212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 sz="2200"/>
              <a:t>ccl.cse.nd.edu/software/tutorials/makeflow/makeflow-tutorial.php</a:t>
            </a:r>
            <a:endParaRPr sz="220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endParaRPr sz="120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/>
              <a:t>Work to the end of part 1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Cooperative Computing Lab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05" name="Shape 205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206" name="Shape 20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Shape 208"/>
          <p:cNvSpPr txBox="1">
            <a:spLocks noGrp="1"/>
          </p:cNvSpPr>
          <p:nvPr>
            <p:ph type="body" idx="4294967295"/>
          </p:nvPr>
        </p:nvSpPr>
        <p:spPr>
          <a:xfrm>
            <a:off x="814275" y="1315150"/>
            <a:ext cx="6803700" cy="3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We </a:t>
            </a:r>
            <a:r>
              <a:rPr lang="en" sz="2000" b="1" i="0" u="none" strike="noStrike" cap="none">
                <a:latin typeface="Roboto Condensed"/>
                <a:ea typeface="Roboto Condensed"/>
                <a:cs typeface="Roboto Condensed"/>
                <a:sym typeface="Roboto Condensed"/>
              </a:rPr>
              <a:t>collaborate with people</a:t>
            </a: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who have large scale computing problems in science, engineering, and other fields.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We </a:t>
            </a:r>
            <a:r>
              <a:rPr lang="en" sz="2000" b="1" i="0" u="none" strike="noStrike" cap="none">
                <a:latin typeface="Roboto Condensed"/>
                <a:ea typeface="Roboto Condensed"/>
                <a:cs typeface="Roboto Condensed"/>
                <a:sym typeface="Roboto Condensed"/>
              </a:rPr>
              <a:t>operate computer systems</a:t>
            </a: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on the O(10,000) cores: clusters, clouds, grids.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We </a:t>
            </a:r>
            <a:r>
              <a:rPr lang="en" sz="2000" b="1" i="0" u="none" strike="noStrike" cap="none">
                <a:latin typeface="Roboto Condensed"/>
                <a:ea typeface="Roboto Condensed"/>
                <a:cs typeface="Roboto Condensed"/>
                <a:sym typeface="Roboto Condensed"/>
              </a:rPr>
              <a:t>conduct computer science research</a:t>
            </a: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in the context of real people and problems.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We </a:t>
            </a:r>
            <a:r>
              <a:rPr lang="en" sz="2000" b="1" i="0" u="none" strike="noStrike" cap="none">
                <a:latin typeface="Roboto Condensed"/>
                <a:ea typeface="Roboto Condensed"/>
                <a:cs typeface="Roboto Condensed"/>
                <a:sym typeface="Roboto Condensed"/>
              </a:rPr>
              <a:t>develop open source software</a:t>
            </a: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for large scale distributed computing.</a:t>
            </a:r>
            <a:endParaRPr sz="19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835525" y="4439550"/>
            <a:ext cx="2761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ccl.cse.nd.edu</a:t>
            </a:r>
            <a:endParaRPr sz="3000" b="0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 descr="cctools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77300"/>
            <a:ext cx="1714093" cy="7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809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+ Work Queue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6240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/>
              <a:t>Harnessing concurrency with an execution engine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3200407" y="1382360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XSEDE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Torque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Cluster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3200407" y="3076253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Campus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Condor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Pool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5638803" y="3076253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Cloud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5638803" y="1374125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Cluster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915999" y="3613829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1068399" y="3726755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1220798" y="3839681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373198" y="3952608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154000" y="1637620"/>
            <a:ext cx="2057400" cy="50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Makefile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154000" y="2653956"/>
            <a:ext cx="2057400" cy="50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92" name="Shape 492"/>
          <p:cNvCxnSpPr/>
          <p:nvPr/>
        </p:nvCxnSpPr>
        <p:spPr>
          <a:xfrm rot="5400000">
            <a:off x="928798" y="2398979"/>
            <a:ext cx="507900" cy="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493" name="Shape 493"/>
          <p:cNvSpPr txBox="1"/>
          <p:nvPr/>
        </p:nvSpPr>
        <p:spPr>
          <a:xfrm>
            <a:off x="306400" y="4234923"/>
            <a:ext cx="23622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Local Files and Programs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494" name="Shape 494"/>
          <p:cNvCxnSpPr>
            <a:stCxn id="486" idx="0"/>
            <a:endCxn id="491" idx="2"/>
          </p:cNvCxnSpPr>
          <p:nvPr/>
        </p:nvCxnSpPr>
        <p:spPr>
          <a:xfrm rot="10800000">
            <a:off x="1182699" y="3161729"/>
            <a:ext cx="0" cy="452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21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496" name="Shape 496"/>
          <p:cNvGrpSpPr/>
          <p:nvPr/>
        </p:nvGrpSpPr>
        <p:grpSpPr>
          <a:xfrm>
            <a:off x="329998" y="632943"/>
            <a:ext cx="273988" cy="285451"/>
            <a:chOff x="616425" y="2329600"/>
            <a:chExt cx="361700" cy="388475"/>
          </a:xfrm>
        </p:grpSpPr>
        <p:sp>
          <p:nvSpPr>
            <p:cNvPr id="497" name="Shape 497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Shape 505"/>
          <p:cNvSpPr/>
          <p:nvPr/>
        </p:nvSpPr>
        <p:spPr>
          <a:xfrm rot="453010">
            <a:off x="2033090" y="2936332"/>
            <a:ext cx="3881451" cy="5077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/>
          <p:nvPr/>
        </p:nvSpPr>
        <p:spPr>
          <a:xfrm rot="-245989">
            <a:off x="2029819" y="2494473"/>
            <a:ext cx="3881433" cy="507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/>
          <p:nvPr/>
        </p:nvSpPr>
        <p:spPr>
          <a:xfrm rot="-1486266">
            <a:off x="1970006" y="2282327"/>
            <a:ext cx="1782841" cy="50779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makeflow -T torque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/>
          <p:nvPr/>
        </p:nvSpPr>
        <p:spPr>
          <a:xfrm rot="1176350">
            <a:off x="1970058" y="3047657"/>
            <a:ext cx="1782758" cy="50765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makeflow -T condor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+ WORK QUEUE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3200407" y="1382360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XSEDE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Torque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Cluster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3200407" y="3076253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Campus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Condor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Pool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5638803" y="3076253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Cloud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5638803" y="1374125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Cluster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915999" y="3613829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1068399" y="3726755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1220798" y="3839681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1373198" y="3952608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154000" y="1637620"/>
            <a:ext cx="2057400" cy="50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Makefile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154000" y="2653956"/>
            <a:ext cx="2057400" cy="50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24" name="Shape 524"/>
          <p:cNvCxnSpPr/>
          <p:nvPr/>
        </p:nvCxnSpPr>
        <p:spPr>
          <a:xfrm rot="5400000">
            <a:off x="928798" y="2398979"/>
            <a:ext cx="507900" cy="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525" name="Shape 525"/>
          <p:cNvSpPr txBox="1"/>
          <p:nvPr/>
        </p:nvSpPr>
        <p:spPr>
          <a:xfrm>
            <a:off x="306400" y="4234923"/>
            <a:ext cx="23622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Local Files and Programs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26" name="Shape 526"/>
          <p:cNvCxnSpPr>
            <a:stCxn id="518" idx="0"/>
            <a:endCxn id="523" idx="2"/>
          </p:cNvCxnSpPr>
          <p:nvPr/>
        </p:nvCxnSpPr>
        <p:spPr>
          <a:xfrm rot="10800000">
            <a:off x="1182699" y="3161729"/>
            <a:ext cx="0" cy="452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grpSp>
        <p:nvGrpSpPr>
          <p:cNvPr id="527" name="Shape 527"/>
          <p:cNvGrpSpPr/>
          <p:nvPr/>
        </p:nvGrpSpPr>
        <p:grpSpPr>
          <a:xfrm>
            <a:off x="6019813" y="1600006"/>
            <a:ext cx="1524000" cy="1129284"/>
            <a:chOff x="6477000" y="1981200"/>
            <a:chExt cx="1524000" cy="1524000"/>
          </a:xfrm>
        </p:grpSpPr>
        <p:sp>
          <p:nvSpPr>
            <p:cNvPr id="528" name="Shape 528"/>
            <p:cNvSpPr/>
            <p:nvPr/>
          </p:nvSpPr>
          <p:spPr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31" name="Shape 531"/>
          <p:cNvGrpSpPr/>
          <p:nvPr/>
        </p:nvGrpSpPr>
        <p:grpSpPr>
          <a:xfrm>
            <a:off x="5868041" y="3181003"/>
            <a:ext cx="1600040" cy="1185748"/>
            <a:chOff x="6324600" y="4114800"/>
            <a:chExt cx="1600200" cy="1600200"/>
          </a:xfrm>
        </p:grpSpPr>
        <p:sp>
          <p:nvSpPr>
            <p:cNvPr id="532" name="Shape 532"/>
            <p:cNvSpPr/>
            <p:nvPr/>
          </p:nvSpPr>
          <p:spPr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36" name="Shape 536"/>
          <p:cNvGrpSpPr/>
          <p:nvPr/>
        </p:nvGrpSpPr>
        <p:grpSpPr>
          <a:xfrm>
            <a:off x="3352931" y="3124539"/>
            <a:ext cx="1676232" cy="1242212"/>
            <a:chOff x="3810000" y="4038600"/>
            <a:chExt cx="1676400" cy="1676400"/>
          </a:xfrm>
        </p:grpSpPr>
        <p:sp>
          <p:nvSpPr>
            <p:cNvPr id="537" name="Shape 537"/>
            <p:cNvSpPr/>
            <p:nvPr/>
          </p:nvSpPr>
          <p:spPr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540" name="Shape 54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22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41" name="Shape 541"/>
          <p:cNvGrpSpPr/>
          <p:nvPr/>
        </p:nvGrpSpPr>
        <p:grpSpPr>
          <a:xfrm>
            <a:off x="3505213" y="1600006"/>
            <a:ext cx="1524000" cy="1072820"/>
            <a:chOff x="3962400" y="1981200"/>
            <a:chExt cx="1524000" cy="1447800"/>
          </a:xfrm>
        </p:grpSpPr>
        <p:sp>
          <p:nvSpPr>
            <p:cNvPr id="542" name="Shape 542"/>
            <p:cNvSpPr/>
            <p:nvPr/>
          </p:nvSpPr>
          <p:spPr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545" name="Shape 545"/>
          <p:cNvGrpSpPr/>
          <p:nvPr/>
        </p:nvGrpSpPr>
        <p:grpSpPr>
          <a:xfrm>
            <a:off x="1864650" y="2125950"/>
            <a:ext cx="2328651" cy="1242156"/>
            <a:chOff x="2320237" y="2689945"/>
            <a:chExt cx="2328651" cy="1676323"/>
          </a:xfrm>
        </p:grpSpPr>
        <p:sp>
          <p:nvSpPr>
            <p:cNvPr id="546" name="Shape 546"/>
            <p:cNvSpPr txBox="1"/>
            <p:nvPr/>
          </p:nvSpPr>
          <p:spPr>
            <a:xfrm>
              <a:off x="2320237" y="2689945"/>
              <a:ext cx="1183500" cy="12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submit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tasks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547" name="Shape 547"/>
            <p:cNvCxnSpPr/>
            <p:nvPr/>
          </p:nvCxnSpPr>
          <p:spPr>
            <a:xfrm rot="10800000" flipH="1">
              <a:off x="2668588" y="3299468"/>
              <a:ext cx="1980300" cy="458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548" name="Shape 548"/>
            <p:cNvCxnSpPr/>
            <p:nvPr/>
          </p:nvCxnSpPr>
          <p:spPr>
            <a:xfrm rot="10800000" flipH="1">
              <a:off x="2668588" y="3604268"/>
              <a:ext cx="1827900" cy="153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549" name="Shape 549"/>
            <p:cNvCxnSpPr/>
            <p:nvPr/>
          </p:nvCxnSpPr>
          <p:spPr>
            <a:xfrm>
              <a:off x="2668588" y="3758168"/>
              <a:ext cx="1904100" cy="608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550" name="Shape 550"/>
            <p:cNvCxnSpPr/>
            <p:nvPr/>
          </p:nvCxnSpPr>
          <p:spPr>
            <a:xfrm>
              <a:off x="2668588" y="3758168"/>
              <a:ext cx="1904100" cy="30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551" name="Shape 551"/>
            <p:cNvCxnSpPr/>
            <p:nvPr/>
          </p:nvCxnSpPr>
          <p:spPr>
            <a:xfrm>
              <a:off x="2668588" y="3758168"/>
              <a:ext cx="1827900" cy="74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</p:grpSp>
      <p:grpSp>
        <p:nvGrpSpPr>
          <p:cNvPr id="552" name="Shape 552"/>
          <p:cNvGrpSpPr/>
          <p:nvPr/>
        </p:nvGrpSpPr>
        <p:grpSpPr>
          <a:xfrm>
            <a:off x="329998" y="632943"/>
            <a:ext cx="273988" cy="285451"/>
            <a:chOff x="616425" y="2329600"/>
            <a:chExt cx="361700" cy="388475"/>
          </a:xfrm>
        </p:grpSpPr>
        <p:sp>
          <p:nvSpPr>
            <p:cNvPr id="553" name="Shape 553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Shape 561"/>
          <p:cNvSpPr/>
          <p:nvPr/>
        </p:nvSpPr>
        <p:spPr>
          <a:xfrm>
            <a:off x="4116413" y="2030901"/>
            <a:ext cx="2590812" cy="1919808"/>
          </a:xfrm>
          <a:prstGeom prst="cloud">
            <a:avLst/>
          </a:prstGeom>
          <a:solidFill>
            <a:schemeClr val="dk1"/>
          </a:solidFill>
          <a:ln w="127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Thousands of Workers in a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Personal Cloud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 QUEUE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7" name="Shape 56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23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68" name="Shape 568"/>
          <p:cNvGrpSpPr/>
          <p:nvPr/>
        </p:nvGrpSpPr>
        <p:grpSpPr>
          <a:xfrm>
            <a:off x="329998" y="632943"/>
            <a:ext cx="273988" cy="285451"/>
            <a:chOff x="616425" y="2329600"/>
            <a:chExt cx="361700" cy="388475"/>
          </a:xfrm>
        </p:grpSpPr>
        <p:sp>
          <p:nvSpPr>
            <p:cNvPr id="569" name="Shape 56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7" name="Shape 577"/>
          <p:cNvSpPr/>
          <p:nvPr/>
        </p:nvSpPr>
        <p:spPr>
          <a:xfrm>
            <a:off x="3200407" y="1382360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XSEDE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Torque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Cluster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3200407" y="3076253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Campus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Condor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Pool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5638803" y="3076253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Cloud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5638803" y="1374125"/>
            <a:ext cx="2057400" cy="146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Private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Cluster</a:t>
            </a:r>
            <a:endParaRPr sz="14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458799" y="2604779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611199" y="2717705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763598" y="2830631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915998" y="2943558"/>
            <a:ext cx="533400" cy="2826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154000" y="3415956"/>
            <a:ext cx="2057400" cy="50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Master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1030300" y="2664476"/>
            <a:ext cx="10692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Tasks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587" name="Shape 587"/>
          <p:cNvCxnSpPr>
            <a:stCxn id="584" idx="2"/>
            <a:endCxn id="585" idx="0"/>
          </p:cNvCxnSpPr>
          <p:nvPr/>
        </p:nvCxnSpPr>
        <p:spPr>
          <a:xfrm>
            <a:off x="1182698" y="3226158"/>
            <a:ext cx="0" cy="18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grpSp>
        <p:nvGrpSpPr>
          <p:cNvPr id="588" name="Shape 588"/>
          <p:cNvGrpSpPr/>
          <p:nvPr/>
        </p:nvGrpSpPr>
        <p:grpSpPr>
          <a:xfrm>
            <a:off x="6019813" y="1600006"/>
            <a:ext cx="1524000" cy="1129284"/>
            <a:chOff x="6477000" y="1981200"/>
            <a:chExt cx="1524000" cy="1524000"/>
          </a:xfrm>
        </p:grpSpPr>
        <p:sp>
          <p:nvSpPr>
            <p:cNvPr id="589" name="Shape 589"/>
            <p:cNvSpPr/>
            <p:nvPr/>
          </p:nvSpPr>
          <p:spPr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92" name="Shape 592"/>
          <p:cNvGrpSpPr/>
          <p:nvPr/>
        </p:nvGrpSpPr>
        <p:grpSpPr>
          <a:xfrm>
            <a:off x="5868041" y="3181003"/>
            <a:ext cx="1600040" cy="1185748"/>
            <a:chOff x="6324600" y="4114800"/>
            <a:chExt cx="1600200" cy="1600200"/>
          </a:xfrm>
        </p:grpSpPr>
        <p:sp>
          <p:nvSpPr>
            <p:cNvPr id="593" name="Shape 593"/>
            <p:cNvSpPr/>
            <p:nvPr/>
          </p:nvSpPr>
          <p:spPr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8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3352931" y="3124539"/>
            <a:ext cx="1676232" cy="1242212"/>
            <a:chOff x="3810000" y="4038600"/>
            <a:chExt cx="1676400" cy="1676400"/>
          </a:xfrm>
        </p:grpSpPr>
        <p:sp>
          <p:nvSpPr>
            <p:cNvPr id="598" name="Shape 598"/>
            <p:cNvSpPr/>
            <p:nvPr/>
          </p:nvSpPr>
          <p:spPr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601" name="Shape 601"/>
          <p:cNvGrpSpPr/>
          <p:nvPr/>
        </p:nvGrpSpPr>
        <p:grpSpPr>
          <a:xfrm>
            <a:off x="3505213" y="1600006"/>
            <a:ext cx="1524000" cy="1072820"/>
            <a:chOff x="3962400" y="1981200"/>
            <a:chExt cx="1524000" cy="1447800"/>
          </a:xfrm>
        </p:grpSpPr>
        <p:sp>
          <p:nvSpPr>
            <p:cNvPr id="602" name="Shape 602"/>
            <p:cNvSpPr/>
            <p:nvPr/>
          </p:nvSpPr>
          <p:spPr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Source Code Pro"/>
                  <a:ea typeface="Source Code Pro"/>
                  <a:cs typeface="Source Code Pro"/>
                  <a:sym typeface="Source Code Pro"/>
                </a:rPr>
                <a:t>W</a:t>
              </a:r>
              <a:endParaRPr sz="1400" b="0" i="0" u="none" strike="noStrike" cap="non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605" name="Shape 605"/>
          <p:cNvGrpSpPr/>
          <p:nvPr/>
        </p:nvGrpSpPr>
        <p:grpSpPr>
          <a:xfrm>
            <a:off x="1962562" y="2030901"/>
            <a:ext cx="4744662" cy="1919792"/>
            <a:chOff x="2418150" y="1524562"/>
            <a:chExt cx="4744662" cy="2590812"/>
          </a:xfrm>
        </p:grpSpPr>
        <p:sp>
          <p:nvSpPr>
            <p:cNvPr id="606" name="Shape 606"/>
            <p:cNvSpPr/>
            <p:nvPr/>
          </p:nvSpPr>
          <p:spPr>
            <a:xfrm>
              <a:off x="4572000" y="1524562"/>
              <a:ext cx="2590812" cy="2590812"/>
            </a:xfrm>
            <a:prstGeom prst="cloud">
              <a:avLst/>
            </a:prstGeom>
            <a:solidFill>
              <a:schemeClr val="dk1"/>
            </a:solidFill>
            <a:ln w="127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Thousands of Workers in a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lt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Personal Cloud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07" name="Shape 607"/>
            <p:cNvSpPr txBox="1"/>
            <p:nvPr/>
          </p:nvSpPr>
          <p:spPr>
            <a:xfrm>
              <a:off x="2418150" y="2378474"/>
              <a:ext cx="1183500" cy="12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submit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tasks</a:t>
              </a:r>
              <a:endParaRPr sz="14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608" name="Shape 608"/>
            <p:cNvCxnSpPr/>
            <p:nvPr/>
          </p:nvCxnSpPr>
          <p:spPr>
            <a:xfrm rot="10800000" flipH="1">
              <a:off x="2668588" y="2426468"/>
              <a:ext cx="1939200" cy="1331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609" name="Shape 609"/>
            <p:cNvCxnSpPr>
              <a:endCxn id="606" idx="2"/>
            </p:cNvCxnSpPr>
            <p:nvPr/>
          </p:nvCxnSpPr>
          <p:spPr>
            <a:xfrm rot="10800000" flipH="1">
              <a:off x="2668736" y="2819968"/>
              <a:ext cx="1911300" cy="938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610" name="Shape 610"/>
            <p:cNvCxnSpPr/>
            <p:nvPr/>
          </p:nvCxnSpPr>
          <p:spPr>
            <a:xfrm>
              <a:off x="2668588" y="3758168"/>
              <a:ext cx="2056800" cy="32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611" name="Shape 611"/>
            <p:cNvCxnSpPr/>
            <p:nvPr/>
          </p:nvCxnSpPr>
          <p:spPr>
            <a:xfrm rot="10800000" flipH="1">
              <a:off x="2668588" y="3579368"/>
              <a:ext cx="1899900" cy="17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  <p:cxnSp>
          <p:nvCxnSpPr>
            <p:cNvPr id="612" name="Shape 612"/>
            <p:cNvCxnSpPr/>
            <p:nvPr/>
          </p:nvCxnSpPr>
          <p:spPr>
            <a:xfrm rot="10800000" flipH="1">
              <a:off x="2668588" y="3208268"/>
              <a:ext cx="1840800" cy="549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stealth" w="med" len="med"/>
            </a:ln>
          </p:spPr>
        </p:cxnSp>
      </p:grpSp>
      <p:sp>
        <p:nvSpPr>
          <p:cNvPr id="613" name="Shape 613"/>
          <p:cNvSpPr/>
          <p:nvPr/>
        </p:nvSpPr>
        <p:spPr>
          <a:xfrm>
            <a:off x="154000" y="1499393"/>
            <a:ext cx="2057400" cy="507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1C2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Application</a:t>
            </a:r>
            <a:endParaRPr sz="1800" b="0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14" name="Shape 614"/>
          <p:cNvCxnSpPr>
            <a:stCxn id="613" idx="2"/>
            <a:endCxn id="581" idx="0"/>
          </p:cNvCxnSpPr>
          <p:nvPr/>
        </p:nvCxnSpPr>
        <p:spPr>
          <a:xfrm flipH="1">
            <a:off x="725500" y="2007293"/>
            <a:ext cx="457200" cy="59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615" name="Shape 615"/>
          <p:cNvSpPr txBox="1"/>
          <p:nvPr/>
        </p:nvSpPr>
        <p:spPr>
          <a:xfrm>
            <a:off x="877900" y="2054876"/>
            <a:ext cx="10692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API</a:t>
            </a:r>
            <a:endParaRPr sz="14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Advantages of Work Queue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24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22" name="Shape 622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623" name="Shape 62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Shape 625"/>
          <p:cNvSpPr txBox="1">
            <a:spLocks noGrp="1"/>
          </p:cNvSpPr>
          <p:nvPr>
            <p:ph type="body" idx="4294967295"/>
          </p:nvPr>
        </p:nvSpPr>
        <p:spPr>
          <a:xfrm>
            <a:off x="543775" y="1337125"/>
            <a:ext cx="8040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Harness multiple resources simultaneously.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Hold on to cluster nodes to execute multiple tasks rapidly.  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▻"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(ms/task instead of min/task)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Scale resources up and down as needed.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Better management of data, with local caching for data intensive tasks.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"/>
              <a:buChar char="▰"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Matching of tasks to nodes with data.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650600" cy="19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Keeping track of port numbers </a:t>
            </a:r>
            <a:r>
              <a:rPr lang="en" sz="6200">
                <a:solidFill>
                  <a:srgbClr val="F1C232"/>
                </a:solidFill>
              </a:rPr>
              <a:t>is tedious.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25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Project </a:t>
            </a:r>
            <a:r>
              <a:rPr lang="en"/>
              <a:t>n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ames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7" name="Shape 63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26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38" name="Shape 638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639" name="Shape 63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Shape 641"/>
          <p:cNvSpPr/>
          <p:nvPr/>
        </p:nvSpPr>
        <p:spPr>
          <a:xfrm>
            <a:off x="2056613" y="1891186"/>
            <a:ext cx="1123800" cy="940500"/>
          </a:xfrm>
          <a:prstGeom prst="ellipse">
            <a:avLst/>
          </a:prstGeom>
          <a:solidFill>
            <a:srgbClr val="3F537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Port 4057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5063350" y="1891186"/>
            <a:ext cx="1123800" cy="940500"/>
          </a:xfrm>
          <a:prstGeom prst="ellipse">
            <a:avLst/>
          </a:prstGeom>
          <a:solidFill>
            <a:srgbClr val="3F537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Worker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Shape 643"/>
          <p:cNvSpPr/>
          <p:nvPr/>
        </p:nvSpPr>
        <p:spPr>
          <a:xfrm>
            <a:off x="3527275" y="3657825"/>
            <a:ext cx="1175400" cy="940500"/>
          </a:xfrm>
          <a:prstGeom prst="ellipse">
            <a:avLst/>
          </a:prstGeom>
          <a:solidFill>
            <a:srgbClr val="3F537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Catalog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Shape 644"/>
          <p:cNvCxnSpPr>
            <a:endCxn id="643" idx="1"/>
          </p:cNvCxnSpPr>
          <p:nvPr/>
        </p:nvCxnSpPr>
        <p:spPr>
          <a:xfrm>
            <a:off x="3023508" y="2693658"/>
            <a:ext cx="675900" cy="11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5" name="Shape 645"/>
          <p:cNvCxnSpPr>
            <a:stCxn id="643" idx="7"/>
            <a:endCxn id="642" idx="3"/>
          </p:cNvCxnSpPr>
          <p:nvPr/>
        </p:nvCxnSpPr>
        <p:spPr>
          <a:xfrm rot="10800000" flipH="1">
            <a:off x="4530541" y="2693958"/>
            <a:ext cx="697500" cy="110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646" name="Shape 646"/>
          <p:cNvCxnSpPr>
            <a:endCxn id="641" idx="6"/>
          </p:cNvCxnSpPr>
          <p:nvPr/>
        </p:nvCxnSpPr>
        <p:spPr>
          <a:xfrm rot="10800000">
            <a:off x="3180413" y="2361436"/>
            <a:ext cx="1883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47" name="Shape 647"/>
          <p:cNvSpPr txBox="1"/>
          <p:nvPr/>
        </p:nvSpPr>
        <p:spPr>
          <a:xfrm>
            <a:off x="3438600" y="1764150"/>
            <a:ext cx="15039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jetstream:4057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Shape 648"/>
          <p:cNvSpPr txBox="1"/>
          <p:nvPr/>
        </p:nvSpPr>
        <p:spPr>
          <a:xfrm>
            <a:off x="4650928" y="3103248"/>
            <a:ext cx="1123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2263159" y="3103248"/>
            <a:ext cx="11754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Advertise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Shape 650"/>
          <p:cNvSpPr txBox="1"/>
          <p:nvPr/>
        </p:nvSpPr>
        <p:spPr>
          <a:xfrm>
            <a:off x="1690900" y="1296750"/>
            <a:ext cx="18087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makeflow …</a:t>
            </a:r>
            <a:endParaRPr sz="1400" b="1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-N myproject</a:t>
            </a:r>
            <a:endParaRPr sz="1400" b="1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 txBox="1"/>
          <p:nvPr/>
        </p:nvSpPr>
        <p:spPr>
          <a:xfrm>
            <a:off x="4725200" y="1296750"/>
            <a:ext cx="19422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work_queue_worker</a:t>
            </a:r>
            <a:endParaRPr sz="1400" b="1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-N myproject</a:t>
            </a:r>
            <a:endParaRPr sz="1400" b="1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Shape 652"/>
          <p:cNvSpPr txBox="1"/>
          <p:nvPr/>
        </p:nvSpPr>
        <p:spPr>
          <a:xfrm>
            <a:off x="928600" y="3914536"/>
            <a:ext cx="18831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work_queue_status</a:t>
            </a:r>
            <a:endParaRPr sz="1400" b="1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Shape 653"/>
          <p:cNvCxnSpPr>
            <a:stCxn id="652" idx="3"/>
            <a:endCxn id="643" idx="2"/>
          </p:cNvCxnSpPr>
          <p:nvPr/>
        </p:nvCxnSpPr>
        <p:spPr>
          <a:xfrm>
            <a:off x="2811700" y="4127986"/>
            <a:ext cx="715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4" name="Shape 654"/>
          <p:cNvSpPr txBox="1"/>
          <p:nvPr/>
        </p:nvSpPr>
        <p:spPr>
          <a:xfrm>
            <a:off x="2607676" y="3765900"/>
            <a:ext cx="1123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3219450" y="4522500"/>
            <a:ext cx="19422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“myproject”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at jetstream:4057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Advantages of Work Queue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61" name="Shape 66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27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62" name="Shape 662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663" name="Shape 66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Shape 664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Shape 665"/>
          <p:cNvSpPr txBox="1">
            <a:spLocks noGrp="1"/>
          </p:cNvSpPr>
          <p:nvPr>
            <p:ph type="body" idx="4294967295"/>
          </p:nvPr>
        </p:nvSpPr>
        <p:spPr>
          <a:xfrm>
            <a:off x="94500" y="1372775"/>
            <a:ext cx="8040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MF +WQ is fault tolerant in many different ways: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▻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If Makeflow crashes (or is killed) at any point, it will recover by reading the transaction log and continue where it left off.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▻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Makeflow keeps statistics on both network and task performance, so that excessively bad workers are avoided.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▻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If a worker crashes, the master detects failure and restarts the task.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▻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Workers can be added and removed at any time during workflow execution.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▻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Multiple masters with the same project name can be added and removed while the workers remain.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"/>
              <a:buChar char="▻"/>
            </a:pPr>
            <a:r>
              <a:rPr lang="en" sz="18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If the worker sits idle for too long (default 15m) it will exit, so as                     not to hold resources idle.</a:t>
            </a:r>
            <a:endParaRPr sz="18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65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>
                <a:solidFill>
                  <a:srgbClr val="F1C232"/>
                </a:solidFill>
              </a:rPr>
              <a:t>Let’s try it out</a:t>
            </a: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!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1" name="Shape 67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28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2" name="Shape 672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8212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 sz="2200"/>
              <a:t>ccl.cse.nd.edu/software/tutorials/makeflow/makeflow-tutorial.php</a:t>
            </a:r>
            <a:endParaRPr sz="220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endParaRPr sz="120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/>
              <a:t>Continue where you left off, and work to the end of the tutorial</a:t>
            </a: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65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Container Integration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8" name="Shape 67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29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9" name="Shape 679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62409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Providing consistent environments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 sz="1800"/>
              <a:t>If you are not interested in utilizing containers for your workflows, the following slides will be supplementary material you may skip.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</a:t>
            </a:r>
            <a:r>
              <a:rPr lang="en"/>
              <a:t> p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hilosophy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218" name="Shape 21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Shape 220"/>
          <p:cNvSpPr txBox="1">
            <a:spLocks noGrp="1"/>
          </p:cNvSpPr>
          <p:nvPr>
            <p:ph type="body" idx="4294967295"/>
          </p:nvPr>
        </p:nvSpPr>
        <p:spPr>
          <a:xfrm>
            <a:off x="543775" y="1337125"/>
            <a:ext cx="8040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Harness all available resources: desktops, clusters, clouds, and grids.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Make it easy to scale up from one desktop to national scale infrastructure.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Provide familiar interfaces that make it easy to connect existing apps together.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Allow portability across operating systems, storage systems, middleware…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Make simple things easy, and complex things possible.</a:t>
            </a:r>
            <a:endParaRPr sz="20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"/>
              <a:buChar char="▰"/>
            </a:pPr>
            <a:r>
              <a:rPr lang="en" sz="2000" b="1" i="0" u="none" strike="noStrike" cap="none">
                <a:latin typeface="Roboto Condensed"/>
                <a:ea typeface="Roboto Condensed"/>
                <a:cs typeface="Roboto Condensed"/>
                <a:sym typeface="Roboto Condensed"/>
              </a:rPr>
              <a:t>No special privileges require</a:t>
            </a:r>
            <a:r>
              <a:rPr lang="en" sz="2000" b="1">
                <a:latin typeface="Roboto Condensed"/>
                <a:ea typeface="Roboto Condensed"/>
                <a:cs typeface="Roboto Condensed"/>
                <a:sym typeface="Roboto Condensed"/>
              </a:rPr>
              <a:t>d.</a:t>
            </a:r>
            <a:endParaRPr sz="2000" b="1" i="0" u="none" strike="noStrike" cap="none">
              <a:solidFill>
                <a:srgbClr val="0000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525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Containers </a:t>
            </a:r>
            <a:r>
              <a:rPr lang="en"/>
              <a:t>c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reate </a:t>
            </a:r>
            <a:r>
              <a:rPr lang="en"/>
              <a:t>p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recise </a:t>
            </a:r>
            <a:r>
              <a:rPr lang="en"/>
              <a:t>e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xecution </a:t>
            </a:r>
            <a:r>
              <a:rPr lang="en"/>
              <a:t>e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nvironments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30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86" name="Shape 686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687" name="Shape 68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Shape 689"/>
          <p:cNvSpPr txBox="1"/>
          <p:nvPr/>
        </p:nvSpPr>
        <p:spPr>
          <a:xfrm>
            <a:off x="973275" y="1478825"/>
            <a:ext cx="58230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/>
              <a:t>singularity</a:t>
            </a:r>
            <a:r>
              <a:rPr lang="e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 ubuntu-38.23.img mysim.exe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1114275" y="2317700"/>
            <a:ext cx="1640100" cy="165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4467675" y="2317700"/>
            <a:ext cx="1640100" cy="165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Shape 692"/>
          <p:cNvSpPr/>
          <p:nvPr/>
        </p:nvSpPr>
        <p:spPr>
          <a:xfrm>
            <a:off x="1408425" y="2531625"/>
            <a:ext cx="1051800" cy="3156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1408425" y="2988950"/>
            <a:ext cx="1051800" cy="3156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Libraries</a:t>
            </a: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1408425" y="3446275"/>
            <a:ext cx="1051800" cy="3156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4761825" y="2531625"/>
            <a:ext cx="1051800" cy="3156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4761825" y="2988950"/>
            <a:ext cx="1051800" cy="3156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Libraries</a:t>
            </a: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4761825" y="3446275"/>
            <a:ext cx="1051800" cy="3156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Kernel</a:t>
            </a: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1016175" y="3975800"/>
            <a:ext cx="18363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Ubuntu-38.23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4369575" y="3975800"/>
            <a:ext cx="18363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3235875" y="2799050"/>
            <a:ext cx="882600" cy="6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4544025" y="2426150"/>
            <a:ext cx="1487400" cy="144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mysim.exe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>
                <a:solidFill>
                  <a:schemeClr val="lt1"/>
                </a:solidFill>
              </a:rPr>
              <a:t>Running a c</a:t>
            </a:r>
            <a:r>
              <a:rPr lang="en"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ontainer for M</a:t>
            </a:r>
            <a:r>
              <a:rPr lang="en">
                <a:solidFill>
                  <a:schemeClr val="lt1"/>
                </a:solidFill>
              </a:rPr>
              <a:t>akeflow tasks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07" name="Shape 70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31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08" name="Shape 70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709" name="Shape 70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6" name="Shape 7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425" y="2743625"/>
            <a:ext cx="18573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Shape 717"/>
          <p:cNvSpPr txBox="1"/>
          <p:nvPr/>
        </p:nvSpPr>
        <p:spPr>
          <a:xfrm>
            <a:off x="423850" y="2322100"/>
            <a:ext cx="14874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2152350" y="2835575"/>
            <a:ext cx="534900" cy="46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779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Shape 719"/>
          <p:cNvSpPr/>
          <p:nvPr/>
        </p:nvSpPr>
        <p:spPr>
          <a:xfrm rot="-5400000" flipH="1">
            <a:off x="3224500" y="2118513"/>
            <a:ext cx="534900" cy="46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779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 txBox="1"/>
          <p:nvPr/>
        </p:nvSpPr>
        <p:spPr>
          <a:xfrm>
            <a:off x="2017750" y="1619325"/>
            <a:ext cx="2999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makeflow --singularity ubuntu.img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2748250" y="2720375"/>
            <a:ext cx="1487400" cy="693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2825800" y="2780075"/>
            <a:ext cx="1332300" cy="574500"/>
          </a:xfrm>
          <a:prstGeom prst="ellipse">
            <a:avLst/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Makeflow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6341700" y="2056925"/>
            <a:ext cx="1857300" cy="156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Shape 724"/>
          <p:cNvSpPr txBox="1"/>
          <p:nvPr/>
        </p:nvSpPr>
        <p:spPr>
          <a:xfrm>
            <a:off x="3522600" y="3412975"/>
            <a:ext cx="35415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singularity 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ubuntu.img </a:t>
            </a:r>
            <a:r>
              <a:rPr lang="en" b="1"/>
              <a:t>...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6556050" y="2277450"/>
            <a:ext cx="1408200" cy="11424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 txBox="1"/>
          <p:nvPr/>
        </p:nvSpPr>
        <p:spPr>
          <a:xfrm>
            <a:off x="6669900" y="2389125"/>
            <a:ext cx="11805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Worker</a:t>
            </a:r>
            <a:endParaRPr sz="14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6669900" y="2870438"/>
            <a:ext cx="392100" cy="376800"/>
          </a:xfrm>
          <a:prstGeom prst="ellipse">
            <a:avLst/>
          </a:prstGeom>
          <a:solidFill>
            <a:srgbClr val="2632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7064100" y="2870438"/>
            <a:ext cx="392100" cy="376800"/>
          </a:xfrm>
          <a:prstGeom prst="ellipse">
            <a:avLst/>
          </a:prstGeom>
          <a:solidFill>
            <a:srgbClr val="2632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7458300" y="2870438"/>
            <a:ext cx="392100" cy="376800"/>
          </a:xfrm>
          <a:prstGeom prst="ellipse">
            <a:avLst/>
          </a:prstGeom>
          <a:solidFill>
            <a:srgbClr val="2632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4296650" y="2835575"/>
            <a:ext cx="2339100" cy="46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779C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65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200">
                <a:solidFill>
                  <a:srgbClr val="F1C232"/>
                </a:solidFill>
              </a:rPr>
              <a:t>Last hands-on section</a:t>
            </a: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!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6" name="Shape 73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32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37" name="Shape 737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8212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 sz="2200"/>
              <a:t>ccl.cse.nd.edu/software/tutorials/makeflow/container-tutorial.php</a:t>
            </a:r>
            <a:endParaRPr sz="220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endParaRPr sz="1200"/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/>
              <a:t>Work through the container tutorial from start to finish.</a:t>
            </a:r>
            <a:endParaRPr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33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43" name="Shape 743"/>
          <p:cNvSpPr txBox="1">
            <a:spLocks noGrp="1"/>
          </p:cNvSpPr>
          <p:nvPr>
            <p:ph type="ctrTitle" idx="4294967295"/>
          </p:nvPr>
        </p:nvSpPr>
        <p:spPr>
          <a:xfrm>
            <a:off x="1198950" y="145000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lang="en" sz="60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Questions?</a:t>
            </a:r>
            <a:endParaRPr sz="60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44" name="Shape 744"/>
          <p:cNvGrpSpPr/>
          <p:nvPr/>
        </p:nvGrpSpPr>
        <p:grpSpPr>
          <a:xfrm>
            <a:off x="3920010" y="281017"/>
            <a:ext cx="1197664" cy="1126777"/>
            <a:chOff x="5972700" y="2330200"/>
            <a:chExt cx="411625" cy="387275"/>
          </a:xfrm>
        </p:grpSpPr>
        <p:sp>
          <p:nvSpPr>
            <p:cNvPr id="745" name="Shape 74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Shape 74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7" name="Shape 747" descr="cctools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00" y="0"/>
            <a:ext cx="1740102" cy="7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Shape 7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25" y="4537225"/>
            <a:ext cx="2471475" cy="5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Shape 749"/>
          <p:cNvSpPr txBox="1"/>
          <p:nvPr/>
        </p:nvSpPr>
        <p:spPr>
          <a:xfrm>
            <a:off x="1198950" y="2479375"/>
            <a:ext cx="6204900" cy="17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263248"/>
                </a:solidFill>
              </a:rPr>
              <a:t>Please contact us!</a:t>
            </a:r>
            <a:endParaRPr sz="2400">
              <a:solidFill>
                <a:srgbClr val="26324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>
              <a:solidFill>
                <a:srgbClr val="26324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Nate Kremer-Herman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nkremerh@nd.edu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Shape 750"/>
          <p:cNvSpPr txBox="1"/>
          <p:nvPr/>
        </p:nvSpPr>
        <p:spPr>
          <a:xfrm>
            <a:off x="3115200" y="4473450"/>
            <a:ext cx="2761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ccl.cse.nd.edu</a:t>
            </a:r>
            <a:endParaRPr sz="3000" b="0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</a:t>
            </a:r>
            <a:r>
              <a:rPr lang="en"/>
              <a:t>q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uick </a:t>
            </a:r>
            <a:r>
              <a:rPr lang="en"/>
              <a:t>t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of CCTools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228" name="Shape 22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Shape 230"/>
          <p:cNvSpPr txBox="1">
            <a:spLocks noGrp="1"/>
          </p:cNvSpPr>
          <p:nvPr>
            <p:ph type="body" idx="4294967295"/>
          </p:nvPr>
        </p:nvSpPr>
        <p:spPr>
          <a:xfrm>
            <a:off x="543775" y="1337125"/>
            <a:ext cx="8040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source, GNU General Public License.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Compiles in 1-2 minutes, installs in $HOME.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Runs on Linux, Solaris, MacOS, FreeBSD, …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Interoperates with many distributed computing systems.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600"/>
              <a:buFont typeface="Roboto Condensed"/>
              <a:buChar char="▻"/>
            </a:pPr>
            <a:r>
              <a:rPr lang="en" sz="16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Condor, SGE, Torque, Globus, iRODS, Hadoop…</a:t>
            </a:r>
            <a:endParaRPr sz="16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Components: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600"/>
              <a:buFont typeface="Roboto Condensed"/>
              <a:buChar char="▻"/>
            </a:pPr>
            <a:r>
              <a:rPr lang="en" sz="16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Makeflow – A portable workflow manager.</a:t>
            </a:r>
            <a:endParaRPr sz="16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600"/>
              <a:buFont typeface="Roboto Condensed"/>
              <a:buChar char="▻"/>
            </a:pPr>
            <a:r>
              <a:rPr lang="en" sz="16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Work Queue – A lightweight distributed execution system.</a:t>
            </a:r>
            <a:endParaRPr sz="16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600"/>
              <a:buFont typeface="Roboto Condensed"/>
              <a:buChar char="▻"/>
            </a:pPr>
            <a:r>
              <a:rPr lang="en" sz="16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Parrot – A personal user-level virtual file system.</a:t>
            </a:r>
            <a:endParaRPr sz="16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600"/>
              <a:buFont typeface="Roboto Condensed"/>
              <a:buChar char="▻"/>
            </a:pPr>
            <a:r>
              <a:rPr lang="en" sz="16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Chirp – A user-level distributed filesystem.</a:t>
            </a:r>
            <a:endParaRPr sz="16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Lots of </a:t>
            </a:r>
            <a:r>
              <a:rPr lang="en"/>
              <a:t>d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ocumentation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37" name="Shape 237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38" name="Shape 23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0" y="1132900"/>
            <a:ext cx="5050904" cy="342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00" y="1338350"/>
            <a:ext cx="5050899" cy="3425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5425" y="1546075"/>
            <a:ext cx="5860051" cy="35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 idx="4294967295"/>
          </p:nvPr>
        </p:nvSpPr>
        <p:spPr>
          <a:xfrm>
            <a:off x="685800" y="1659550"/>
            <a:ext cx="7650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200" b="1" i="0" u="none" strike="noStrike" cap="none">
                <a:solidFill>
                  <a:srgbClr val="F1C2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</a:t>
            </a:r>
            <a:endParaRPr sz="6200" b="1" i="0" u="none" strike="noStrike" cap="none">
              <a:solidFill>
                <a:srgbClr val="F1C2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ubTitle" idx="4294967295"/>
          </p:nvPr>
        </p:nvSpPr>
        <p:spPr>
          <a:xfrm>
            <a:off x="685800" y="3030550"/>
            <a:ext cx="6240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 </a:t>
            </a:r>
            <a:r>
              <a:rPr lang="en"/>
              <a:t>p</a:t>
            </a: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ortable </a:t>
            </a:r>
            <a:r>
              <a:rPr lang="en"/>
              <a:t>w</a:t>
            </a: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orkflow </a:t>
            </a:r>
            <a:r>
              <a:rPr lang="en"/>
              <a:t>s</a:t>
            </a:r>
            <a:r>
              <a:rPr lang="en"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ystem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</a:t>
            </a:r>
            <a:r>
              <a:rPr lang="en"/>
              <a:t>akeflow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en"/>
              <a:t>make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+ </a:t>
            </a:r>
            <a:r>
              <a:rPr lang="en"/>
              <a:t>workflow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61" name="Shape 261" descr="make_synta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25" y="1424246"/>
            <a:ext cx="2475588" cy="3458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Shape 262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63" name="Shape 26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3012575" y="1234977"/>
            <a:ext cx="4731300" cy="21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Provides portability across batch systems.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Enable parallelism (but not too much!)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 Light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Trickle out work to batch system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Fault tolerance at multiple scales.</a:t>
            </a:r>
            <a:endParaRPr sz="18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1800"/>
              <a:buFont typeface="Roboto Condensed"/>
              <a:buChar char="▰"/>
            </a:pPr>
            <a:r>
              <a:rPr lang="en" sz="18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Data and resource management.</a:t>
            </a:r>
            <a:endParaRPr sz="16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778925" y="3292125"/>
            <a:ext cx="4218900" cy="7455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25400" cap="flat" cmpd="sng">
            <a:solidFill>
              <a:srgbClr val="2632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Makeflow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2712996" y="4137553"/>
            <a:ext cx="1351800" cy="7455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25400" cap="flat" cmpd="sng">
            <a:solidFill>
              <a:srgbClr val="2632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4179504" y="4137553"/>
            <a:ext cx="1351800" cy="7455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25400" cap="flat" cmpd="sng">
            <a:solidFill>
              <a:srgbClr val="2632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SLURM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5646035" y="4137553"/>
            <a:ext cx="1351800" cy="745500"/>
          </a:xfrm>
          <a:prstGeom prst="roundRect">
            <a:avLst>
              <a:gd name="adj" fmla="val 16667"/>
            </a:avLst>
          </a:prstGeom>
          <a:solidFill>
            <a:srgbClr val="3F5378"/>
          </a:solidFill>
          <a:ln w="25400" cap="flat" cmpd="sng">
            <a:solidFill>
              <a:srgbClr val="2632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Work Queue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 rot="-5400000">
            <a:off x="2604778" y="3252797"/>
            <a:ext cx="634800" cy="713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1C232"/>
          </a:solidFill>
          <a:ln w="25400" cap="flat" cmpd="sng">
            <a:solidFill>
              <a:srgbClr val="2632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/>
              <a:t>Based off an old idea: Makefiles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870975" y="1374125"/>
            <a:ext cx="2883900" cy="3366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part1 part2 part3: input.data split.py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./split.py input.data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out1: part1 mysim.exe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./mysim.exe part1 &gt;out1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out2: part2 mysim.exe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./mysim.exe part2 &gt;out2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out3: part3 mysim.exe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./mysim.exe part3 &gt;out3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result: out1 out2 out3 join.py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./join.py out1 out2 out3 &gt; result </a:t>
            </a:r>
            <a:endParaRPr sz="1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8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83" name="Shape 283" descr="make_synta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350" y="1296200"/>
            <a:ext cx="2759900" cy="388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Shape 284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5" name="Shape 285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Makeflow </a:t>
            </a:r>
            <a:r>
              <a:rPr lang="en"/>
              <a:t>s</a:t>
            </a:r>
            <a:r>
              <a:rPr lang="en"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yntax</a:t>
            </a:r>
            <a:endParaRPr sz="2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9</a:t>
            </a:fld>
            <a:endParaRPr sz="12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98" name="Shape 29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99" name="Shape 29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Shape 306"/>
          <p:cNvSpPr txBox="1"/>
          <p:nvPr/>
        </p:nvSpPr>
        <p:spPr>
          <a:xfrm>
            <a:off x="211825" y="1365125"/>
            <a:ext cx="63903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[output files] : [input files]</a:t>
            </a: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[command to run]</a:t>
            </a:r>
            <a:endParaRPr sz="3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Shape 307"/>
          <p:cNvGrpSpPr/>
          <p:nvPr/>
        </p:nvGrpSpPr>
        <p:grpSpPr>
          <a:xfrm>
            <a:off x="1101050" y="2509951"/>
            <a:ext cx="4820497" cy="1327159"/>
            <a:chOff x="2285997" y="2983454"/>
            <a:chExt cx="4191007" cy="1817279"/>
          </a:xfrm>
        </p:grpSpPr>
        <p:sp>
          <p:nvSpPr>
            <p:cNvPr id="308" name="Shape 308"/>
            <p:cNvSpPr/>
            <p:nvPr/>
          </p:nvSpPr>
          <p:spPr>
            <a:xfrm>
              <a:off x="3886200" y="3211998"/>
              <a:ext cx="1295400" cy="837900"/>
            </a:xfrm>
            <a:prstGeom prst="ellipse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sim.exe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285997" y="3745229"/>
              <a:ext cx="1066800" cy="516000"/>
            </a:xfrm>
            <a:prstGeom prst="rect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in.dat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0" name="Shape 310"/>
            <p:cNvCxnSpPr>
              <a:stCxn id="309" idx="3"/>
              <a:endCxn id="308" idx="2"/>
            </p:cNvCxnSpPr>
            <p:nvPr/>
          </p:nvCxnSpPr>
          <p:spPr>
            <a:xfrm rot="10800000" flipH="1">
              <a:off x="3352797" y="3630929"/>
              <a:ext cx="533400" cy="372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11" name="Shape 311"/>
            <p:cNvSpPr/>
            <p:nvPr/>
          </p:nvSpPr>
          <p:spPr>
            <a:xfrm>
              <a:off x="2285997" y="2983454"/>
              <a:ext cx="1066800" cy="533100"/>
            </a:xfrm>
            <a:prstGeom prst="rect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calib.dat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2" name="Shape 312"/>
            <p:cNvCxnSpPr>
              <a:stCxn id="311" idx="3"/>
              <a:endCxn id="308" idx="2"/>
            </p:cNvCxnSpPr>
            <p:nvPr/>
          </p:nvCxnSpPr>
          <p:spPr>
            <a:xfrm>
              <a:off x="3352797" y="3250004"/>
              <a:ext cx="533400" cy="3807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13" name="Shape 313"/>
            <p:cNvSpPr/>
            <p:nvPr/>
          </p:nvSpPr>
          <p:spPr>
            <a:xfrm>
              <a:off x="5638800" y="3364352"/>
              <a:ext cx="838200" cy="533100"/>
            </a:xfrm>
            <a:prstGeom prst="rect">
              <a:avLst/>
            </a:prstGeom>
            <a:solidFill>
              <a:srgbClr val="3F537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out.txt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4" name="Shape 314"/>
            <p:cNvCxnSpPr>
              <a:stCxn id="308" idx="6"/>
              <a:endCxn id="313" idx="1"/>
            </p:cNvCxnSpPr>
            <p:nvPr/>
          </p:nvCxnSpPr>
          <p:spPr>
            <a:xfrm>
              <a:off x="5181600" y="3630948"/>
              <a:ext cx="4572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15" name="Shape 315"/>
            <p:cNvSpPr txBox="1"/>
            <p:nvPr/>
          </p:nvSpPr>
          <p:spPr>
            <a:xfrm>
              <a:off x="2819404" y="4368433"/>
              <a:ext cx="3657600" cy="4323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sim.exe in.dat –p 50 &gt; out.txt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6" name="Shape 316"/>
          <p:cNvCxnSpPr/>
          <p:nvPr/>
        </p:nvCxnSpPr>
        <p:spPr>
          <a:xfrm>
            <a:off x="6690090" y="1417956"/>
            <a:ext cx="4710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7" name="Shape 317"/>
          <p:cNvCxnSpPr/>
          <p:nvPr/>
        </p:nvCxnSpPr>
        <p:spPr>
          <a:xfrm>
            <a:off x="7161077" y="1417956"/>
            <a:ext cx="0" cy="9498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8" name="Shape 318"/>
          <p:cNvSpPr txBox="1"/>
          <p:nvPr/>
        </p:nvSpPr>
        <p:spPr>
          <a:xfrm>
            <a:off x="7225750" y="1605450"/>
            <a:ext cx="17535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One Rule</a:t>
            </a:r>
            <a:endParaRPr sz="1400" b="0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Shape 319"/>
          <p:cNvCxnSpPr/>
          <p:nvPr/>
        </p:nvCxnSpPr>
        <p:spPr>
          <a:xfrm>
            <a:off x="6690090" y="2367789"/>
            <a:ext cx="4710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Shape 320"/>
          <p:cNvSpPr txBox="1"/>
          <p:nvPr/>
        </p:nvSpPr>
        <p:spPr>
          <a:xfrm>
            <a:off x="248325" y="3926525"/>
            <a:ext cx="63903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out.txt </a:t>
            </a:r>
            <a:r>
              <a:rPr lang="en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in.dat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sim.exe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in.data</a:t>
            </a: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–p 50 &gt; out.txt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3172175" y="4078925"/>
            <a:ext cx="2586300" cy="422400"/>
          </a:xfrm>
          <a:prstGeom prst="rect">
            <a:avLst/>
          </a:prstGeom>
          <a:noFill/>
          <a:ln w="25400" cap="flat" cmpd="sng">
            <a:solidFill>
              <a:srgbClr val="3F53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263248"/>
                </a:solidFill>
                <a:latin typeface="Arial"/>
                <a:ea typeface="Arial"/>
                <a:cs typeface="Arial"/>
                <a:sym typeface="Arial"/>
              </a:rPr>
              <a:t>Not Quite Right!</a:t>
            </a:r>
            <a:endParaRPr sz="1400" b="0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211825" y="3926525"/>
            <a:ext cx="6390300" cy="1192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F53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out.txt </a:t>
            </a:r>
            <a:r>
              <a:rPr lang="en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in.dat </a:t>
            </a:r>
            <a:r>
              <a:rPr lang="en" sz="3200" b="1" i="0" u="none" strike="noStrike" cap="none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calib.dat sim.exe</a:t>
            </a:r>
            <a:endParaRPr sz="1400" b="0" i="0" u="none" strike="noStrike" cap="none">
              <a:solidFill>
                <a:srgbClr val="2632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sim.exe </a:t>
            </a: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in.data </a:t>
            </a:r>
            <a:r>
              <a:rPr lang="en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–p 50 &gt; out.txt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On-screen Show (16:9)</PresentationFormat>
  <Paragraphs>343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Arvo</vt:lpstr>
      <vt:lpstr>Roboto Condensed Light</vt:lpstr>
      <vt:lpstr>Source Code Pro</vt:lpstr>
      <vt:lpstr>Roboto Condensed</vt:lpstr>
      <vt:lpstr>Calibri</vt:lpstr>
      <vt:lpstr>Arial</vt:lpstr>
      <vt:lpstr>Salerio template</vt:lpstr>
      <vt:lpstr>Introduction to Makeflow and Work Queue</vt:lpstr>
      <vt:lpstr>The Cooperative Computing Lab</vt:lpstr>
      <vt:lpstr>Our philosophy</vt:lpstr>
      <vt:lpstr>A quick tour of CCTools</vt:lpstr>
      <vt:lpstr>Lots of documentation</vt:lpstr>
      <vt:lpstr>Makeflow</vt:lpstr>
      <vt:lpstr>Makeflow (make + workflow)</vt:lpstr>
      <vt:lpstr>Based off an old idea: Makefiles</vt:lpstr>
      <vt:lpstr>Makeflow syntax</vt:lpstr>
      <vt:lpstr>Makeflow syntax</vt:lpstr>
      <vt:lpstr>A Makefile is a really compact specification.</vt:lpstr>
      <vt:lpstr>Makeflow JSON syntax</vt:lpstr>
      <vt:lpstr>Makeflow JSON syntax</vt:lpstr>
      <vt:lpstr>Makeflow JSON syntax</vt:lpstr>
      <vt:lpstr>Makeflow JSON rule</vt:lpstr>
      <vt:lpstr>JSON can be a bit too verbose sometimes.</vt:lpstr>
      <vt:lpstr>Makeflow JX syntax</vt:lpstr>
      <vt:lpstr>Makeflow JX syntax</vt:lpstr>
      <vt:lpstr>Tutorial time!</vt:lpstr>
      <vt:lpstr>Makeflow + Work Queue</vt:lpstr>
      <vt:lpstr>MAKEFLOW</vt:lpstr>
      <vt:lpstr>MAKEFLOW + WORK QUEUE</vt:lpstr>
      <vt:lpstr>WORK QUEUE</vt:lpstr>
      <vt:lpstr>Advantages of Work Queue</vt:lpstr>
      <vt:lpstr>Keeping track of port numbers is tedious.</vt:lpstr>
      <vt:lpstr>Project names</vt:lpstr>
      <vt:lpstr>Advantages of Work Queue</vt:lpstr>
      <vt:lpstr>Let’s try it out!</vt:lpstr>
      <vt:lpstr>Container Integration</vt:lpstr>
      <vt:lpstr>Containers create precise execution environments</vt:lpstr>
      <vt:lpstr>Running a container for Makeflow tasks</vt:lpstr>
      <vt:lpstr>Last hands-on section!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Makeflow and Work Queue</dc:title>
  <cp:lastModifiedBy>Nate</cp:lastModifiedBy>
  <cp:revision>1</cp:revision>
  <dcterms:modified xsi:type="dcterms:W3CDTF">2018-07-23T12:31:11Z</dcterms:modified>
</cp:coreProperties>
</file>