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lamendella\Desktop\alpha_collated\observed_species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491844769403824"/>
          <c:y val="0.0467836257309941"/>
          <c:w val="0.726209106674166"/>
          <c:h val="0.875053644610213"/>
        </c:manualLayout>
      </c:layout>
      <c:lineChart>
        <c:grouping val="standard"/>
        <c:ser>
          <c:idx val="1"/>
          <c:order val="0"/>
          <c:tx>
            <c:strRef>
              <c:f>Sheet4!$B$1</c:f>
              <c:strCache>
                <c:ptCount val="1"/>
                <c:pt idx="0">
                  <c:v>Iowa Corn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Sheet4!$B$2:$B$18</c:f>
              <c:numCache>
                <c:formatCode>General</c:formatCode>
                <c:ptCount val="17"/>
                <c:pt idx="0">
                  <c:v>70.025</c:v>
                </c:pt>
                <c:pt idx="1">
                  <c:v>263.825</c:v>
                </c:pt>
                <c:pt idx="2">
                  <c:v>384.475</c:v>
                </c:pt>
                <c:pt idx="3">
                  <c:v>488.5999999999999</c:v>
                </c:pt>
                <c:pt idx="4">
                  <c:v>575.275</c:v>
                </c:pt>
                <c:pt idx="5">
                  <c:v>655.349999999999</c:v>
                </c:pt>
                <c:pt idx="6">
                  <c:v>724.975</c:v>
                </c:pt>
                <c:pt idx="7">
                  <c:v>792.725</c:v>
                </c:pt>
                <c:pt idx="8">
                  <c:v>855.3</c:v>
                </c:pt>
                <c:pt idx="9">
                  <c:v>919.25</c:v>
                </c:pt>
                <c:pt idx="10">
                  <c:v>976.625</c:v>
                </c:pt>
                <c:pt idx="11">
                  <c:v>1035.725</c:v>
                </c:pt>
                <c:pt idx="12">
                  <c:v>1085.1</c:v>
                </c:pt>
                <c:pt idx="13">
                  <c:v>1137.475</c:v>
                </c:pt>
                <c:pt idx="14">
                  <c:v>1187.975</c:v>
                </c:pt>
                <c:pt idx="15">
                  <c:v>1233.825</c:v>
                </c:pt>
                <c:pt idx="16">
                  <c:v>1277.2</c:v>
                </c:pt>
              </c:numCache>
            </c:numRef>
          </c:val>
        </c:ser>
        <c:ser>
          <c:idx val="2"/>
          <c:order val="1"/>
          <c:tx>
            <c:strRef>
              <c:f>Sheet4!$D$1</c:f>
              <c:strCache>
                <c:ptCount val="1"/>
                <c:pt idx="0">
                  <c:v>Iowa_Native_Prairie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Sheet4!$D$2:$D$18</c:f>
              <c:numCache>
                <c:formatCode>General</c:formatCode>
                <c:ptCount val="17"/>
                <c:pt idx="0">
                  <c:v>74.25</c:v>
                </c:pt>
                <c:pt idx="1">
                  <c:v>269.1500000000001</c:v>
                </c:pt>
                <c:pt idx="2">
                  <c:v>392.35</c:v>
                </c:pt>
                <c:pt idx="3">
                  <c:v>497.0</c:v>
                </c:pt>
                <c:pt idx="4">
                  <c:v>580.775</c:v>
                </c:pt>
                <c:pt idx="5">
                  <c:v>656.75</c:v>
                </c:pt>
                <c:pt idx="6">
                  <c:v>724.8249999999994</c:v>
                </c:pt>
                <c:pt idx="7">
                  <c:v>785.15</c:v>
                </c:pt>
                <c:pt idx="8">
                  <c:v>847.125</c:v>
                </c:pt>
                <c:pt idx="9">
                  <c:v>903.225</c:v>
                </c:pt>
                <c:pt idx="10">
                  <c:v>956.257142857143</c:v>
                </c:pt>
                <c:pt idx="11">
                  <c:v>1002.914285714286</c:v>
                </c:pt>
                <c:pt idx="12">
                  <c:v>1056.685714285714</c:v>
                </c:pt>
                <c:pt idx="13">
                  <c:v>1100.485714285714</c:v>
                </c:pt>
                <c:pt idx="14">
                  <c:v>1140.633333333333</c:v>
                </c:pt>
                <c:pt idx="15">
                  <c:v>1183.8</c:v>
                </c:pt>
                <c:pt idx="16">
                  <c:v>1227.72</c:v>
                </c:pt>
              </c:numCache>
            </c:numRef>
          </c:val>
        </c:ser>
        <c:ser>
          <c:idx val="3"/>
          <c:order val="2"/>
          <c:tx>
            <c:strRef>
              <c:f>Sheet4!$F$1</c:f>
              <c:strCache>
                <c:ptCount val="1"/>
                <c:pt idx="0">
                  <c:v>Kansas Corn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Sheet4!$F$2:$F$18</c:f>
              <c:numCache>
                <c:formatCode>General</c:formatCode>
                <c:ptCount val="17"/>
                <c:pt idx="0">
                  <c:v>79.65</c:v>
                </c:pt>
                <c:pt idx="1">
                  <c:v>321.5999999999999</c:v>
                </c:pt>
                <c:pt idx="2">
                  <c:v>492.4</c:v>
                </c:pt>
                <c:pt idx="3">
                  <c:v>624.4499999999994</c:v>
                </c:pt>
                <c:pt idx="4">
                  <c:v>749.875</c:v>
                </c:pt>
                <c:pt idx="5">
                  <c:v>858.075</c:v>
                </c:pt>
                <c:pt idx="6">
                  <c:v>957.2250000000001</c:v>
                </c:pt>
                <c:pt idx="7">
                  <c:v>1047.2</c:v>
                </c:pt>
                <c:pt idx="8">
                  <c:v>1138.95</c:v>
                </c:pt>
                <c:pt idx="9">
                  <c:v>1247.457142857143</c:v>
                </c:pt>
                <c:pt idx="10">
                  <c:v>1325.657142857143</c:v>
                </c:pt>
                <c:pt idx="11">
                  <c:v>1403.942857142858</c:v>
                </c:pt>
                <c:pt idx="12">
                  <c:v>1478.8</c:v>
                </c:pt>
                <c:pt idx="13">
                  <c:v>1548.457142857143</c:v>
                </c:pt>
                <c:pt idx="14">
                  <c:v>1627.9</c:v>
                </c:pt>
                <c:pt idx="15">
                  <c:v>1730.84</c:v>
                </c:pt>
                <c:pt idx="16">
                  <c:v>1791.32</c:v>
                </c:pt>
              </c:numCache>
            </c:numRef>
          </c:val>
        </c:ser>
        <c:ser>
          <c:idx val="4"/>
          <c:order val="3"/>
          <c:tx>
            <c:strRef>
              <c:f>Sheet4!$H$1</c:f>
              <c:strCache>
                <c:ptCount val="1"/>
                <c:pt idx="0">
                  <c:v>Kansas_Native_Prairie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Sheet4!$H$2:$H$18</c:f>
              <c:numCache>
                <c:formatCode>General</c:formatCode>
                <c:ptCount val="17"/>
                <c:pt idx="0">
                  <c:v>77.74285714285708</c:v>
                </c:pt>
                <c:pt idx="1">
                  <c:v>292.8000000000001</c:v>
                </c:pt>
                <c:pt idx="2">
                  <c:v>435.8571428571429</c:v>
                </c:pt>
                <c:pt idx="3">
                  <c:v>552.6571428571431</c:v>
                </c:pt>
                <c:pt idx="4">
                  <c:v>650.9714285714284</c:v>
                </c:pt>
                <c:pt idx="5">
                  <c:v>735.628571428572</c:v>
                </c:pt>
                <c:pt idx="6">
                  <c:v>819.2571428571427</c:v>
                </c:pt>
                <c:pt idx="7">
                  <c:v>894.4285714285715</c:v>
                </c:pt>
                <c:pt idx="8">
                  <c:v>958.5428571428572</c:v>
                </c:pt>
                <c:pt idx="9">
                  <c:v>1028.114285714286</c:v>
                </c:pt>
                <c:pt idx="10">
                  <c:v>1101.0</c:v>
                </c:pt>
                <c:pt idx="11">
                  <c:v>1154.04</c:v>
                </c:pt>
                <c:pt idx="12">
                  <c:v>1221.8</c:v>
                </c:pt>
                <c:pt idx="13">
                  <c:v>1277.5</c:v>
                </c:pt>
                <c:pt idx="14">
                  <c:v>1327.3</c:v>
                </c:pt>
                <c:pt idx="15">
                  <c:v>1420.466666666667</c:v>
                </c:pt>
                <c:pt idx="16">
                  <c:v>1473.0</c:v>
                </c:pt>
              </c:numCache>
            </c:numRef>
          </c:val>
        </c:ser>
        <c:ser>
          <c:idx val="5"/>
          <c:order val="4"/>
          <c:tx>
            <c:strRef>
              <c:f>Sheet4!$J$1</c:f>
              <c:strCache>
                <c:ptCount val="1"/>
                <c:pt idx="0">
                  <c:v>Wisconsin Corn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Sheet4!$J$2:$J$18</c:f>
              <c:numCache>
                <c:formatCode>General</c:formatCode>
                <c:ptCount val="17"/>
                <c:pt idx="0">
                  <c:v>81.45</c:v>
                </c:pt>
                <c:pt idx="1">
                  <c:v>309.25</c:v>
                </c:pt>
                <c:pt idx="2">
                  <c:v>458.1750000000001</c:v>
                </c:pt>
                <c:pt idx="3">
                  <c:v>577.3249999999994</c:v>
                </c:pt>
                <c:pt idx="4">
                  <c:v>685.9249999999994</c:v>
                </c:pt>
                <c:pt idx="5">
                  <c:v>780.5000000000001</c:v>
                </c:pt>
                <c:pt idx="6">
                  <c:v>862.849999999999</c:v>
                </c:pt>
                <c:pt idx="7">
                  <c:v>943.2499999999999</c:v>
                </c:pt>
                <c:pt idx="8">
                  <c:v>1016.475</c:v>
                </c:pt>
                <c:pt idx="9">
                  <c:v>1089.475</c:v>
                </c:pt>
                <c:pt idx="10">
                  <c:v>1164.085714285715</c:v>
                </c:pt>
                <c:pt idx="11">
                  <c:v>1223.771428571428</c:v>
                </c:pt>
                <c:pt idx="12">
                  <c:v>1286.314285714286</c:v>
                </c:pt>
                <c:pt idx="13">
                  <c:v>1369.366666666667</c:v>
                </c:pt>
                <c:pt idx="14">
                  <c:v>1463.36</c:v>
                </c:pt>
                <c:pt idx="15">
                  <c:v>1520.6</c:v>
                </c:pt>
                <c:pt idx="16">
                  <c:v>1577.6</c:v>
                </c:pt>
              </c:numCache>
            </c:numRef>
          </c:val>
        </c:ser>
        <c:ser>
          <c:idx val="6"/>
          <c:order val="5"/>
          <c:tx>
            <c:strRef>
              <c:f>Sheet4!$L$1</c:f>
              <c:strCache>
                <c:ptCount val="1"/>
                <c:pt idx="0">
                  <c:v>Wisconsin Native Prairie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Sheet4!$L$2:$L$18</c:f>
              <c:numCache>
                <c:formatCode>General</c:formatCode>
                <c:ptCount val="17"/>
                <c:pt idx="0">
                  <c:v>74.00000000000001</c:v>
                </c:pt>
                <c:pt idx="1">
                  <c:v>274.475</c:v>
                </c:pt>
                <c:pt idx="2">
                  <c:v>408.7</c:v>
                </c:pt>
                <c:pt idx="3">
                  <c:v>515.65</c:v>
                </c:pt>
                <c:pt idx="4">
                  <c:v>617.349999999999</c:v>
                </c:pt>
                <c:pt idx="5">
                  <c:v>699.849999999999</c:v>
                </c:pt>
                <c:pt idx="6">
                  <c:v>778.25</c:v>
                </c:pt>
                <c:pt idx="7">
                  <c:v>851.2</c:v>
                </c:pt>
                <c:pt idx="8">
                  <c:v>929.7142857142857</c:v>
                </c:pt>
                <c:pt idx="9">
                  <c:v>1015.7</c:v>
                </c:pt>
                <c:pt idx="10">
                  <c:v>1090.28</c:v>
                </c:pt>
                <c:pt idx="11">
                  <c:v>1165.2</c:v>
                </c:pt>
                <c:pt idx="12">
                  <c:v>1217.68</c:v>
                </c:pt>
                <c:pt idx="13">
                  <c:v>1318.9</c:v>
                </c:pt>
                <c:pt idx="14">
                  <c:v>1386.5</c:v>
                </c:pt>
                <c:pt idx="15">
                  <c:v>1467.4</c:v>
                </c:pt>
                <c:pt idx="16">
                  <c:v>1524.333333333333</c:v>
                </c:pt>
              </c:numCache>
            </c:numRef>
          </c:val>
        </c:ser>
        <c:ser>
          <c:idx val="7"/>
          <c:order val="6"/>
          <c:tx>
            <c:strRef>
              <c:f>Sheet4!$N$1</c:f>
              <c:strCache>
                <c:ptCount val="1"/>
                <c:pt idx="0">
                  <c:v>Wisconsin Restored Prairie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Sheet4!$N$2:$N$18</c:f>
              <c:numCache>
                <c:formatCode>General</c:formatCode>
                <c:ptCount val="17"/>
                <c:pt idx="0">
                  <c:v>79.6</c:v>
                </c:pt>
                <c:pt idx="1">
                  <c:v>294.7714285714286</c:v>
                </c:pt>
                <c:pt idx="2">
                  <c:v>433.1142857142857</c:v>
                </c:pt>
                <c:pt idx="3">
                  <c:v>543.9714285714284</c:v>
                </c:pt>
                <c:pt idx="4">
                  <c:v>637.8</c:v>
                </c:pt>
                <c:pt idx="5">
                  <c:v>723.3428571428573</c:v>
                </c:pt>
                <c:pt idx="6">
                  <c:v>802.8857142857132</c:v>
                </c:pt>
                <c:pt idx="7">
                  <c:v>871.6857142857144</c:v>
                </c:pt>
                <c:pt idx="8">
                  <c:v>946.8666666666667</c:v>
                </c:pt>
                <c:pt idx="9">
                  <c:v>1019.12</c:v>
                </c:pt>
                <c:pt idx="10">
                  <c:v>1079.6</c:v>
                </c:pt>
                <c:pt idx="11">
                  <c:v>1139.12</c:v>
                </c:pt>
                <c:pt idx="12">
                  <c:v>1193.64</c:v>
                </c:pt>
                <c:pt idx="13">
                  <c:v>1241.56</c:v>
                </c:pt>
                <c:pt idx="14">
                  <c:v>1300.6</c:v>
                </c:pt>
                <c:pt idx="15">
                  <c:v>1337.6</c:v>
                </c:pt>
                <c:pt idx="16">
                  <c:v>1379.5</c:v>
                </c:pt>
              </c:numCache>
            </c:numRef>
          </c:val>
        </c:ser>
        <c:ser>
          <c:idx val="8"/>
          <c:order val="7"/>
          <c:tx>
            <c:strRef>
              <c:f>Sheet4!$P$1</c:f>
              <c:strCache>
                <c:ptCount val="1"/>
                <c:pt idx="0">
                  <c:v>Wisconsin Switchgrass</c:v>
                </c:pt>
              </c:strCache>
            </c:strRef>
          </c:tx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100.0</c:v>
                </c:pt>
                <c:pt idx="1">
                  <c:v>600.0</c:v>
                </c:pt>
                <c:pt idx="2">
                  <c:v>1100.0</c:v>
                </c:pt>
                <c:pt idx="3">
                  <c:v>1600.0</c:v>
                </c:pt>
                <c:pt idx="4">
                  <c:v>2100.0</c:v>
                </c:pt>
                <c:pt idx="5">
                  <c:v>2600.0</c:v>
                </c:pt>
                <c:pt idx="6">
                  <c:v>3100.0</c:v>
                </c:pt>
                <c:pt idx="7">
                  <c:v>3600.0</c:v>
                </c:pt>
                <c:pt idx="8">
                  <c:v>4100.0</c:v>
                </c:pt>
                <c:pt idx="9">
                  <c:v>4600.0</c:v>
                </c:pt>
                <c:pt idx="10">
                  <c:v>5100.0</c:v>
                </c:pt>
                <c:pt idx="11">
                  <c:v>5600.0</c:v>
                </c:pt>
                <c:pt idx="12">
                  <c:v>6100.0</c:v>
                </c:pt>
                <c:pt idx="13">
                  <c:v>6600.0</c:v>
                </c:pt>
                <c:pt idx="14">
                  <c:v>7100.0</c:v>
                </c:pt>
                <c:pt idx="15">
                  <c:v>7600.0</c:v>
                </c:pt>
                <c:pt idx="16">
                  <c:v>8100.0</c:v>
                </c:pt>
              </c:numCache>
            </c:numRef>
          </c:cat>
          <c:val>
            <c:numRef>
              <c:f>Sheet4!$P$2:$P$18</c:f>
              <c:numCache>
                <c:formatCode>General</c:formatCode>
                <c:ptCount val="17"/>
                <c:pt idx="0">
                  <c:v>78.8</c:v>
                </c:pt>
                <c:pt idx="1">
                  <c:v>297.3999999999999</c:v>
                </c:pt>
                <c:pt idx="2">
                  <c:v>436.0</c:v>
                </c:pt>
                <c:pt idx="3">
                  <c:v>545.4499999999994</c:v>
                </c:pt>
                <c:pt idx="4">
                  <c:v>643.9250000000001</c:v>
                </c:pt>
                <c:pt idx="5">
                  <c:v>732.25</c:v>
                </c:pt>
                <c:pt idx="6">
                  <c:v>809.4</c:v>
                </c:pt>
                <c:pt idx="7">
                  <c:v>884.0285714285716</c:v>
                </c:pt>
                <c:pt idx="8">
                  <c:v>953.4</c:v>
                </c:pt>
                <c:pt idx="9">
                  <c:v>1024.84</c:v>
                </c:pt>
                <c:pt idx="10">
                  <c:v>1091.6</c:v>
                </c:pt>
                <c:pt idx="11">
                  <c:v>1190.866666666667</c:v>
                </c:pt>
                <c:pt idx="12">
                  <c:v>1244.4</c:v>
                </c:pt>
                <c:pt idx="13">
                  <c:v>1301.133333333333</c:v>
                </c:pt>
                <c:pt idx="14">
                  <c:v>1355.4</c:v>
                </c:pt>
                <c:pt idx="15">
                  <c:v>1406.133333333333</c:v>
                </c:pt>
                <c:pt idx="16">
                  <c:v>1449.133333333333</c:v>
                </c:pt>
              </c:numCache>
            </c:numRef>
          </c:val>
        </c:ser>
        <c:marker val="1"/>
        <c:axId val="455559624"/>
        <c:axId val="455562680"/>
      </c:lineChart>
      <c:catAx>
        <c:axId val="455559624"/>
        <c:scaling>
          <c:orientation val="minMax"/>
        </c:scaling>
        <c:axPos val="b"/>
        <c:numFmt formatCode="General" sourceLinked="1"/>
        <c:tickLblPos val="nextTo"/>
        <c:crossAx val="455562680"/>
        <c:crosses val="autoZero"/>
        <c:auto val="1"/>
        <c:lblAlgn val="ctr"/>
        <c:lblOffset val="100"/>
      </c:catAx>
      <c:valAx>
        <c:axId val="455562680"/>
        <c:scaling>
          <c:orientation val="minMax"/>
        </c:scaling>
        <c:axPos val="l"/>
        <c:majorGridlines/>
        <c:numFmt formatCode="General" sourceLinked="1"/>
        <c:tickLblPos val="nextTo"/>
        <c:crossAx val="4555596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E2F20-E3E7-CA45-9C56-F64A5AA906BE}" type="datetimeFigureOut">
              <a:rPr lang="en-US" smtClean="0"/>
              <a:t>6/10/12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79365-F956-A840-9486-2A027B44A0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Fly-over country (that I live in)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F485-2C97-674D-9D9F-632A0137E0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solve the JCVI</a:t>
            </a:r>
            <a:r>
              <a:rPr lang="en-US" baseline="0" dirty="0" smtClean="0"/>
              <a:t> 454 </a:t>
            </a:r>
            <a:r>
              <a:rPr lang="en-US" baseline="0" dirty="0" err="1" smtClean="0">
                <a:sym typeface="Wingdings"/>
              </a:rPr>
              <a:t></a:t>
            </a:r>
            <a:r>
              <a:rPr lang="en-US" baseline="0" dirty="0" smtClean="0">
                <a:sym typeface="Wingdings"/>
              </a:rPr>
              <a:t> Illumina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79365-F956-A840-9486-2A027B44A0F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is</a:t>
            </a:r>
            <a:r>
              <a:rPr lang="en-US" baseline="0" dirty="0" smtClean="0"/>
              <a:t> to do first stage data reduction/analysis in less time than it takes to generate the data.  Compression =&gt; OLC assembly.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79365-F956-A840-9486-2A027B44A0F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54D9EA-C622-DF4A-A8A3-5061F265CFC1}" type="datetimeFigureOut">
              <a:rPr lang="en-US" smtClean="0"/>
              <a:t>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541E20-C3C8-FE45-BE04-6E2194819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616811"/>
            <a:ext cx="50800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475925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C. Titus Brown</a:t>
            </a:r>
          </a:p>
          <a:p>
            <a:pPr algn="ctr"/>
            <a:r>
              <a:rPr lang="en-US" sz="2400" dirty="0" smtClean="0"/>
              <a:t>Asst Prof, CSE and Micro</a:t>
            </a:r>
          </a:p>
          <a:p>
            <a:pPr algn="ctr"/>
            <a:r>
              <a:rPr lang="en-US" sz="2400" dirty="0" smtClean="0"/>
              <a:t>Michigan State University</a:t>
            </a:r>
            <a:br>
              <a:rPr lang="en-US" sz="2400" dirty="0" smtClean="0"/>
            </a:br>
            <a:r>
              <a:rPr lang="en-US" sz="2400" dirty="0" err="1" smtClean="0"/>
              <a:t>ctb@msu.edu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de </a:t>
            </a:r>
            <a:r>
              <a:rPr lang="en-US" dirty="0" err="1" smtClean="0"/>
              <a:t>Bruijn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Memory usage lower bound scales as # of unique </a:t>
            </a:r>
            <a:r>
              <a:rPr lang="en-US" dirty="0" err="1" smtClean="0"/>
              <a:t>k-mers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Real sequence +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Sequencing errors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Assembly is a “big graph” problem – famously difficult to parallelize.</a:t>
            </a:r>
          </a:p>
          <a:p>
            <a:endParaRPr lang="en-US" dirty="0" smtClean="0"/>
          </a:p>
          <a:p>
            <a:r>
              <a:rPr lang="en-US" dirty="0" smtClean="0"/>
              <a:t>We are looking at graphs with 15-20 billion nodes.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bigmem</a:t>
            </a:r>
            <a:r>
              <a:rPr lang="en-US" dirty="0" smtClean="0"/>
              <a:t> machines.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348" y="562930"/>
            <a:ext cx="8588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3 years </a:t>
            </a:r>
            <a:r>
              <a:rPr lang="en-US" sz="2000" dirty="0" smtClean="0"/>
              <a:t>of </a:t>
            </a:r>
            <a:r>
              <a:rPr lang="en-US" sz="2000" dirty="0"/>
              <a:t>c</a:t>
            </a:r>
            <a:r>
              <a:rPr lang="en-US" sz="2000" dirty="0" smtClean="0"/>
              <a:t>ompressible </a:t>
            </a:r>
            <a:r>
              <a:rPr lang="en-US" sz="2000" dirty="0" smtClean="0"/>
              <a:t>probabilistic de </a:t>
            </a:r>
            <a:r>
              <a:rPr lang="en-US" sz="2000" dirty="0" err="1" smtClean="0"/>
              <a:t>Bruijn</a:t>
            </a:r>
            <a:r>
              <a:rPr lang="en-US" sz="2000" dirty="0" smtClean="0"/>
              <a:t> graphs &amp; </a:t>
            </a:r>
            <a:r>
              <a:rPr lang="en-US" sz="2000" dirty="0" err="1" smtClean="0"/>
              <a:t>lossy</a:t>
            </a:r>
            <a:r>
              <a:rPr lang="en-US" sz="2000" dirty="0" smtClean="0"/>
              <a:t> compression algorithms =&gt;</a:t>
            </a:r>
            <a:endParaRPr lang="en-US" sz="2000" dirty="0"/>
          </a:p>
        </p:txBody>
      </p:sp>
      <p:pic>
        <p:nvPicPr>
          <p:cNvPr id="5" name="Picture 4" descr="strategi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03300" y="1381455"/>
            <a:ext cx="713740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2" y="1417638"/>
            <a:ext cx="8349248" cy="18189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552" y="497950"/>
            <a:ext cx="8806448" cy="1143000"/>
          </a:xfrm>
        </p:spPr>
        <p:txBody>
          <a:bodyPr anchor="t">
            <a:normAutofit/>
          </a:bodyPr>
          <a:lstStyle/>
          <a:p>
            <a:r>
              <a:rPr lang="en-US" sz="2800" smtClean="0"/>
              <a:t>Contig assembly now scales with underlying genome size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3236551"/>
            <a:ext cx="7772400" cy="3113772"/>
          </a:xfrm>
        </p:spPr>
        <p:txBody>
          <a:bodyPr>
            <a:normAutofit/>
          </a:bodyPr>
          <a:lstStyle/>
          <a:p>
            <a:r>
              <a:rPr lang="en-US" smtClean="0"/>
              <a:t>Transcriptomes, microbial genomes incl MDA, and most metagenomes can be assembled in under 50 GB of RAM, with identical or </a:t>
            </a:r>
            <a:r>
              <a:rPr lang="en-US" i="1" smtClean="0"/>
              <a:t>improved</a:t>
            </a:r>
            <a:r>
              <a:rPr lang="en-US" smtClean="0"/>
              <a:t> results.</a:t>
            </a:r>
          </a:p>
          <a:p>
            <a:r>
              <a:rPr lang="en-US" smtClean="0"/>
              <a:t>Has solved some specific problems with eukaryotic genome assembly, too.</a:t>
            </a:r>
          </a:p>
          <a:p>
            <a:r>
              <a:rPr lang="en-US" smtClean="0"/>
              <a:t>Can do ~300 Gbp agricultural soil sample in 300 GB of RAM, ~15 days (compare: 3 TB for others).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91219" y="2306718"/>
            <a:ext cx="1081320" cy="70794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513521" y="2306718"/>
            <a:ext cx="1626669" cy="70794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397443" y="2306718"/>
            <a:ext cx="1919723" cy="70794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</a:t>
            </a:r>
            <a:r>
              <a:rPr lang="en-US" dirty="0" smtClean="0"/>
              <a:t>get from assembling soil?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1835" y="2029517"/>
          <a:ext cx="7036855" cy="32918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13471"/>
                <a:gridCol w="1699130"/>
                <a:gridCol w="1433898"/>
                <a:gridCol w="1320480"/>
                <a:gridCol w="1269876"/>
              </a:tblGrid>
              <a:tr h="6444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Assembly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Contigs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Reads Assembled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Predicted protein coding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rplb</a:t>
                      </a:r>
                      <a:r>
                        <a:rPr lang="en-US" dirty="0" smtClean="0"/>
                        <a:t> genes</a:t>
                      </a:r>
                      <a:endParaRPr lang="en-US" dirty="0"/>
                    </a:p>
                  </a:txBody>
                  <a:tcPr anchor="ctr"/>
                </a:tc>
              </a:tr>
              <a:tr h="3382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</a:t>
                      </a:r>
                      <a:r>
                        <a:rPr lang="en-US" sz="2400" baseline="0" dirty="0" smtClean="0"/>
                        <a:t> bill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4.5</a:t>
                      </a:r>
                      <a:r>
                        <a:rPr lang="en-US" sz="2400" baseline="0" dirty="0" smtClean="0"/>
                        <a:t> mill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5.3</a:t>
                      </a:r>
                      <a:r>
                        <a:rPr lang="en-US" sz="2400" baseline="0" dirty="0" smtClean="0"/>
                        <a:t> mill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391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r>
                        <a:rPr lang="en-US" sz="2400" baseline="0" dirty="0" smtClean="0"/>
                        <a:t> bill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5.9</a:t>
                      </a:r>
                      <a:r>
                        <a:rPr lang="en-US" sz="2400" baseline="0" dirty="0" smtClean="0"/>
                        <a:t> mill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6.8</a:t>
                      </a:r>
                      <a:r>
                        <a:rPr lang="en-US" sz="2400" baseline="0" dirty="0" smtClean="0"/>
                        <a:t> mill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466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 descr="Iowa Prai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00" y="4263064"/>
            <a:ext cx="1232816" cy="9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owa c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05" y="2993646"/>
            <a:ext cx="1232816" cy="9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93895" y="5321356"/>
            <a:ext cx="307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estimates number of species ^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06315" y="6047510"/>
            <a:ext cx="121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Adina Howe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66742" y="5678178"/>
            <a:ext cx="6654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it in perspective:</a:t>
            </a:r>
          </a:p>
          <a:p>
            <a:r>
              <a:rPr lang="en-US" dirty="0" smtClean="0"/>
              <a:t>Total equivalent of ~1200 bacterial genomes</a:t>
            </a:r>
          </a:p>
          <a:p>
            <a:r>
              <a:rPr lang="en-US" dirty="0" smtClean="0"/>
              <a:t>Human genome ~3 billion bp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2668" y="1417638"/>
            <a:ext cx="587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(20% of reads assembled; </a:t>
            </a:r>
            <a:r>
              <a:rPr lang="en-US" dirty="0" err="1" smtClean="0"/>
              <a:t>est</a:t>
            </a:r>
            <a:r>
              <a:rPr lang="en-US" dirty="0" smtClean="0"/>
              <a:t> 50 </a:t>
            </a:r>
            <a:r>
              <a:rPr lang="en-US" dirty="0" err="1" smtClean="0"/>
              <a:t>Gbp</a:t>
            </a:r>
            <a:r>
              <a:rPr lang="en-US" dirty="0" smtClean="0"/>
              <a:t> needed for thorough sampling.)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(~2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Improved digital normalization algorithms.</a:t>
            </a:r>
          </a:p>
          <a:p>
            <a:r>
              <a:rPr lang="en-US" dirty="0" err="1" smtClean="0"/>
              <a:t>Lossy</a:t>
            </a:r>
            <a:r>
              <a:rPr lang="en-US" dirty="0" smtClean="0"/>
              <a:t> compression for </a:t>
            </a:r>
            <a:r>
              <a:rPr lang="en-US" dirty="0" err="1" smtClean="0"/>
              <a:t>resequencing</a:t>
            </a:r>
            <a:r>
              <a:rPr lang="en-US" dirty="0" smtClean="0"/>
              <a:t> analysis.</a:t>
            </a:r>
          </a:p>
          <a:p>
            <a:r>
              <a:rPr lang="en-US" dirty="0" smtClean="0"/>
              <a:t>Eukaryotic genome assembly, </a:t>
            </a:r>
            <a:r>
              <a:rPr lang="en-US" dirty="0" err="1" smtClean="0"/>
              <a:t>incl</a:t>
            </a:r>
            <a:r>
              <a:rPr lang="en-US" dirty="0" smtClean="0"/>
              <a:t> high-</a:t>
            </a:r>
            <a:r>
              <a:rPr lang="en-US" dirty="0" err="1" smtClean="0"/>
              <a:t>heterozygosity</a:t>
            </a:r>
            <a:r>
              <a:rPr lang="en-US" dirty="0" smtClean="0"/>
              <a:t> samples.</a:t>
            </a:r>
          </a:p>
          <a:p>
            <a:r>
              <a:rPr lang="en-US" dirty="0" smtClean="0"/>
              <a:t>~1.1 pass error-correction approach.</a:t>
            </a:r>
          </a:p>
          <a:p>
            <a:r>
              <a:rPr lang="en-US" dirty="0" smtClean="0"/>
              <a:t>“Infinite” </a:t>
            </a:r>
            <a:r>
              <a:rPr lang="en-US" dirty="0" err="1" smtClean="0"/>
              <a:t>metagenomic</a:t>
            </a:r>
            <a:r>
              <a:rPr lang="en-US" dirty="0" smtClean="0"/>
              <a:t>/mRNAseq assembly.</a:t>
            </a:r>
            <a:endParaRPr lang="en-US" dirty="0" smtClean="0"/>
          </a:p>
          <a:p>
            <a:r>
              <a:rPr lang="en-US" dirty="0" smtClean="0"/>
              <a:t>Application to 454, </a:t>
            </a:r>
            <a:r>
              <a:rPr lang="en-US" dirty="0" err="1" smtClean="0"/>
              <a:t>PacBio</a:t>
            </a:r>
            <a:r>
              <a:rPr lang="en-US" dirty="0" smtClean="0"/>
              <a:t>, etc. data.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Reasonably confident we can solve </a:t>
            </a:r>
            <a:r>
              <a:rPr lang="en-US" i="1" dirty="0" smtClean="0"/>
              <a:t>all</a:t>
            </a:r>
            <a:r>
              <a:rPr lang="en-US" dirty="0" smtClean="0"/>
              <a:t> assembly scaling problems.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…workflows?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Mostly we’re running on single machines now: single pass, fixed memory algorithms =&gt; discard your HPC.</a:t>
            </a:r>
          </a:p>
          <a:p>
            <a:endParaRPr lang="en-US" dirty="0" smtClean="0"/>
          </a:p>
          <a:p>
            <a:r>
              <a:rPr lang="en-US" dirty="0" smtClean="0"/>
              <a:t>O</a:t>
            </a:r>
            <a:r>
              <a:rPr lang="en-US" dirty="0" smtClean="0"/>
              <a:t>ne big remaining problem (much bigger </a:t>
            </a:r>
            <a:r>
              <a:rPr lang="en-US" dirty="0" err="1" smtClean="0"/>
              <a:t>metagenome</a:t>
            </a:r>
            <a:r>
              <a:rPr lang="en-US" dirty="0" smtClean="0"/>
              <a:t> data!) remains ahead…</a:t>
            </a:r>
          </a:p>
          <a:p>
            <a:endParaRPr lang="en-US" dirty="0" smtClean="0"/>
          </a:p>
          <a:p>
            <a:r>
              <a:rPr lang="en-US" dirty="0" smtClean="0"/>
              <a:t>Want to enable sophisticated users to efficiently run pipeline, tweak parameters, and re-run.  How???</a:t>
            </a:r>
          </a:p>
          <a:p>
            <a:pPr lvl="1"/>
            <a:r>
              <a:rPr lang="en-US" dirty="0" smtClean="0"/>
              <a:t>Hack </a:t>
            </a:r>
            <a:r>
              <a:rPr lang="en-US" dirty="0" err="1" smtClean="0"/>
              <a:t>Makefiles</a:t>
            </a:r>
            <a:r>
              <a:rPr lang="en-US" dirty="0" smtClean="0"/>
              <a:t>?  NONONONONONONONONONO.  It might catch 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don’t need more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Assemblers.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Workflow management systems.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people like to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Assemblers.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Workflow management systems.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88" y="2972789"/>
            <a:ext cx="5841497" cy="3312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Slightly more serious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workflows distributed with my tool,</a:t>
            </a:r>
          </a:p>
          <a:p>
            <a:endParaRPr lang="en-US" dirty="0" smtClean="0"/>
          </a:p>
          <a:p>
            <a:r>
              <a:rPr lang="en-US" dirty="0" smtClean="0"/>
              <a:t>Want to enable good </a:t>
            </a:r>
            <a:r>
              <a:rPr lang="en-US" i="1" dirty="0" smtClean="0"/>
              <a:t>default</a:t>
            </a:r>
            <a:r>
              <a:rPr lang="en-US" dirty="0" smtClean="0"/>
              <a:t> behavior.</a:t>
            </a:r>
          </a:p>
          <a:p>
            <a:endParaRPr lang="en-US" dirty="0" smtClean="0"/>
          </a:p>
          <a:p>
            <a:r>
              <a:rPr lang="en-US" dirty="0" smtClean="0"/>
              <a:t>Want to avoid stifling </a:t>
            </a:r>
            <a:r>
              <a:rPr lang="en-US" i="1" dirty="0" smtClean="0"/>
              <a:t>exploration </a:t>
            </a:r>
            <a:r>
              <a:rPr lang="en-US" dirty="0" smtClean="0"/>
              <a:t>and </a:t>
            </a:r>
            <a:r>
              <a:rPr lang="en-US" i="1" dirty="0" smtClean="0"/>
              <a:t>adaptation.</a:t>
            </a:r>
          </a:p>
          <a:p>
            <a:endParaRPr lang="en-US" i="1" dirty="0" smtClean="0"/>
          </a:p>
          <a:p>
            <a:r>
              <a:rPr lang="en-US" dirty="0" smtClean="0"/>
              <a:t>GUI as an option, but not a necessity.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Introducing… </a:t>
            </a:r>
            <a:r>
              <a:rPr lang="en-US" dirty="0" err="1" smtClean="0"/>
              <a:t>ipython</a:t>
            </a:r>
            <a:r>
              <a:rPr lang="en-US" dirty="0" smtClean="0"/>
              <a:t>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Interactive </a:t>
            </a:r>
            <a:r>
              <a:rPr lang="en-US" dirty="0" err="1" smtClean="0"/>
              <a:t>ipython</a:t>
            </a:r>
            <a:r>
              <a:rPr lang="en-US" dirty="0" smtClean="0"/>
              <a:t> prompt, with </a:t>
            </a:r>
            <a:r>
              <a:rPr lang="en-US" dirty="0" err="1" smtClean="0"/>
              <a:t>Mathematica</a:t>
            </a:r>
            <a:r>
              <a:rPr lang="en-US" dirty="0" smtClean="0"/>
              <a:t> style cells</a:t>
            </a:r>
          </a:p>
          <a:p>
            <a:endParaRPr lang="en-US" dirty="0" smtClean="0"/>
          </a:p>
          <a:p>
            <a:r>
              <a:rPr lang="en-US" dirty="0" err="1" smtClean="0"/>
              <a:t>ipython</a:t>
            </a:r>
            <a:r>
              <a:rPr lang="en-US" dirty="0" smtClean="0"/>
              <a:t> already contains DAG dependency tools, various kinds of scheduling, and multiple topologies for parallel work spawning and gathering.</a:t>
            </a:r>
          </a:p>
          <a:p>
            <a:pPr lvl="1"/>
            <a:r>
              <a:rPr lang="en-US" dirty="0" smtClean="0"/>
              <a:t>And it’s python!</a:t>
            </a:r>
          </a:p>
          <a:p>
            <a:endParaRPr lang="en-US" dirty="0" smtClean="0"/>
          </a:p>
          <a:p>
            <a:r>
              <a:rPr lang="en-US" dirty="0" smtClean="0"/>
              <a:t>At first glance, may not seem that awesome.</a:t>
            </a:r>
          </a:p>
          <a:p>
            <a:endParaRPr lang="en-US" dirty="0" smtClean="0"/>
          </a:p>
          <a:p>
            <a:r>
              <a:rPr lang="en-US" dirty="0" smtClean="0"/>
              <a:t>It is worth a second &amp; third glance, and an hour or three of your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 members involved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Collaborators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Adina Howe (w/Tiedje)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Jason Pell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Arend Hintze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Rosangela Canino-Koning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Qingpeng Zhang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Elijah Lowe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Likit Preeyanon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Jiarong Guo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Brom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Kanchan Pavangadkar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McDonald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953000" y="2247900"/>
            <a:ext cx="3733800" cy="20219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Tiedje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MSU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Janet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Jansson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LBNL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Susannah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Tringe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JGI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953000" y="4269874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953000" y="5031874"/>
            <a:ext cx="3733800" cy="11022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953000" y="5031874"/>
            <a:ext cx="3733800" cy="11022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dirty="0" smtClean="0"/>
              <a:t>USDA NIFA; NSF IOS; BEACON.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84" y="447340"/>
            <a:ext cx="7677430" cy="5859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it’s still young.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ipynb</a:t>
            </a:r>
            <a:r>
              <a:rPr lang="en-US" b="1" dirty="0" smtClean="0"/>
              <a:t> is not built for long-running processes.</a:t>
            </a:r>
          </a:p>
          <a:p>
            <a:endParaRPr lang="en-US" dirty="0" smtClean="0"/>
          </a:p>
          <a:p>
            <a:r>
              <a:rPr lang="en-US" dirty="0" smtClean="0"/>
              <a:t>Right now I’m using it for “terminal” data analysis, display, and publications; ‘make’ (</a:t>
            </a:r>
            <a:r>
              <a:rPr lang="en-US" i="1" dirty="0" smtClean="0"/>
              <a:t>just</a:t>
            </a:r>
            <a:r>
              <a:rPr lang="en-US" dirty="0" smtClean="0"/>
              <a:t> ‘make’) for doing analyses.</a:t>
            </a:r>
          </a:p>
          <a:p>
            <a:endParaRPr lang="en-US" dirty="0" smtClean="0"/>
          </a:p>
          <a:p>
            <a:r>
              <a:rPr lang="en-US" dirty="0" smtClean="0"/>
              <a:t>Many plans for</a:t>
            </a:r>
          </a:p>
          <a:p>
            <a:pPr lvl="1"/>
            <a:r>
              <a:rPr lang="en-US" dirty="0" smtClean="0"/>
              <a:t>Periodic reporting</a:t>
            </a:r>
          </a:p>
          <a:p>
            <a:pPr lvl="1"/>
            <a:r>
              <a:rPr lang="en-US" dirty="0" smtClean="0"/>
              <a:t>Collaboration environments</a:t>
            </a:r>
          </a:p>
          <a:p>
            <a:pPr lvl="1"/>
            <a:r>
              <a:rPr lang="en-US" dirty="0" smtClean="0"/>
              <a:t>Replicable research</a:t>
            </a:r>
          </a:p>
          <a:p>
            <a:pPr lvl="1"/>
            <a:r>
              <a:rPr lang="en-US" dirty="0" smtClean="0"/>
              <a:t>…all of which is easily supported at a protocol level by the </a:t>
            </a:r>
            <a:r>
              <a:rPr lang="en-US" dirty="0" err="1" smtClean="0"/>
              <a:t>nb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“Big Data” and not “Big Compute” problems.</a:t>
            </a:r>
          </a:p>
          <a:p>
            <a:endParaRPr lang="en-US" dirty="0" smtClean="0"/>
          </a:p>
          <a:p>
            <a:r>
              <a:rPr lang="en-US" dirty="0" smtClean="0"/>
              <a:t>We need </a:t>
            </a:r>
            <a:r>
              <a:rPr lang="en-US" dirty="0" err="1" smtClean="0"/>
              <a:t>bigmem</a:t>
            </a:r>
            <a:r>
              <a:rPr lang="en-US" dirty="0" smtClean="0"/>
              <a:t> more than anything else.</a:t>
            </a:r>
          </a:p>
          <a:p>
            <a:endParaRPr lang="en-US" dirty="0" smtClean="0"/>
          </a:p>
          <a:p>
            <a:r>
              <a:rPr lang="en-US" dirty="0" smtClean="0"/>
              <a:t>…so nobody likes us </a:t>
            </a:r>
            <a:r>
              <a:rPr lang="en-US" dirty="0" err="1" smtClean="0">
                <a:sym typeface="Wingdings"/>
              </a:rPr>
              <a:t>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also need a workflow system that supports </a:t>
            </a:r>
            <a:r>
              <a:rPr lang="en-US" i="1" dirty="0" smtClean="0"/>
              <a:t>interaction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really like Amazon.  People at the NIH are exploring…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science, blogging, etc.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pub-ready work is available </a:t>
            </a:r>
            <a:r>
              <a:rPr lang="en-US" dirty="0" smtClean="0"/>
              <a:t>through </a:t>
            </a:r>
            <a:r>
              <a:rPr lang="en-US" dirty="0" err="1" smtClean="0"/>
              <a:t>arXiv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k-mer</a:t>
            </a:r>
            <a:r>
              <a:rPr lang="en-US" dirty="0" smtClean="0"/>
              <a:t> percolation”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diginorm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Future </a:t>
            </a:r>
            <a:r>
              <a:rPr lang="en-US" dirty="0" smtClean="0"/>
              <a:t>papers will go there on submission, too.</a:t>
            </a:r>
          </a:p>
          <a:p>
            <a:endParaRPr lang="en-US" dirty="0" smtClean="0"/>
          </a:p>
          <a:p>
            <a:r>
              <a:rPr lang="en-US" dirty="0" smtClean="0"/>
              <a:t>I discuss this stuff regularly on my blog (</a:t>
            </a:r>
            <a:r>
              <a:rPr lang="en-US" dirty="0" err="1" smtClean="0"/>
              <a:t>ivory.idyll.org</a:t>
            </a:r>
            <a:r>
              <a:rPr lang="en-US" dirty="0" smtClean="0"/>
              <a:t>/blog/) and Twitter (@</a:t>
            </a:r>
            <a:r>
              <a:rPr lang="en-US" dirty="0" err="1" smtClean="0"/>
              <a:t>ctitusbrown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All source code (Python/C++) is freely available, open source, documented, tested, etc. (</a:t>
            </a:r>
            <a:r>
              <a:rPr lang="en-US" dirty="0" err="1" smtClean="0"/>
              <a:t>github.com/ctb/khmer</a:t>
            </a:r>
            <a:r>
              <a:rPr lang="en-US" dirty="0" smtClean="0"/>
              <a:t>)/</a:t>
            </a:r>
          </a:p>
          <a:p>
            <a:endParaRPr lang="en-US" dirty="0" smtClean="0"/>
          </a:p>
          <a:p>
            <a:r>
              <a:rPr lang="en-US" dirty="0" smtClean="0"/>
              <a:t>…life’s too short to hide useful approaches!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~20</a:t>
            </a:r>
            <a:r>
              <a:rPr lang="en-US" dirty="0" smtClean="0"/>
              <a:t>-50 </a:t>
            </a:r>
            <a:r>
              <a:rPr lang="en-US" dirty="0" smtClean="0"/>
              <a:t>people independently using our approaches.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371600"/>
          <a:ext cx="8534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5867400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Sequences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62230" y="3053030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6942" y="515034"/>
            <a:ext cx="60483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Soil contains thousands to millions of species</a:t>
            </a:r>
          </a:p>
          <a:p>
            <a:pPr algn="ctr"/>
            <a:r>
              <a:rPr lang="en-US" b="1" dirty="0" smtClean="0"/>
              <a:t>(“Collector’s curves” of ~species)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04800"/>
            <a:ext cx="9144000" cy="6324600"/>
            <a:chOff x="0" y="1024"/>
            <a:chExt cx="4368" cy="3296"/>
          </a:xfrm>
        </p:grpSpPr>
        <p:pic>
          <p:nvPicPr>
            <p:cNvPr id="6042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24"/>
              <a:ext cx="4368" cy="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3" name="Oval 6"/>
            <p:cNvSpPr>
              <a:spLocks noChangeArrowheads="1"/>
            </p:cNvSpPr>
            <p:nvPr/>
          </p:nvSpPr>
          <p:spPr bwMode="auto">
            <a:xfrm flipH="1">
              <a:off x="2688" y="2400"/>
              <a:ext cx="48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4" name="Oval 8"/>
            <p:cNvSpPr>
              <a:spLocks noChangeArrowheads="1"/>
            </p:cNvSpPr>
            <p:nvPr/>
          </p:nvSpPr>
          <p:spPr bwMode="auto">
            <a:xfrm>
              <a:off x="2448" y="25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5" name="Oval 11"/>
            <p:cNvSpPr>
              <a:spLocks noChangeArrowheads="1"/>
            </p:cNvSpPr>
            <p:nvPr/>
          </p:nvSpPr>
          <p:spPr bwMode="auto">
            <a:xfrm>
              <a:off x="220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2514600" y="304800"/>
            <a:ext cx="4648200" cy="487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SAMPLING LOCATIONS</a:t>
            </a:r>
          </a:p>
        </p:txBody>
      </p:sp>
      <p:pic>
        <p:nvPicPr>
          <p:cNvPr id="60421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081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1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“Grand Challenge” dataset (DOE/JGI)</a:t>
            </a:r>
            <a:endParaRPr lang="en-US" dirty="0"/>
          </a:p>
        </p:txBody>
      </p:sp>
      <p:pic>
        <p:nvPicPr>
          <p:cNvPr id="4" name="Picture 3" descr="seq_summary3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7136" y="1528526"/>
            <a:ext cx="7843596" cy="5329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1832" y="1528526"/>
            <a:ext cx="5163342" cy="55103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It was the best of times, it was the </a:t>
            </a:r>
            <a:r>
              <a:rPr lang="en-US" sz="2400" dirty="0" err="1" smtClean="0"/>
              <a:t>wor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, it was the worst of times, it was the </a:t>
            </a:r>
          </a:p>
          <a:p>
            <a:pPr algn="ctr">
              <a:buNone/>
            </a:pPr>
            <a:r>
              <a:rPr lang="en-US" sz="2400" dirty="0" err="1" smtClean="0"/>
              <a:t>isdom</a:t>
            </a:r>
            <a:r>
              <a:rPr lang="en-US" sz="2400" dirty="0" smtClean="0"/>
              <a:t>, it was the age of foolishness</a:t>
            </a:r>
          </a:p>
          <a:p>
            <a:pPr algn="ctr">
              <a:buNone/>
            </a:pPr>
            <a:r>
              <a:rPr lang="en-US" sz="2400" dirty="0" err="1" smtClean="0"/>
              <a:t>mes</a:t>
            </a:r>
            <a:r>
              <a:rPr lang="en-US" sz="2400" dirty="0" smtClean="0"/>
              <a:t>, it was the age of wisdom, it was </a:t>
            </a:r>
            <a:r>
              <a:rPr lang="en-US" sz="2400" dirty="0" err="1" smtClean="0"/>
              <a:t>th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It was the best of times, it was the worst of times, it was the age of wisdom, it was the age of foolishness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…but for lots and lots of fragments!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3705" y="3228558"/>
            <a:ext cx="822960" cy="57389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1958" y="1982450"/>
            <a:ext cx="2811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the quick brown fox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ndale Mono"/>
              </a:rPr>
              <a:t>jumped 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404" y="2351782"/>
            <a:ext cx="2609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jumped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 over the lazy dog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64199" y="2721114"/>
            <a:ext cx="447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cs typeface="Andale Mono"/>
              </a:rPr>
              <a:t>the quick brown fox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jumped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cs typeface="Andale Mono"/>
              </a:rPr>
              <a:t>over the lazy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6730" y="4742020"/>
            <a:ext cx="189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,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batman!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64199" y="4372688"/>
            <a:ext cx="314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my chemical romance: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243" y="3634024"/>
            <a:ext cx="48528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Repeats do cause problems: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4243" y="906578"/>
            <a:ext cx="59614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Assemble based on word overlaps: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graph assembly: </a:t>
            </a:r>
            <a:r>
              <a:rPr lang="en-US" dirty="0" err="1" smtClean="0"/>
              <a:t>k-mers</a:t>
            </a:r>
            <a:r>
              <a:rPr lang="en-US" dirty="0" smtClean="0"/>
              <a:t> as nodes, connected using overlaps.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82812" y="6248400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40" y="1947227"/>
            <a:ext cx="68199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651</TotalTime>
  <Words>1023</Words>
  <Application>Microsoft Macintosh PowerPoint</Application>
  <PresentationFormat>On-screen Show (4:3)</PresentationFormat>
  <Paragraphs>166</Paragraphs>
  <Slides>22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Slide 1</vt:lpstr>
      <vt:lpstr>Slide 2</vt:lpstr>
      <vt:lpstr>Open science, blogging, etc.</vt:lpstr>
      <vt:lpstr>Slide 4</vt:lpstr>
      <vt:lpstr>Slide 5</vt:lpstr>
      <vt:lpstr>A “Grand Challenge” dataset (DOE/JGI)</vt:lpstr>
      <vt:lpstr>Assembly</vt:lpstr>
      <vt:lpstr>Slide 8</vt:lpstr>
      <vt:lpstr>De Bruijn graph assembly: k-mers as nodes, connected using overlaps.</vt:lpstr>
      <vt:lpstr>Fun Facts about de Bruijn graphs</vt:lpstr>
      <vt:lpstr>Slide 11</vt:lpstr>
      <vt:lpstr>Contig assembly now scales with underlying genome size</vt:lpstr>
      <vt:lpstr>What do we get from assembling soil?</vt:lpstr>
      <vt:lpstr>What’s next? (~2 years)</vt:lpstr>
      <vt:lpstr>…workflows?</vt:lpstr>
      <vt:lpstr>Things we don’t need more of:</vt:lpstr>
      <vt:lpstr>Things people like to write</vt:lpstr>
      <vt:lpstr>Slightly more serious thoughts</vt:lpstr>
      <vt:lpstr>Introducing… ipython notebook</vt:lpstr>
      <vt:lpstr>Slide 20</vt:lpstr>
      <vt:lpstr>…but it’s still young.</vt:lpstr>
      <vt:lpstr>Our problems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 Titus Brown</dc:creator>
  <cp:lastModifiedBy>C. Titus Brown</cp:lastModifiedBy>
  <cp:revision>13</cp:revision>
  <dcterms:created xsi:type="dcterms:W3CDTF">2012-06-11T03:19:37Z</dcterms:created>
  <dcterms:modified xsi:type="dcterms:W3CDTF">2012-06-11T14:11:10Z</dcterms:modified>
</cp:coreProperties>
</file>