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mp4" ContentType="video/unknown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avi" ContentType="video/unknown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424" r:id="rId3"/>
    <p:sldId id="425" r:id="rId4"/>
    <p:sldId id="427" r:id="rId5"/>
    <p:sldId id="426" r:id="rId6"/>
    <p:sldId id="442" r:id="rId7"/>
    <p:sldId id="430" r:id="rId8"/>
    <p:sldId id="449" r:id="rId9"/>
    <p:sldId id="409" r:id="rId10"/>
    <p:sldId id="445" r:id="rId11"/>
    <p:sldId id="446" r:id="rId12"/>
    <p:sldId id="410" r:id="rId13"/>
    <p:sldId id="447" r:id="rId14"/>
    <p:sldId id="450" r:id="rId15"/>
    <p:sldId id="264" r:id="rId16"/>
    <p:sldId id="444" r:id="rId17"/>
    <p:sldId id="451" r:id="rId18"/>
    <p:sldId id="44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 autoAdjust="0"/>
    <p:restoredTop sz="89247" autoAdjust="0"/>
  </p:normalViewPr>
  <p:slideViewPr>
    <p:cSldViewPr snapToGrid="0">
      <p:cViewPr>
        <p:scale>
          <a:sx n="100" d="100"/>
          <a:sy n="100" d="100"/>
        </p:scale>
        <p:origin x="-104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4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4" Type="http://schemas.openxmlformats.org/officeDocument/2006/relationships/image" Target="../media/image48.wmf"/><Relationship Id="rId1" Type="http://schemas.openxmlformats.org/officeDocument/2006/relationships/image" Target="../media/image45.wmf"/><Relationship Id="rId2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E5FD-B356-4711-B377-752EE6DE48AA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1F7E7-96B8-40FE-A38C-61337FBF7C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84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B4382-2CA7-47F1-95F0-F019CD72C7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B4382-2CA7-47F1-95F0-F019CD72C7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9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F42E1-3E30-4629-8C0C-12F90A484D4E}" type="datetimeFigureOut">
              <a:rPr lang="en-US" smtClean="0"/>
              <a:pPr/>
              <a:t>6/11/12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73CFF-992D-4953-B7CB-F7FB19EDD4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20" Type="http://schemas.openxmlformats.org/officeDocument/2006/relationships/oleObject" Target="../embeddings/oleObject3.bin"/><Relationship Id="rId21" Type="http://schemas.openxmlformats.org/officeDocument/2006/relationships/image" Target="../media/image24.emf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2" Type="http://schemas.microsoft.com/office/2007/relationships/media" Target="../media/media7.mov"/><Relationship Id="rId3" Type="http://schemas.openxmlformats.org/officeDocument/2006/relationships/video" Target="../media/media7.mo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45.w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47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48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1.png"/><Relationship Id="rId1" Type="http://schemas.microsoft.com/office/2007/relationships/media" Target="../media/media7.mov"/><Relationship Id="rId2" Type="http://schemas.openxmlformats.org/officeDocument/2006/relationships/video" Target="../media/media7.mov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28.gif"/><Relationship Id="rId10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jpg"/><Relationship Id="rId9" Type="http://schemas.openxmlformats.org/officeDocument/2006/relationships/image" Target="../media/image8.png"/><Relationship Id="rId10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microsoft.com/office/2007/relationships/media" Target="../media/media1.mp4"/><Relationship Id="rId3" Type="http://schemas.openxmlformats.org/officeDocument/2006/relationships/video" Target="../media/media1.mp4"/><Relationship Id="rId4" Type="http://schemas.microsoft.com/office/2007/relationships/media" Target="../media/media2.mov"/><Relationship Id="rId5" Type="http://schemas.openxmlformats.org/officeDocument/2006/relationships/video" Target="../media/media2.mov"/><Relationship Id="rId6" Type="http://schemas.openxmlformats.org/officeDocument/2006/relationships/slideLayout" Target="../slideLayouts/slideLayout1.xml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oleObject" Target="../embeddings/Microsoft_Equation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microsoft.com/office/2007/relationships/media" Target="../media/media3.avi"/><Relationship Id="rId2" Type="http://schemas.openxmlformats.org/officeDocument/2006/relationships/video" Target="../media/media3.avi"/><Relationship Id="rId3" Type="http://schemas.microsoft.com/office/2007/relationships/media" Target="../media/media4.avi"/><Relationship Id="rId4" Type="http://schemas.openxmlformats.org/officeDocument/2006/relationships/video" Target="../media/media4.avi"/><Relationship Id="rId5" Type="http://schemas.microsoft.com/office/2007/relationships/media" Target="../media/media5.avi"/><Relationship Id="rId6" Type="http://schemas.openxmlformats.org/officeDocument/2006/relationships/video" Target="../media/media5.avi"/><Relationship Id="rId7" Type="http://schemas.microsoft.com/office/2007/relationships/media" Target="../media/media6.avi"/><Relationship Id="rId8" Type="http://schemas.openxmlformats.org/officeDocument/2006/relationships/video" Target="../media/media6.avi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15990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Adobe Garamond Pro"/>
                <a:cs typeface="Adobe Garamond Pro"/>
              </a:rPr>
              <a:t>Development and application of automatic force field </a:t>
            </a:r>
            <a:r>
              <a:rPr lang="en-US" sz="3200" dirty="0" smtClean="0">
                <a:latin typeface="Adobe Garamond Pro"/>
                <a:cs typeface="Adobe Garamond Pro"/>
              </a:rPr>
              <a:t>optimization methods for </a:t>
            </a:r>
            <a:r>
              <a:rPr lang="en-US" sz="3200" dirty="0">
                <a:latin typeface="Adobe Garamond Pro"/>
                <a:cs typeface="Adobe Garamond Pro"/>
              </a:rPr>
              <a:t>molecular simulation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Lee-Ping Wang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Stanford Department of Chemistry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CCL Workshop, Notre Dame University</a:t>
            </a:r>
          </a:p>
          <a:p>
            <a:r>
              <a:rPr lang="en-US" sz="2000" dirty="0" smtClean="0">
                <a:latin typeface="Adobe Garamond Pro" pitchFamily="18" charset="0"/>
                <a:cs typeface="Helvetica World" pitchFamily="34" charset="0"/>
              </a:rPr>
              <a:t>June 11, 2012</a:t>
            </a:r>
            <a:endParaRPr lang="en-US" sz="2000" dirty="0">
              <a:latin typeface="Adobe Garamond Pro" pitchFamily="18" charset="0"/>
              <a:cs typeface="Helvetica World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0" y="4019387"/>
            <a:ext cx="4000500" cy="226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599" y="5586435"/>
            <a:ext cx="3797300" cy="411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99" y="4040948"/>
            <a:ext cx="3594100" cy="1394651"/>
          </a:xfrm>
          <a:prstGeom prst="rect">
            <a:avLst/>
          </a:prstGeom>
        </p:spPr>
      </p:pic>
      <p:pic>
        <p:nvPicPr>
          <p:cNvPr id="5" name="Picture 4" descr="WatMol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876" y="4422744"/>
            <a:ext cx="2540000" cy="1905000"/>
          </a:xfrm>
          <a:prstGeom prst="rect">
            <a:avLst/>
          </a:prstGeom>
        </p:spPr>
      </p:pic>
      <p:pic>
        <p:nvPicPr>
          <p:cNvPr id="59" name="NewMov3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56127" y="5847497"/>
            <a:ext cx="1070704" cy="116290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Creating a force field: Functional form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Force fields employ a variety of functional forms to represent the potential energy surface.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200" y="4102100"/>
            <a:ext cx="3175000" cy="2667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1851811"/>
            <a:ext cx="6769102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</a:rPr>
              <a:t>AMBER fixed-charge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Point charge on each atom</a:t>
            </a:r>
          </a:p>
          <a:p>
            <a:pPr algn="ctr">
              <a:spcAft>
                <a:spcPts val="600"/>
              </a:spcAft>
            </a:pPr>
            <a:r>
              <a:rPr lang="en-US" sz="2000" b="1" dirty="0" smtClean="0">
                <a:latin typeface="Adobe Garamond Pro" pitchFamily="18" charset="0"/>
                <a:cs typeface="Monaco"/>
              </a:rPr>
              <a:t>AMOEBA polarizable force field: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Point charge, dipole, and </a:t>
            </a:r>
            <a:r>
              <a:rPr lang="en-US" sz="2000" dirty="0" err="1" smtClean="0">
                <a:latin typeface="Adobe Garamond Pro" pitchFamily="18" charset="0"/>
                <a:cs typeface="Monaco"/>
              </a:rPr>
              <a:t>quadrupole</a:t>
            </a:r>
            <a:r>
              <a:rPr lang="en-US" sz="2000" dirty="0" smtClean="0">
                <a:latin typeface="Adobe Garamond Pro" pitchFamily="18" charset="0"/>
                <a:cs typeface="Monaco"/>
              </a:rPr>
              <a:t> on each atom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  <a:cs typeface="Monaco"/>
              </a:rPr>
              <a:t> Polarizable point dipole on each atom with short-range damping</a:t>
            </a:r>
            <a:endParaRPr lang="en-US" sz="2000" dirty="0">
              <a:latin typeface="Adobe Garamond Pro" pitchFamily="18" charset="0"/>
              <a:cs typeface="Monaco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630512" y="5232400"/>
            <a:ext cx="871747" cy="431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5652660" y="4092189"/>
            <a:ext cx="1637939" cy="2477119"/>
            <a:chOff x="5652660" y="4377939"/>
            <a:chExt cx="1637939" cy="24771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2660" y="4377939"/>
              <a:ext cx="832641" cy="91439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924" y="5946541"/>
              <a:ext cx="879675" cy="908517"/>
            </a:xfrm>
            <a:prstGeom prst="rect">
              <a:avLst/>
            </a:prstGeom>
          </p:spPr>
        </p:pic>
      </p:grpSp>
      <p:cxnSp>
        <p:nvCxnSpPr>
          <p:cNvPr id="16" name="Straight Arrow Connector 15"/>
          <p:cNvCxnSpPr/>
          <p:nvPr/>
        </p:nvCxnSpPr>
        <p:spPr>
          <a:xfrm flipH="1" flipV="1">
            <a:off x="5079955" y="5694244"/>
            <a:ext cx="67732" cy="327308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413375" y="5232400"/>
            <a:ext cx="463550" cy="838200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62600" y="5728029"/>
            <a:ext cx="1253822" cy="52989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478794" y="4095131"/>
            <a:ext cx="2585118" cy="2464419"/>
            <a:chOff x="6558882" y="4174739"/>
            <a:chExt cx="2585118" cy="246441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7729" y="4174739"/>
              <a:ext cx="832641" cy="914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869" y="4174739"/>
              <a:ext cx="832641" cy="9144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324" y="5730641"/>
              <a:ext cx="879676" cy="9085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3388" y="5730641"/>
              <a:ext cx="879676" cy="908517"/>
            </a:xfrm>
            <a:prstGeom prst="rect">
              <a:avLst/>
            </a:prstGeom>
          </p:spPr>
        </p:pic>
        <p:sp>
          <p:nvSpPr>
            <p:cNvPr id="35" name="Cross 34"/>
            <p:cNvSpPr/>
            <p:nvPr/>
          </p:nvSpPr>
          <p:spPr>
            <a:xfrm>
              <a:off x="7241979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ross 35"/>
            <p:cNvSpPr/>
            <p:nvPr/>
          </p:nvSpPr>
          <p:spPr>
            <a:xfrm>
              <a:off x="8126585" y="6026266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ross 36"/>
            <p:cNvSpPr/>
            <p:nvPr/>
          </p:nvSpPr>
          <p:spPr>
            <a:xfrm>
              <a:off x="6558882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37"/>
            <p:cNvSpPr/>
            <p:nvPr/>
          </p:nvSpPr>
          <p:spPr>
            <a:xfrm>
              <a:off x="7500693" y="4461902"/>
              <a:ext cx="286018" cy="286018"/>
            </a:xfrm>
            <a:prstGeom prst="plus">
              <a:avLst>
                <a:gd name="adj" fmla="val 41665"/>
              </a:avLst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 descr="HChg2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1" y="5651500"/>
            <a:ext cx="897101" cy="914400"/>
          </a:xfrm>
          <a:prstGeom prst="rect">
            <a:avLst/>
          </a:prstGeom>
        </p:spPr>
      </p:pic>
      <p:pic>
        <p:nvPicPr>
          <p:cNvPr id="54" name="Picture 53" descr="HDip2.png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1" y="5651500"/>
            <a:ext cx="897101" cy="9144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1" y="5651500"/>
            <a:ext cx="897100" cy="914400"/>
          </a:xfrm>
          <a:prstGeom prst="rect">
            <a:avLst/>
          </a:prstGeom>
        </p:spPr>
      </p:pic>
      <p:sp>
        <p:nvSpPr>
          <p:cNvPr id="56" name="Cross 55"/>
          <p:cNvSpPr/>
          <p:nvPr/>
        </p:nvSpPr>
        <p:spPr>
          <a:xfrm>
            <a:off x="3224891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>
            <a:off x="4109497" y="5946658"/>
            <a:ext cx="286018" cy="286018"/>
          </a:xfrm>
          <a:prstGeom prst="plus">
            <a:avLst>
              <a:gd name="adj" fmla="val 41665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3906232"/>
              </p:ext>
            </p:extLst>
          </p:nvPr>
        </p:nvGraphicFramePr>
        <p:xfrm>
          <a:off x="7410450" y="2051050"/>
          <a:ext cx="97155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39" name="Equation" r:id="rId20" imgW="469900" imgH="469900" progId="Equation.3">
                  <p:embed/>
                </p:oleObj>
              </mc:Choice>
              <mc:Fallback>
                <p:oleObj name="Equation" r:id="rId20" imgW="4699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410450" y="2051050"/>
                        <a:ext cx="971550" cy="97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2874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1037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9" fill="hold" display="0">
                  <p:stCondLst>
                    <p:cond delay="indefinite"/>
                  </p:stCondLst>
                </p:cTn>
                <p:tgtEl>
                  <p:spTgt spid="59"/>
                </p:tgtEl>
              </p:cMediaNode>
            </p:video>
          </p:childTnLst>
        </p:cTn>
      </p:par>
    </p:tnLst>
    <p:bldLst>
      <p:bldP spid="9" grpId="0" build="p"/>
      <p:bldP spid="3" grpId="0" animBg="1"/>
      <p:bldP spid="56" grpId="0" animBg="1"/>
      <p:bldP spid="56" grpId="1" animBg="1"/>
      <p:bldP spid="57" grpId="0" animBg="1"/>
      <p:bldP spid="5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untitl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000" y="4686300"/>
            <a:ext cx="2463800" cy="2463800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7"/>
          <a:stretch/>
        </p:blipFill>
        <p:spPr bwMode="auto">
          <a:xfrm>
            <a:off x="0" y="1206500"/>
            <a:ext cx="4508500" cy="38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Creating a force field: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Reference data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0640" y="622332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Data for developing force fields can come from quantum mechanical calculations or experiment.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-38100" y="1689100"/>
            <a:ext cx="4775200" cy="279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Energy </a:t>
            </a:r>
            <a:r>
              <a:rPr kumimoji="0" lang="en-US" sz="1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scan across 2 dihedral angles</a:t>
            </a:r>
            <a:endParaRPr kumimoji="0" lang="en-US" sz="160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368800" y="1485900"/>
            <a:ext cx="4775200" cy="3378201"/>
            <a:chOff x="4368800" y="1574800"/>
            <a:chExt cx="4775200" cy="3378201"/>
          </a:xfrm>
        </p:grpSpPr>
        <p:pic>
          <p:nvPicPr>
            <p:cNvPr id="6" name="Picture 5" descr="vmdscene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5" r="9751"/>
            <a:stretch/>
          </p:blipFill>
          <p:spPr>
            <a:xfrm>
              <a:off x="4370832" y="1849709"/>
              <a:ext cx="4773168" cy="3103292"/>
            </a:xfrm>
            <a:prstGeom prst="rect">
              <a:avLst/>
            </a:prstGeom>
          </p:spPr>
        </p:pic>
        <p:sp>
          <p:nvSpPr>
            <p:cNvPr id="34" name="Title 1"/>
            <p:cNvSpPr txBox="1">
              <a:spLocks/>
            </p:cNvSpPr>
            <p:nvPr/>
          </p:nvSpPr>
          <p:spPr>
            <a:xfrm>
              <a:off x="4368800" y="1574800"/>
              <a:ext cx="4476838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Electrostatic potential on a molecular surface 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</a:t>
              </a: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(red = positive, blue =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negative)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81149" y="4445000"/>
            <a:ext cx="5046951" cy="2463800"/>
            <a:chOff x="3881149" y="4445000"/>
            <a:chExt cx="5046951" cy="2463800"/>
          </a:xfrm>
        </p:grpSpPr>
        <p:pic>
          <p:nvPicPr>
            <p:cNvPr id="40" name="Picture 39" descr="protein-water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1149" y="5219801"/>
              <a:ext cx="1643351" cy="1688999"/>
            </a:xfrm>
            <a:prstGeom prst="rect">
              <a:avLst/>
            </a:prstGeom>
          </p:spPr>
        </p:pic>
        <p:sp>
          <p:nvSpPr>
            <p:cNvPr id="41" name="Title 1"/>
            <p:cNvSpPr txBox="1">
              <a:spLocks/>
            </p:cNvSpPr>
            <p:nvPr/>
          </p:nvSpPr>
          <p:spPr>
            <a:xfrm>
              <a:off x="4318000" y="4445000"/>
              <a:ext cx="4476838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Simulated vs.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</a:t>
              </a: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experimental NMR chemical shifts for proteins (red = bad, blue = good)</a:t>
              </a:r>
            </a:p>
          </p:txBody>
        </p:sp>
        <p:pic>
          <p:nvPicPr>
            <p:cNvPr id="39" name="Picture 38" descr="Bench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1616" y="5125630"/>
              <a:ext cx="3416484" cy="1783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4678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Creating a force field: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Optimization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9563" y="828675"/>
          <a:ext cx="4352925" cy="133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6" name="Equation" r:id="rId3" imgW="2323800" imgH="711000" progId="Equation.3">
                  <p:embed/>
                </p:oleObj>
              </mc:Choice>
              <mc:Fallback>
                <p:oleObj name="Equation" r:id="rId3" imgW="232380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828675"/>
                        <a:ext cx="4352925" cy="1330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6785653"/>
              </p:ext>
            </p:extLst>
          </p:nvPr>
        </p:nvGraphicFramePr>
        <p:xfrm>
          <a:off x="588963" y="2408238"/>
          <a:ext cx="3708400" cy="852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7" name="Equation" r:id="rId5" imgW="1981200" imgH="457200" progId="Equation.3">
                  <p:embed/>
                </p:oleObj>
              </mc:Choice>
              <mc:Fallback>
                <p:oleObj name="Equation" r:id="rId5" imgW="1981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963" y="2408238"/>
                        <a:ext cx="3708400" cy="8524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2"/>
          <p:cNvGraphicFramePr>
            <a:graphicFrameLocks noChangeAspect="1"/>
          </p:cNvGraphicFramePr>
          <p:nvPr/>
        </p:nvGraphicFramePr>
        <p:xfrm>
          <a:off x="304800" y="3454400"/>
          <a:ext cx="4946650" cy="178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8" name="Equation" r:id="rId7" imgW="2641600" imgH="952500" progId="Equation.3">
                  <p:embed/>
                </p:oleObj>
              </mc:Choice>
              <mc:Fallback>
                <p:oleObj name="Equation" r:id="rId7" imgW="26416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454400"/>
                        <a:ext cx="4946650" cy="178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3" name="Object 2"/>
          <p:cNvGraphicFramePr>
            <a:graphicFrameLocks noChangeAspect="1"/>
          </p:cNvGraphicFramePr>
          <p:nvPr/>
        </p:nvGraphicFramePr>
        <p:xfrm>
          <a:off x="309563" y="5475288"/>
          <a:ext cx="3448050" cy="52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9" name="Equation" r:id="rId9" imgW="1841400" imgH="279360" progId="Equation.3">
                  <p:embed/>
                </p:oleObj>
              </mc:Choice>
              <mc:Fallback>
                <p:oleObj name="Equation" r:id="rId9" imgW="184140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5475288"/>
                        <a:ext cx="3448050" cy="522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15000" y="1367367"/>
            <a:ext cx="3273575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The objective function </a:t>
            </a:r>
            <a:r>
              <a:rPr lang="en-US" sz="2000" dirty="0" smtClean="0">
                <a:latin typeface="Symbol" pitchFamily="18" charset="2"/>
              </a:rPr>
              <a:t>c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Adobe Garamond Pro" pitchFamily="18" charset="0"/>
              </a:rPr>
              <a:t> is made from simulation results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dirty="0" smtClean="0">
                <a:latin typeface="Adobe Garamond Pro" pitchFamily="18" charset="0"/>
              </a:rPr>
              <a:t> minus reference values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Q</a:t>
            </a:r>
            <a:endParaRPr lang="en-US" sz="2000" b="1" baseline="-25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Local optimization methods (BFGS, </a:t>
            </a:r>
            <a:r>
              <a:rPr lang="en-US" sz="2000" dirty="0" err="1" smtClean="0">
                <a:latin typeface="Adobe Garamond Pro" pitchFamily="18" charset="0"/>
              </a:rPr>
              <a:t>Levenberg</a:t>
            </a:r>
            <a:r>
              <a:rPr lang="en-US" sz="2000" dirty="0" smtClean="0">
                <a:latin typeface="Adobe Garamond Pro" pitchFamily="18" charset="0"/>
              </a:rPr>
              <a:t>-Marquardt) require analytic derivatives in parameter space but converge quickly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Global optimization methods (simulated annealing, genetic algorithm) can cross barriers, but require many objective function evaluations</a:t>
            </a:r>
          </a:p>
        </p:txBody>
      </p:sp>
    </p:spTree>
    <p:extLst>
      <p:ext uri="{BB962C8B-B14F-4D97-AF65-F5344CB8AC3E}">
        <p14:creationId xmlns:p14="http://schemas.microsoft.com/office/powerpoint/2010/main" val="26516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088"/>
            <a:ext cx="7376163" cy="565437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Implementation: </a:t>
            </a:r>
            <a:r>
              <a:rPr kumimoji="0" lang="en-US" sz="320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ForceBalance</a:t>
            </a: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 software package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68533" y="2659623"/>
            <a:ext cx="2675467" cy="20159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Framework supports fitting of diverse reference data</a:t>
            </a:r>
          </a:p>
          <a:p>
            <a:pPr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Source code and installer freely available on the Web (</a:t>
            </a:r>
            <a:r>
              <a:rPr lang="en-US" sz="2000" dirty="0" err="1" smtClean="0">
                <a:latin typeface="Adobe Garamond Pro" pitchFamily="18" charset="0"/>
              </a:rPr>
              <a:t>simtk.org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9691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Self-Consistent Parameterization Workflow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3" name="Snip Diagonal Corner Rectangle 2"/>
          <p:cNvSpPr/>
          <p:nvPr/>
        </p:nvSpPr>
        <p:spPr>
          <a:xfrm>
            <a:off x="2571915" y="719763"/>
            <a:ext cx="1920250" cy="673772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Run </a:t>
            </a:r>
            <a:r>
              <a:rPr lang="en-US" sz="1600" b="1" dirty="0" smtClean="0">
                <a:solidFill>
                  <a:schemeClr val="tx1"/>
                </a:solidFill>
              </a:rPr>
              <a:t>MM dynamics</a:t>
            </a:r>
            <a:r>
              <a:rPr lang="en-US" sz="1600" dirty="0" smtClean="0">
                <a:solidFill>
                  <a:schemeClr val="tx1"/>
                </a:solidFill>
              </a:rPr>
              <a:t> for sampling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3416825" y="1470345"/>
            <a:ext cx="230430" cy="3883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17560" y="1931205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Extract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Snapshots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{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}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9" name="Bent-Up Arrow 8"/>
          <p:cNvSpPr/>
          <p:nvPr/>
        </p:nvSpPr>
        <p:spPr>
          <a:xfrm rot="10800000">
            <a:off x="997309" y="2468875"/>
            <a:ext cx="1805035" cy="42947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52400" y="3044950"/>
            <a:ext cx="1883651" cy="933738"/>
            <a:chOff x="4917645" y="3236975"/>
            <a:chExt cx="2341485" cy="1074120"/>
          </a:xfrm>
        </p:grpSpPr>
        <p:sp>
          <p:nvSpPr>
            <p:cNvPr id="11" name="Snip Diagonal Corner Rectangle 10"/>
            <p:cNvSpPr/>
            <p:nvPr/>
          </p:nvSpPr>
          <p:spPr>
            <a:xfrm>
              <a:off x="5070045" y="33893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Snip Diagonal Corner Rectangle 7"/>
            <p:cNvSpPr/>
            <p:nvPr/>
          </p:nvSpPr>
          <p:spPr>
            <a:xfrm>
              <a:off x="4994455" y="331378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chemeClr val="tx1"/>
                  </a:solidFill>
                </a:rPr>
                <a:t>ts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Snip Diagonal Corner Rectangle 9"/>
            <p:cNvSpPr/>
            <p:nvPr/>
          </p:nvSpPr>
          <p:spPr>
            <a:xfrm>
              <a:off x="4917645" y="3236975"/>
              <a:ext cx="2189085" cy="92172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QM Calculations on Snapshots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own Arrow 12"/>
          <p:cNvSpPr/>
          <p:nvPr/>
        </p:nvSpPr>
        <p:spPr>
          <a:xfrm>
            <a:off x="997310" y="4081885"/>
            <a:ext cx="230430" cy="6144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8045" y="479884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Reference Data 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i="1" baseline="-25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>
            <a:off x="3416825" y="3198571"/>
            <a:ext cx="230430" cy="7424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2619079" y="4035207"/>
            <a:ext cx="1825922" cy="2180384"/>
            <a:chOff x="2608788" y="4137690"/>
            <a:chExt cx="1825922" cy="2180384"/>
          </a:xfrm>
        </p:grpSpPr>
        <p:sp>
          <p:nvSpPr>
            <p:cNvPr id="21" name="Pentagon 20"/>
            <p:cNvSpPr/>
            <p:nvPr/>
          </p:nvSpPr>
          <p:spPr>
            <a:xfrm rot="3600000">
              <a:off x="2196776" y="5030218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MM data 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1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14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r</a:t>
              </a:r>
              <a:r>
                <a:rPr lang="en-US" sz="1400" i="1" baseline="-250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1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3" name="Pentagon 22"/>
            <p:cNvSpPr/>
            <p:nvPr/>
          </p:nvSpPr>
          <p:spPr>
            <a:xfrm rot="18000000">
              <a:off x="3348926" y="5232291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Compute </a:t>
              </a:r>
              <a:r>
                <a:rPr lang="en-US" sz="1400" dirty="0" smtClean="0">
                  <a:solidFill>
                    <a:schemeClr val="tx1"/>
                  </a:solidFill>
                  <a:latin typeface="Symbol" pitchFamily="18" charset="2"/>
                </a:rPr>
                <a:t>c</a:t>
              </a:r>
              <a:r>
                <a:rPr lang="en-US" sz="1400" baseline="30000" dirty="0" smtClean="0">
                  <a:solidFill>
                    <a:schemeClr val="tx1"/>
                  </a:solidFill>
                </a:rPr>
                <a:t>2</a:t>
              </a:r>
              <a:r>
                <a:rPr lang="en-US" sz="1400" dirty="0" smtClean="0">
                  <a:solidFill>
                    <a:schemeClr val="tx1"/>
                  </a:solidFill>
                </a:rPr>
                <a:t> and Derivatives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Pentagon 23"/>
            <p:cNvSpPr/>
            <p:nvPr/>
          </p:nvSpPr>
          <p:spPr>
            <a:xfrm flipH="1">
              <a:off x="2932358" y="4137690"/>
              <a:ext cx="1497795" cy="673772"/>
            </a:xfrm>
            <a:prstGeom prst="homePlat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Update Parameters </a:t>
              </a:r>
              <a:r>
                <a:rPr lang="en-US" sz="14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Down Arrow 24"/>
          <p:cNvSpPr/>
          <p:nvPr/>
        </p:nvSpPr>
        <p:spPr>
          <a:xfrm rot="16200000">
            <a:off x="203641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821548" y="6439308"/>
            <a:ext cx="14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Minimize </a:t>
            </a:r>
            <a:r>
              <a:rPr lang="en-US" dirty="0" smtClean="0">
                <a:latin typeface="Symbol" pitchFamily="18" charset="2"/>
              </a:rPr>
              <a:t>c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rot="16200000">
            <a:off x="3416825" y="5387654"/>
            <a:ext cx="230430" cy="199706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375480" y="4811580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New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i="1" dirty="0" smtClean="0">
                <a:solidFill>
                  <a:schemeClr val="tx1"/>
                </a:solidFill>
                <a:latin typeface="Times"/>
                <a:cs typeface="Times"/>
              </a:rPr>
              <a:t>k</a:t>
            </a:r>
            <a:r>
              <a:rPr lang="en-US" sz="1600" baseline="-25000" dirty="0" smtClean="0">
                <a:solidFill>
                  <a:schemeClr val="tx1"/>
                </a:solidFill>
                <a:latin typeface="Times"/>
                <a:cs typeface="Times"/>
              </a:rPr>
              <a:t>n+1</a:t>
            </a:r>
          </a:p>
        </p:txBody>
      </p:sp>
      <p:sp>
        <p:nvSpPr>
          <p:cNvPr id="29" name="Down Arrow 28"/>
          <p:cNvSpPr/>
          <p:nvPr/>
        </p:nvSpPr>
        <p:spPr>
          <a:xfrm rot="16200000">
            <a:off x="4878389" y="5155051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rot="10800000">
            <a:off x="5874745" y="3885510"/>
            <a:ext cx="230430" cy="810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cision 30"/>
          <p:cNvSpPr/>
          <p:nvPr/>
        </p:nvSpPr>
        <p:spPr>
          <a:xfrm>
            <a:off x="5337074" y="2545685"/>
            <a:ext cx="1290409" cy="1228960"/>
          </a:xfrm>
          <a:prstGeom prst="flowChartDecision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Converged?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4" name="Bent-Up Arrow 33"/>
          <p:cNvSpPr/>
          <p:nvPr/>
        </p:nvSpPr>
        <p:spPr>
          <a:xfrm rot="16200000">
            <a:off x="4553283" y="948368"/>
            <a:ext cx="1536200" cy="1428005"/>
          </a:xfrm>
          <a:prstGeom prst="bentUpArrow">
            <a:avLst>
              <a:gd name="adj1" fmla="val 8271"/>
              <a:gd name="adj2" fmla="val 11155"/>
              <a:gd name="adj3" fmla="val 123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Down Arrow 34"/>
          <p:cNvSpPr/>
          <p:nvPr/>
        </p:nvSpPr>
        <p:spPr>
          <a:xfrm rot="16200000">
            <a:off x="6892477" y="2897800"/>
            <a:ext cx="230430" cy="576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372540" y="264816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Optimized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 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613260" y="484788"/>
            <a:ext cx="1228960" cy="117043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</a:rPr>
              <a:t>Initial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Parameters: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Start Here</a:t>
            </a:r>
            <a:endParaRPr lang="en-US" sz="1600" baseline="-25000" dirty="0" smtClean="0">
              <a:solidFill>
                <a:schemeClr val="tx1"/>
              </a:solidFill>
            </a:endParaRPr>
          </a:p>
        </p:txBody>
      </p:sp>
      <p:sp>
        <p:nvSpPr>
          <p:cNvPr id="38" name="Down Arrow 37"/>
          <p:cNvSpPr/>
          <p:nvPr/>
        </p:nvSpPr>
        <p:spPr>
          <a:xfrm rot="16200000">
            <a:off x="2113229" y="840959"/>
            <a:ext cx="230430" cy="465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7" grpId="0" animBg="1"/>
      <p:bldP spid="28" grpId="0" animBg="1"/>
      <p:bldP spid="31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Scalable Computing Challenges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65900" y="958195"/>
            <a:ext cx="2578100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Resources are ample but availability fluctuates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Calculation workflow is complex and involves multiple types of software and hardware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Work Queue is an ideal tool set for managing multi-cluster calculations – it is simple and powerful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Some trickery needed for </a:t>
            </a:r>
            <a:r>
              <a:rPr lang="en-US" sz="2000" dirty="0" smtClean="0">
                <a:latin typeface="Adobe Garamond Pro" pitchFamily="18" charset="0"/>
              </a:rPr>
              <a:t>compute </a:t>
            </a:r>
            <a:r>
              <a:rPr lang="en-US" sz="2000" dirty="0" smtClean="0">
                <a:latin typeface="Adobe Garamond Pro" pitchFamily="18" charset="0"/>
              </a:rPr>
              <a:t>nodes to connect to </a:t>
            </a:r>
            <a:r>
              <a:rPr lang="en-US" sz="2000" dirty="0" smtClean="0">
                <a:latin typeface="Adobe Garamond Pro" pitchFamily="18" charset="0"/>
              </a:rPr>
              <a:t>master (through login node and firewall)</a:t>
            </a:r>
            <a:endParaRPr lang="en-US" sz="2000" dirty="0" smtClean="0">
              <a:latin typeface="Adobe Garamond Pro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115401"/>
              </p:ext>
            </p:extLst>
          </p:nvPr>
        </p:nvGraphicFramePr>
        <p:xfrm>
          <a:off x="266700" y="749300"/>
          <a:ext cx="609600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Cluster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CPU cores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GPUs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Availability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certainty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12,800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vsp</a:t>
                      </a:r>
                      <a:r>
                        <a:rPr lang="en-US" dirty="0" smtClean="0"/>
                        <a:t>-compute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1,440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exiton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icme-gpu1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keeneland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Medium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138498" y="3571118"/>
            <a:ext cx="6668702" cy="3150925"/>
            <a:chOff x="379798" y="2787043"/>
            <a:chExt cx="8988333" cy="4246944"/>
          </a:xfrm>
        </p:grpSpPr>
        <p:sp>
          <p:nvSpPr>
            <p:cNvPr id="40" name="TextBox 39"/>
            <p:cNvSpPr txBox="1"/>
            <p:nvPr/>
          </p:nvSpPr>
          <p:spPr>
            <a:xfrm>
              <a:off x="3518298" y="2787043"/>
              <a:ext cx="2838449" cy="584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Modify </a:t>
              </a:r>
              <a:r>
                <a:rPr lang="en-US" sz="1600" dirty="0" err="1" smtClean="0">
                  <a:latin typeface="Consolas" pitchFamily="49" charset="0"/>
                  <a:cs typeface="Consolas" pitchFamily="49" charset="0"/>
                </a:rPr>
                <a:t>OpenMM</a:t>
              </a:r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 XML </a:t>
              </a:r>
              <a:br>
                <a:rPr lang="en-US" sz="1600" dirty="0" smtClean="0">
                  <a:latin typeface="Consolas" pitchFamily="49" charset="0"/>
                  <a:cs typeface="Consolas" pitchFamily="49" charset="0"/>
                </a:rPr>
              </a:br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force field file</a:t>
              </a:r>
              <a:endParaRPr lang="en-US" sz="1600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41" name="Snip Diagonal Corner Rectangle 40"/>
            <p:cNvSpPr/>
            <p:nvPr/>
          </p:nvSpPr>
          <p:spPr>
            <a:xfrm>
              <a:off x="2882898" y="3921922"/>
              <a:ext cx="2890797" cy="1012030"/>
            </a:xfrm>
            <a:prstGeom prst="snip2Diag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  <a:latin typeface="Johnston ITC Std Bold"/>
                  <a:cs typeface="Johnston ITC Std Bold"/>
                </a:rPr>
                <a:t>OpenMM</a:t>
              </a:r>
              <a:r>
                <a:rPr lang="en-US" sz="2400" b="1" dirty="0">
                  <a:solidFill>
                    <a:schemeClr val="tx1"/>
                  </a:solidFill>
                  <a:latin typeface="Johnston ITC Std Bold"/>
                  <a:cs typeface="Johnston ITC Std Bold"/>
                </a:rPr>
                <a:t/>
              </a:r>
              <a:br>
                <a:rPr lang="en-US" sz="2400" b="1" dirty="0">
                  <a:solidFill>
                    <a:schemeClr val="tx1"/>
                  </a:solidFill>
                  <a:latin typeface="Johnston ITC Std Bold"/>
                  <a:cs typeface="Johnston ITC Std Bold"/>
                </a:rPr>
              </a:br>
              <a:r>
                <a:rPr lang="en-US" sz="2400" b="1" dirty="0" smtClean="0">
                  <a:solidFill>
                    <a:schemeClr val="tx1"/>
                  </a:solidFill>
                  <a:latin typeface="Johnston ITC Std Bold"/>
                  <a:cs typeface="Johnston ITC Std Bold"/>
                </a:rPr>
                <a:t>Module</a:t>
              </a:r>
              <a:endParaRPr lang="en-US" sz="2400" b="1" dirty="0">
                <a:solidFill>
                  <a:schemeClr val="tx1"/>
                </a:solidFill>
                <a:latin typeface="Johnston ITC Std Bold"/>
                <a:cs typeface="Johnston ITC Std Bold"/>
              </a:endParaRPr>
            </a:p>
          </p:txBody>
        </p:sp>
        <p:cxnSp>
          <p:nvCxnSpPr>
            <p:cNvPr id="42" name="Straight Arrow Connector 41"/>
            <p:cNvCxnSpPr>
              <a:stCxn id="40" idx="2"/>
              <a:endCxn id="41" idx="3"/>
            </p:cNvCxnSpPr>
            <p:nvPr/>
          </p:nvCxnSpPr>
          <p:spPr>
            <a:xfrm flipH="1">
              <a:off x="4328297" y="3571192"/>
              <a:ext cx="609226" cy="35073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370" y="3264964"/>
              <a:ext cx="2529234" cy="337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Left-Up Arrow 43"/>
            <p:cNvSpPr/>
            <p:nvPr/>
          </p:nvSpPr>
          <p:spPr>
            <a:xfrm rot="5400000">
              <a:off x="4814326" y="4311398"/>
              <a:ext cx="850392" cy="2095500"/>
            </a:xfrm>
            <a:prstGeom prst="leftUpArrow">
              <a:avLst>
                <a:gd name="adj1" fmla="val 7079"/>
                <a:gd name="adj2" fmla="val 14919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810746" y="6577670"/>
              <a:ext cx="3557385" cy="45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Clusters run </a:t>
              </a:r>
              <a:r>
                <a:rPr lang="en-US" sz="1600" dirty="0" err="1" smtClean="0">
                  <a:latin typeface="Consolas" pitchFamily="49" charset="0"/>
                  <a:cs typeface="Consolas" pitchFamily="49" charset="0"/>
                </a:rPr>
                <a:t>OpenMM</a:t>
              </a:r>
              <a:endParaRPr lang="en-US" sz="1600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46" name="Flowchart: Decision 30"/>
            <p:cNvSpPr/>
            <p:nvPr/>
          </p:nvSpPr>
          <p:spPr>
            <a:xfrm>
              <a:off x="379798" y="3617175"/>
              <a:ext cx="1736043" cy="1653373"/>
            </a:xfrm>
            <a:prstGeom prst="flowChartDecision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latin typeface="Johnston ITC Std Bold"/>
                  <a:cs typeface="Johnston ITC Std Bold"/>
                </a:rPr>
                <a:t>Optimizer</a:t>
              </a:r>
              <a:endParaRPr lang="en-US" b="1" baseline="-25000" dirty="0" smtClean="0">
                <a:solidFill>
                  <a:srgbClr val="FFFF00"/>
                </a:solidFill>
                <a:latin typeface="Johnston ITC Std Bold"/>
                <a:cs typeface="Johnston ITC Std Bold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095926" y="5728733"/>
              <a:ext cx="2066236" cy="1120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Distribute</a:t>
              </a:r>
              <a:br>
                <a:rPr lang="en-US" sz="1600" dirty="0" smtClean="0">
                  <a:latin typeface="Consolas" pitchFamily="49" charset="0"/>
                  <a:cs typeface="Consolas" pitchFamily="49" charset="0"/>
                </a:rPr>
              </a:br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calculation</a:t>
              </a:r>
            </a:p>
            <a:p>
              <a:pPr algn="ctr"/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(Work Queue)</a:t>
              </a:r>
              <a:endParaRPr lang="en-US" sz="1600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48" name="Right Arrow 47"/>
            <p:cNvSpPr/>
            <p:nvPr/>
          </p:nvSpPr>
          <p:spPr>
            <a:xfrm rot="10800000">
              <a:off x="2170498" y="4055273"/>
              <a:ext cx="628650" cy="2667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2170497" y="4560508"/>
              <a:ext cx="628650" cy="26670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404363" y="3041893"/>
              <a:ext cx="2160919" cy="78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Objective &amp; Derivative</a:t>
              </a:r>
              <a:endParaRPr lang="en-US" sz="1600" dirty="0">
                <a:latin typeface="Consolas" pitchFamily="49" charset="0"/>
                <a:cs typeface="Consolas" pitchFamily="49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632722" y="5023094"/>
              <a:ext cx="1704201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onsolas" pitchFamily="49" charset="0"/>
                  <a:cs typeface="Consolas" pitchFamily="49" charset="0"/>
                </a:rPr>
                <a:t>Next Parameter Step</a:t>
              </a:r>
              <a:endParaRPr lang="en-US" sz="1600" dirty="0">
                <a:latin typeface="Consolas" pitchFamily="49" charset="0"/>
                <a:cs typeface="Consolas" pitchFamily="49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" b="8809"/>
          <a:stretch/>
        </p:blipFill>
        <p:spPr bwMode="auto">
          <a:xfrm>
            <a:off x="88900" y="3651781"/>
            <a:ext cx="3594100" cy="3206219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Results: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 </a:t>
            </a:r>
            <a:r>
              <a:rPr kumimoji="0" lang="en-US" sz="320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A Polarizable Water Model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2051" name="Picture 3" descr="C:\Users\leeping\Documents\Research\Papers\15.ForceBalance\0.1\figure07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397" y="3798197"/>
            <a:ext cx="3059803" cy="305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eeping\Documents\Research\Papers\15.ForceBalance\0.1\figure0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17" y="555617"/>
            <a:ext cx="3146783" cy="31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eeping\Documents\Research\density-amoeba_Page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7" y="533400"/>
            <a:ext cx="3236589" cy="319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65900" y="564495"/>
            <a:ext cx="257810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Using a detailed functional form, QM data can be fitted </a:t>
            </a:r>
            <a:r>
              <a:rPr lang="en-US" sz="2000" dirty="0" smtClean="0">
                <a:latin typeface="Adobe Garamond Pro" pitchFamily="18" charset="0"/>
              </a:rPr>
              <a:t>to high accuracy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With </a:t>
            </a:r>
            <a:r>
              <a:rPr lang="en-US" sz="2000" dirty="0" smtClean="0">
                <a:latin typeface="Adobe Garamond Pro" pitchFamily="18" charset="0"/>
              </a:rPr>
              <a:t>distributed </a:t>
            </a:r>
            <a:r>
              <a:rPr lang="en-US" sz="2000" dirty="0" smtClean="0">
                <a:latin typeface="Adobe Garamond Pro" pitchFamily="18" charset="0"/>
              </a:rPr>
              <a:t>GPU simulations, direct fitting of experimental data is possible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Validation simulations show some promise of predictive power</a:t>
            </a:r>
          </a:p>
        </p:txBody>
      </p:sp>
      <p:pic>
        <p:nvPicPr>
          <p:cNvPr id="9" name="Picture 8" descr="WatMol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422744"/>
            <a:ext cx="2540000" cy="1905000"/>
          </a:xfrm>
          <a:prstGeom prst="rect">
            <a:avLst/>
          </a:prstGeom>
        </p:spPr>
      </p:pic>
      <p:pic>
        <p:nvPicPr>
          <p:cNvPr id="11" name="NewMov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84251" y="5847497"/>
            <a:ext cx="1070704" cy="1162903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7008079" y="5694244"/>
            <a:ext cx="67732" cy="327308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341499" y="5232400"/>
            <a:ext cx="463550" cy="838200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490724" y="5728029"/>
            <a:ext cx="1253822" cy="529896"/>
          </a:xfrm>
          <a:prstGeom prst="straightConnector1">
            <a:avLst/>
          </a:prstGeom>
          <a:ln w="57150" cmpd="sng">
            <a:solidFill>
              <a:srgbClr val="FF6600"/>
            </a:solidFill>
            <a:prstDash val="sysDash"/>
            <a:headEnd type="non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41" y="4343399"/>
            <a:ext cx="514055" cy="5645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281" y="4343399"/>
            <a:ext cx="514055" cy="5645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961" y="4340458"/>
            <a:ext cx="514054" cy="5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77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Scalable Computing and Markov State Models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5900" y="1008995"/>
            <a:ext cx="2578100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Markov State Models for protein folding and conformational change utilize data from thousands of MD simulations</a:t>
            </a:r>
            <a:endParaRPr lang="en-US" sz="2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Adaptive sampling is a strategy to improve MSMs by starting new simulations from rarely visited geometries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“</a:t>
            </a:r>
            <a:r>
              <a:rPr lang="en-US" sz="2000" dirty="0" err="1" smtClean="0">
                <a:latin typeface="Adobe Garamond Pro" pitchFamily="18" charset="0"/>
              </a:rPr>
              <a:t>MSMAccelerator</a:t>
            </a:r>
            <a:r>
              <a:rPr lang="en-US" sz="2000" dirty="0" smtClean="0">
                <a:latin typeface="Adobe Garamond Pro" pitchFamily="18" charset="0"/>
              </a:rPr>
              <a:t>” software uses Work Queue to distribute adaptive sampling simulations</a:t>
            </a:r>
            <a:endParaRPr lang="en-US" sz="2000" dirty="0" smtClean="0">
              <a:latin typeface="Adobe Garamond Pro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7" t="10479" r="6523" b="129"/>
          <a:stretch/>
        </p:blipFill>
        <p:spPr>
          <a:xfrm>
            <a:off x="0" y="977900"/>
            <a:ext cx="6461955" cy="4991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8100" y="5492095"/>
            <a:ext cx="34671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600" dirty="0" smtClean="0">
                <a:latin typeface="Adobe Garamond Pro" pitchFamily="18" charset="0"/>
              </a:rPr>
              <a:t>TJ Lane and Robert </a:t>
            </a:r>
            <a:r>
              <a:rPr lang="en-US" sz="1600" dirty="0" err="1" smtClean="0">
                <a:latin typeface="Adobe Garamond Pro" pitchFamily="18" charset="0"/>
              </a:rPr>
              <a:t>McGibbon</a:t>
            </a:r>
            <a:r>
              <a:rPr lang="en-US" sz="1600" dirty="0" smtClean="0">
                <a:latin typeface="Adobe Garamond Pro" pitchFamily="18" charset="0"/>
              </a:rPr>
              <a:t>, </a:t>
            </a:r>
            <a:br>
              <a:rPr lang="en-US" sz="1600" dirty="0" smtClean="0">
                <a:latin typeface="Adobe Garamond Pro" pitchFamily="18" charset="0"/>
              </a:rPr>
            </a:br>
            <a:r>
              <a:rPr lang="en-US" sz="1600" dirty="0" err="1" smtClean="0">
                <a:latin typeface="Adobe Garamond Pro" pitchFamily="18" charset="0"/>
              </a:rPr>
              <a:t>Pande</a:t>
            </a:r>
            <a:r>
              <a:rPr lang="en-US" sz="1600" dirty="0" smtClean="0">
                <a:latin typeface="Adobe Garamond Pro" pitchFamily="18" charset="0"/>
              </a:rPr>
              <a:t> group, Stanford.</a:t>
            </a:r>
            <a:r>
              <a:rPr lang="en-US" sz="1600" dirty="0" smtClean="0">
                <a:latin typeface="Adobe Garamond Pro" pitchFamily="18" charset="0"/>
              </a:rPr>
              <a:t> </a:t>
            </a:r>
            <a:endParaRPr lang="en-US" sz="1600" dirty="0" smtClean="0">
              <a:latin typeface="Adobe Garamond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2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Acknowledgements</a:t>
            </a:r>
            <a:endParaRPr kumimoji="0" lang="en-US" sz="320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88950" y="652994"/>
            <a:ext cx="481647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Vijay </a:t>
            </a:r>
            <a:r>
              <a:rPr lang="en-US" sz="2000" dirty="0" err="1" smtClean="0">
                <a:latin typeface="Adobe Garamond Pro" pitchFamily="18" charset="0"/>
              </a:rPr>
              <a:t>Pande</a:t>
            </a:r>
            <a:r>
              <a:rPr lang="en-US" sz="2000" dirty="0" smtClean="0">
                <a:latin typeface="Adobe Garamond Pro" pitchFamily="18" charset="0"/>
              </a:rPr>
              <a:t>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Todd Martinez (Stanford)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Troy Van </a:t>
            </a:r>
            <a:r>
              <a:rPr lang="en-US" sz="2000" dirty="0" err="1">
                <a:latin typeface="Adobe Garamond Pro" pitchFamily="18" charset="0"/>
              </a:rPr>
              <a:t>Voorhis</a:t>
            </a:r>
            <a:r>
              <a:rPr lang="en-US" sz="2000" dirty="0">
                <a:latin typeface="Adobe Garamond Pro" pitchFamily="18" charset="0"/>
              </a:rPr>
              <a:t> (MIT</a:t>
            </a:r>
            <a:r>
              <a:rPr lang="en-US" sz="2000" dirty="0" smtClean="0">
                <a:latin typeface="Adobe Garamond Pro" pitchFamily="18" charset="0"/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Teresa Head-Gordon (Berkeley)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Douglas </a:t>
            </a:r>
            <a:r>
              <a:rPr lang="en-US" sz="2000" dirty="0" err="1" smtClean="0">
                <a:latin typeface="Adobe Garamond Pro" pitchFamily="18" charset="0"/>
              </a:rPr>
              <a:t>Thain</a:t>
            </a:r>
            <a:r>
              <a:rPr lang="en-US" sz="2000" dirty="0" smtClean="0">
                <a:latin typeface="Adobe Garamond Pro" pitchFamily="18" charset="0"/>
              </a:rPr>
              <a:t> (Notre Dame)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Jesús</a:t>
            </a: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Izaguirre</a:t>
            </a:r>
            <a:r>
              <a:rPr lang="en-US" sz="2000" dirty="0" smtClean="0">
                <a:latin typeface="Adobe Garamond Pro" pitchFamily="18" charset="0"/>
              </a:rPr>
              <a:t> (Notre Dame)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dirty="0" err="1" smtClean="0">
                <a:latin typeface="Adobe Garamond Pro" pitchFamily="18" charset="0"/>
              </a:rPr>
              <a:t>Simbios</a:t>
            </a:r>
            <a:r>
              <a:rPr lang="en-US" sz="2000" dirty="0" smtClean="0">
                <a:latin typeface="Adobe Garamond Pro" pitchFamily="18" charset="0"/>
              </a:rPr>
              <a:t> Postdoctoral Fellowship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Thank You!</a:t>
            </a:r>
          </a:p>
        </p:txBody>
      </p:sp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2342" y="3316817"/>
            <a:ext cx="4430161" cy="320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866" y="1061397"/>
            <a:ext cx="3517900" cy="15504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34" y="4520195"/>
            <a:ext cx="1447175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0623" t="-88" r="44806" b="3826"/>
          <a:stretch/>
        </p:blipFill>
        <p:spPr>
          <a:xfrm>
            <a:off x="682341" y="4520195"/>
            <a:ext cx="1413417" cy="2057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0291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817460"/>
            <a:ext cx="85259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</a:t>
            </a:r>
            <a:r>
              <a:rPr lang="en-US" sz="2400" b="1" dirty="0" smtClean="0">
                <a:latin typeface="Adobe Garamond Pro" pitchFamily="18" charset="0"/>
              </a:rPr>
              <a:t>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1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Physical chemistry and theoretical chemistry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The many faces of molecular dynamics simulation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Force fields for molecular mechanics simulation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Three components: Functional form, reference data,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Implementation of systematic force field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Challenges in scalable computing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dobe Garamond Pro" pitchFamily="18" charset="0"/>
              </a:rPr>
              <a:t>Results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4045812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Introduction: Physical Chemistry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Physics helps us to understand chemical processes.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2273261"/>
            <a:ext cx="1698662" cy="160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3830" y="1916766"/>
            <a:ext cx="4570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Synthesis</a:t>
            </a: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 of new chemical compounds</a:t>
            </a:r>
            <a:endParaRPr lang="en-US" sz="1600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31385" y="3903784"/>
            <a:ext cx="22108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From nylon to </a:t>
            </a:r>
            <a:r>
              <a:rPr lang="en-US" sz="1600" dirty="0" err="1" smtClean="0">
                <a:latin typeface="Adobe Garamond Pro" pitchFamily="18" charset="0"/>
                <a:ea typeface="STXingkai" pitchFamily="2" charset="-122"/>
              </a:rPr>
              <a:t>kevlar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40" y="5058392"/>
            <a:ext cx="1525555" cy="707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93830" y="4391334"/>
            <a:ext cx="4570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Accelerating chemical reactions via 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catalysis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27036" y="6255602"/>
            <a:ext cx="35639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Creating fuels and reducing pollution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499473" y="1286410"/>
            <a:ext cx="3822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dobe Garamond Pro" pitchFamily="18" charset="0"/>
                <a:ea typeface="STXingkai" pitchFamily="2" charset="-122"/>
              </a:rPr>
              <a:t>Chemical bonding and reactivity</a:t>
            </a:r>
            <a:endParaRPr lang="en-US" sz="20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5136890" y="1672804"/>
            <a:ext cx="3369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Electric potentials 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(electrochemistry)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5019" name="Picture 11" descr="C:\Users\leeping\Downloads\Padimate_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28" y="3397685"/>
            <a:ext cx="1556180" cy="14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20" name="Picture 12" descr="C:\Users\leeping\Downloads\pauly-d-jersey-shore-502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74" y="3567356"/>
            <a:ext cx="1818696" cy="103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021" name="Picture 13" descr="C:\Users\leeping\Downloads\350px-1xbb.ribbo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t="37295" r="8520" b="21895"/>
          <a:stretch/>
        </p:blipFill>
        <p:spPr bwMode="auto">
          <a:xfrm>
            <a:off x="6591366" y="5158739"/>
            <a:ext cx="2377440" cy="157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821736" y="1286410"/>
            <a:ext cx="38227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Adobe Garamond Pro" pitchFamily="18" charset="0"/>
                <a:ea typeface="STXingkai" pitchFamily="2" charset="-122"/>
              </a:rPr>
              <a:t>Molecular interactions with:</a:t>
            </a:r>
            <a:endParaRPr lang="en-US" sz="20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" name="&quot;No&quot; Symbol 1"/>
          <p:cNvSpPr/>
          <p:nvPr/>
        </p:nvSpPr>
        <p:spPr>
          <a:xfrm>
            <a:off x="5610597" y="3477117"/>
            <a:ext cx="1210898" cy="1210896"/>
          </a:xfrm>
          <a:prstGeom prst="noSmoking">
            <a:avLst>
              <a:gd name="adj" fmla="val 11128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136890" y="3096562"/>
            <a:ext cx="336920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Light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 (photochemistry)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4954324" y="4777052"/>
            <a:ext cx="37343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Other molecules 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(</a:t>
            </a:r>
            <a:r>
              <a:rPr lang="en-US" sz="1600" b="1" dirty="0" err="1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noncovalent</a:t>
            </a:r>
            <a:r>
              <a:rPr lang="en-US" sz="1600" b="1" dirty="0" smtClean="0">
                <a:solidFill>
                  <a:srgbClr val="C00000"/>
                </a:solidFill>
                <a:latin typeface="Adobe Garamond Pro" pitchFamily="18" charset="0"/>
                <a:ea typeface="STXingkai" pitchFamily="2" charset="-122"/>
              </a:rPr>
              <a:t> interactions)</a:t>
            </a:r>
            <a:endParaRPr lang="en-US" sz="1600" b="1" dirty="0">
              <a:solidFill>
                <a:srgbClr val="C00000"/>
              </a:solidFill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4508501" y="2238443"/>
            <a:ext cx="1583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Photosystem II 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splits water in 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green plants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7253685" y="4143200"/>
            <a:ext cx="221089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OD-PABA, 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found in sunscreen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9" name="Text Box 10"/>
          <p:cNvSpPr txBox="1">
            <a:spLocks noChangeArrowheads="1"/>
          </p:cNvSpPr>
          <p:nvPr/>
        </p:nvSpPr>
        <p:spPr bwMode="auto">
          <a:xfrm>
            <a:off x="4647781" y="5577456"/>
            <a:ext cx="22108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Anticancer drug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“</a:t>
            </a:r>
            <a:r>
              <a:rPr lang="en-US" sz="1600" dirty="0" err="1" smtClean="0">
                <a:latin typeface="Adobe Garamond Pro" pitchFamily="18" charset="0"/>
                <a:ea typeface="STXingkai" pitchFamily="2" charset="-122"/>
              </a:rPr>
              <a:t>Gleevec</a:t>
            </a: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” docking</a:t>
            </a:r>
            <a:br>
              <a:rPr lang="en-US" sz="16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1600" dirty="0" smtClean="0">
                <a:latin typeface="Adobe Garamond Pro" pitchFamily="18" charset="0"/>
                <a:ea typeface="STXingkai" pitchFamily="2" charset="-122"/>
              </a:rPr>
              <a:t>into tyrosine kinase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969" y="2354769"/>
            <a:ext cx="1449962" cy="1449962"/>
          </a:xfrm>
          <a:prstGeom prst="rect">
            <a:avLst/>
          </a:prstGeom>
        </p:spPr>
      </p:pic>
      <p:pic>
        <p:nvPicPr>
          <p:cNvPr id="8" name="Picture 7" descr="FluidCatalyticCracking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1" y="4835147"/>
            <a:ext cx="1384299" cy="1372517"/>
          </a:xfrm>
          <a:prstGeom prst="rect">
            <a:avLst/>
          </a:prstGeom>
        </p:spPr>
      </p:pic>
      <p:pic>
        <p:nvPicPr>
          <p:cNvPr id="30" name="Picture 5" descr="C:\Users\leeping\Documents\Research\2011-05 Thesis Defense\psii-sid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67466" y="2081266"/>
            <a:ext cx="1881134" cy="1045821"/>
          </a:xfrm>
          <a:prstGeom prst="rect">
            <a:avLst/>
          </a:prstGeom>
          <a:noFill/>
        </p:spPr>
      </p:pic>
      <p:grpSp>
        <p:nvGrpSpPr>
          <p:cNvPr id="31" name="Group 30"/>
          <p:cNvGrpSpPr/>
          <p:nvPr/>
        </p:nvGrpSpPr>
        <p:grpSpPr>
          <a:xfrm>
            <a:off x="7888631" y="2073706"/>
            <a:ext cx="1255369" cy="1012394"/>
            <a:chOff x="5663217" y="5214012"/>
            <a:chExt cx="1835173" cy="1479978"/>
          </a:xfrm>
        </p:grpSpPr>
        <p:pic>
          <p:nvPicPr>
            <p:cNvPr id="34" name="Picture 2" descr="C:\Users\leeping\Downloads\nature09913-f2.2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" r="50889" b="66665"/>
            <a:stretch/>
          </p:blipFill>
          <p:spPr bwMode="auto">
            <a:xfrm>
              <a:off x="5663217" y="5214012"/>
              <a:ext cx="1835173" cy="1479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5663217" y="5214012"/>
              <a:ext cx="333428" cy="333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22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5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5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5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5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5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8" grpId="0"/>
      <p:bldP spid="19" grpId="0"/>
      <p:bldP spid="23" grpId="0"/>
      <p:bldP spid="29" grpId="0"/>
      <p:bldP spid="2" grpId="0" animBg="1"/>
      <p:bldP spid="32" grpId="0"/>
      <p:bldP spid="33" grpId="0"/>
      <p:bldP spid="35" grpId="0"/>
      <p:bldP spid="36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Introduction: Theory and Experiment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Theoretical and computational chemistry can offer 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explanations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 and </a:t>
            </a:r>
            <a:r>
              <a:rPr lang="en-US" sz="3200" i="1" dirty="0" smtClean="0">
                <a:latin typeface="Adobe Garamond Pro" pitchFamily="18" charset="0"/>
                <a:ea typeface="STXingkai" pitchFamily="2" charset="-122"/>
              </a:rPr>
              <a:t>predictions</a:t>
            </a: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2919683" y="1938245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Insight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into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atomic scale processes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2919683" y="2523020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Predictions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of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experimental results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2919683" y="5887542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Verification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of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approximations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2919683" y="5302767"/>
            <a:ext cx="33046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Adobe Garamond Pro" pitchFamily="18" charset="0"/>
                <a:ea typeface="STXingkai" pitchFamily="2" charset="-122"/>
              </a:rPr>
              <a:t>Observations</a:t>
            </a: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 </a:t>
            </a:r>
            <a:br>
              <a:rPr lang="en-US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dirty="0" smtClean="0">
                <a:latin typeface="Adobe Garamond Pro" pitchFamily="18" charset="0"/>
                <a:ea typeface="STXingkai" pitchFamily="2" charset="-122"/>
              </a:rPr>
              <a:t>needing explanation</a:t>
            </a:r>
            <a:endParaRPr lang="en-US" dirty="0">
              <a:latin typeface="Adobe Garamond Pro" pitchFamily="18" charset="0"/>
              <a:ea typeface="STXingkai" pitchFamily="2" charset="-122"/>
            </a:endParaRPr>
          </a:p>
        </p:txBody>
      </p:sp>
      <p:pic>
        <p:nvPicPr>
          <p:cNvPr id="55603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9" b="25643"/>
          <a:stretch/>
        </p:blipFill>
        <p:spPr bwMode="auto">
          <a:xfrm>
            <a:off x="270640" y="3183995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603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550" r="22757" b="5099"/>
          <a:stretch/>
        </p:blipFill>
        <p:spPr bwMode="auto">
          <a:xfrm>
            <a:off x="6587360" y="3183995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ent Arrow 2"/>
          <p:cNvSpPr/>
          <p:nvPr/>
        </p:nvSpPr>
        <p:spPr>
          <a:xfrm flipH="1">
            <a:off x="5531867" y="2495655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Bent Arrow 29"/>
          <p:cNvSpPr/>
          <p:nvPr/>
        </p:nvSpPr>
        <p:spPr>
          <a:xfrm rot="16200000" flipH="1">
            <a:off x="2602587" y="2573960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Bent Arrow 30"/>
          <p:cNvSpPr/>
          <p:nvPr/>
        </p:nvSpPr>
        <p:spPr>
          <a:xfrm rot="10800000" flipH="1">
            <a:off x="2673314" y="5143574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Bent Arrow 31"/>
          <p:cNvSpPr/>
          <p:nvPr/>
        </p:nvSpPr>
        <p:spPr>
          <a:xfrm rot="5400000" flipH="1">
            <a:off x="5573966" y="5083793"/>
            <a:ext cx="959868" cy="959868"/>
          </a:xfrm>
          <a:prstGeom prst="bentArrow">
            <a:avLst>
              <a:gd name="adj1" fmla="val 12368"/>
              <a:gd name="adj2" fmla="val 13947"/>
              <a:gd name="adj3" fmla="val 13421"/>
              <a:gd name="adj4" fmla="val 865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534578" y="2806312"/>
            <a:ext cx="17581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dobe Garamond Pro" pitchFamily="18" charset="0"/>
                <a:ea typeface="STXingkai" pitchFamily="2" charset="-122"/>
              </a:rPr>
              <a:t>Experiment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6432914" y="2806312"/>
            <a:ext cx="25948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dobe Garamond Pro" pitchFamily="18" charset="0"/>
                <a:ea typeface="STXingkai" pitchFamily="2" charset="-122"/>
              </a:rPr>
              <a:t>Theory and Computation</a:t>
            </a:r>
            <a:endParaRPr lang="en-US" sz="16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2919682" y="4034607"/>
            <a:ext cx="330463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latin typeface="Johnston ITC Std Bold"/>
                <a:ea typeface="STXingkai" pitchFamily="2" charset="-122"/>
                <a:cs typeface="Johnston ITC Std Bold"/>
              </a:rPr>
              <a:t>THEORY + EXPERIMENT COLLABORATION</a:t>
            </a:r>
            <a:endParaRPr lang="en-US" sz="2000" dirty="0">
              <a:latin typeface="Johnston ITC Std Bold"/>
              <a:ea typeface="STXingkai" pitchFamily="2" charset="-122"/>
              <a:cs typeface="Johnston ITC Std Bold"/>
            </a:endParaRPr>
          </a:p>
        </p:txBody>
      </p:sp>
    </p:spTree>
    <p:extLst>
      <p:ext uri="{BB962C8B-B14F-4D97-AF65-F5344CB8AC3E}">
        <p14:creationId xmlns:p14="http://schemas.microsoft.com/office/powerpoint/2010/main" val="185414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3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: </a:t>
            </a: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Physical 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Theories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The main tools of theoretical chemistry are </a:t>
            </a:r>
            <a:br>
              <a:rPr lang="en-US" sz="3200" dirty="0" smtClean="0">
                <a:latin typeface="Adobe Garamond Pro" pitchFamily="18" charset="0"/>
                <a:ea typeface="STXingkai" pitchFamily="2" charset="-122"/>
              </a:rPr>
            </a:b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quantum mechanics and statistical mechanics.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60400" y="4351130"/>
            <a:ext cx="47190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Johnston ITC Std Bold"/>
                <a:ea typeface="STXingkai" pitchFamily="2" charset="-122"/>
                <a:cs typeface="Johnston ITC Std Bold"/>
              </a:rPr>
              <a:t>STATISTICAL MECHANICS</a:t>
            </a:r>
            <a:endParaRPr lang="en-US" sz="2400" dirty="0">
              <a:solidFill>
                <a:srgbClr val="0070C0"/>
              </a:solidFill>
              <a:latin typeface="Johnston ITC Std Bold"/>
              <a:ea typeface="STXingkai" pitchFamily="2" charset="-122"/>
              <a:cs typeface="Johnston ITC Std Bold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914400" y="2130007"/>
            <a:ext cx="4221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0070C0"/>
                </a:solidFill>
                <a:latin typeface="Johnston ITC Std Bold"/>
                <a:ea typeface="STXingkai" pitchFamily="2" charset="-122"/>
                <a:cs typeface="Johnston ITC Std Bold"/>
              </a:rPr>
              <a:t>QUANTUM MECHANICS</a:t>
            </a:r>
            <a:endParaRPr lang="en-US" sz="2400" dirty="0">
              <a:solidFill>
                <a:srgbClr val="0070C0"/>
              </a:solidFill>
              <a:latin typeface="Johnston ITC Std Bold"/>
              <a:ea typeface="STXingkai" pitchFamily="2" charset="-122"/>
              <a:cs typeface="Johnston ITC Std Bold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026718"/>
              </p:ext>
            </p:extLst>
          </p:nvPr>
        </p:nvGraphicFramePr>
        <p:xfrm>
          <a:off x="1880699" y="2642890"/>
          <a:ext cx="22891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7" name="Equation" r:id="rId3" imgW="660240" imgH="203040" progId="Equation.3">
                  <p:embed/>
                </p:oleObj>
              </mc:Choice>
              <mc:Fallback>
                <p:oleObj name="Equation" r:id="rId3" imgW="6602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699" y="2642890"/>
                        <a:ext cx="2289175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21300" y="1821795"/>
            <a:ext cx="3607623" cy="486287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The electronic structure of a molecule is completely described by solving Schrodinger’s equation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For most systems, exact solution not available; </a:t>
            </a:r>
            <a:r>
              <a:rPr lang="en-US" sz="2000" i="1" dirty="0" smtClean="0">
                <a:latin typeface="Adobe Garamond Pro" pitchFamily="18" charset="0"/>
              </a:rPr>
              <a:t>approximations</a:t>
            </a:r>
            <a:r>
              <a:rPr lang="en-US" sz="2000" dirty="0" smtClean="0">
                <a:latin typeface="Adobe Garamond Pro" pitchFamily="18" charset="0"/>
              </a:rPr>
              <a:t> are computationally intensive</a:t>
            </a:r>
            <a:br>
              <a:rPr lang="en-US" sz="2000" dirty="0" smtClean="0">
                <a:latin typeface="Adobe Garamond Pro" pitchFamily="18" charset="0"/>
              </a:rPr>
            </a:br>
            <a:endParaRPr lang="en-US" sz="2000" i="1" dirty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 smtClean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The partition function is a roadmap for how molecular systems evolve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High-dimensional integral is evaluated by </a:t>
            </a:r>
            <a:r>
              <a:rPr lang="en-US" sz="2000" i="1" dirty="0" smtClean="0">
                <a:latin typeface="Adobe Garamond Pro" pitchFamily="18" charset="0"/>
              </a:rPr>
              <a:t>sampling</a:t>
            </a:r>
            <a:r>
              <a:rPr lang="en-US" sz="2000" dirty="0" smtClean="0">
                <a:latin typeface="Adobe Garamond Pro" pitchFamily="18" charset="0"/>
              </a:rPr>
              <a:t>, requiring computer power and efficient algorithms</a:t>
            </a:r>
            <a:endParaRPr lang="en-US" sz="2000" i="1" dirty="0" smtClean="0">
              <a:latin typeface="Adobe Garamond Pro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745842"/>
              </p:ext>
            </p:extLst>
          </p:nvPr>
        </p:nvGraphicFramePr>
        <p:xfrm>
          <a:off x="1060450" y="4848225"/>
          <a:ext cx="39211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8" name="Equation" r:id="rId5" imgW="1130300" imgH="419100" progId="Equation.3">
                  <p:embed/>
                </p:oleObj>
              </mc:Choice>
              <mc:Fallback>
                <p:oleObj name="Equation" r:id="rId5" imgW="1130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0450" y="4848225"/>
                        <a:ext cx="3921125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678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9900" y="2173244"/>
            <a:ext cx="4483100" cy="3414756"/>
            <a:chOff x="3213100" y="3328944"/>
            <a:chExt cx="4483100" cy="3414756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3328944"/>
              <a:ext cx="4483100" cy="2755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8" name="Title 1"/>
            <p:cNvSpPr txBox="1">
              <a:spLocks/>
            </p:cNvSpPr>
            <p:nvPr/>
          </p:nvSpPr>
          <p:spPr>
            <a:xfrm>
              <a:off x="3632199" y="6159500"/>
              <a:ext cx="3644901" cy="584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latin typeface="Johnston ITC Std Medium"/>
                  <a:ea typeface="+mj-ea"/>
                  <a:cs typeface="Johnston ITC Std Medium"/>
                </a:rPr>
                <a:t>A statistical model (Markov state model) built using data from several thousand protein folding simulations.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endParaRPr>
            </a:p>
          </p:txBody>
        </p:sp>
      </p:grpSp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Johnston ITC Std Medium"/>
                <a:cs typeface="Johnston ITC Std Medium"/>
              </a:rPr>
              <a:t>Introduction</a:t>
            </a: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: Molecular dynamics simulation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70640" y="625435"/>
            <a:ext cx="86027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>
                <a:latin typeface="Adobe Garamond Pro" pitchFamily="18" charset="0"/>
                <a:ea typeface="STXingkai" pitchFamily="2" charset="-122"/>
              </a:rPr>
              <a:t>Molecular dynamics (MD) simulation is a combined application of quantum and statistical mechanics.</a:t>
            </a:r>
            <a:endParaRPr lang="en-US" sz="3200" dirty="0">
              <a:latin typeface="Adobe Garamond Pro" pitchFamily="18" charset="0"/>
              <a:ea typeface="STXingkai" pitchFamily="2" charset="-122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18100" y="1892300"/>
            <a:ext cx="3835400" cy="4508500"/>
            <a:chOff x="5118100" y="1752600"/>
            <a:chExt cx="3835400" cy="4508500"/>
          </a:xfrm>
        </p:grpSpPr>
        <p:pic>
          <p:nvPicPr>
            <p:cNvPr id="13" name="Smash.mov">
              <a:hlinkClick r:id="" action="ppaction://media"/>
            </p:cNvPr>
            <p:cNvPicPr>
              <a:picLocks noChangeAspect="1"/>
            </p:cNvPicPr>
            <p:nvPr>
              <a:videoFile r:link="rId5"/>
              <p:extLst>
                <p:ext uri="{DAA4B4D4-6D71-4841-9C94-3DE7FCFB9230}">
                  <p14:media xmlns:p14="http://schemas.microsoft.com/office/powerpoint/2010/main" r:embed="rId4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5245100" y="1752600"/>
              <a:ext cx="3581400" cy="3581400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5118100" y="5422900"/>
              <a:ext cx="3835400" cy="838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A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reactive</a:t>
              </a: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</a:t>
              </a:r>
              <a:r>
                <a:rPr kumimoji="0" lang="en-US" sz="1600" i="1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ab</a:t>
              </a:r>
              <a:r>
                <a:rPr kumimoji="0" lang="en-US" sz="1600" i="1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initio</a:t>
              </a:r>
              <a:r>
                <a:rPr kumimoji="0" lang="en-US" sz="160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MD simulation of early Earth atmosphere, with reaction products identified</a:t>
              </a:r>
              <a:r>
                <a:rPr kumimoji="0" lang="en-US" sz="1600" u="none" strike="noStrike" kern="1200" cap="none" spc="0" normalizeH="0" noProof="0" dirty="0" smtClean="0">
                  <a:ln>
                    <a:noFill/>
                  </a:ln>
                  <a:effectLst/>
                  <a:uLnTx/>
                  <a:uFillTx/>
                  <a:latin typeface="Johnston ITC Std Medium"/>
                  <a:ea typeface="+mj-ea"/>
                  <a:cs typeface="Johnston ITC Std Medium"/>
                </a:rPr>
                <a:t> and highlighted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1575" y="2364875"/>
            <a:ext cx="4446026" cy="3096125"/>
            <a:chOff x="481575" y="1793375"/>
            <a:chExt cx="4446026" cy="3096125"/>
          </a:xfrm>
        </p:grpSpPr>
        <p:pic>
          <p:nvPicPr>
            <p:cNvPr id="9" name="Simulation of millisecond protein folding_ NTL9 (from Foldin-1.mp4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481575" y="1793375"/>
              <a:ext cx="4446026" cy="2500888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/>
          </p:nvSpPr>
          <p:spPr>
            <a:xfrm>
              <a:off x="888999" y="4305300"/>
              <a:ext cx="3644901" cy="584200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 smtClean="0">
                  <a:latin typeface="Johnston ITC Std Medium"/>
                  <a:ea typeface="+mj-ea"/>
                  <a:cs typeface="Johnston ITC Std Medium"/>
                </a:rPr>
                <a:t>A classical MD simulation illustrating a protein folding process.</a:t>
              </a:r>
              <a:endParaRPr kumimoji="0" lang="en-US" sz="160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hnston ITC Std Medium"/>
                <a:ea typeface="+mj-ea"/>
                <a:cs typeface="Johnston ITC Std Medium"/>
              </a:endParaRPr>
            </a:p>
          </p:txBody>
        </p:sp>
      </p:grp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007024"/>
              </p:ext>
            </p:extLst>
          </p:nvPr>
        </p:nvGraphicFramePr>
        <p:xfrm>
          <a:off x="3560763" y="2389188"/>
          <a:ext cx="2024062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1" name="Equation" r:id="rId10" imgW="584200" imgH="203200" progId="Equation.3">
                  <p:embed/>
                </p:oleObj>
              </mc:Choice>
              <mc:Fallback>
                <p:oleObj name="Equation" r:id="rId10" imgW="584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0763" y="2389188"/>
                        <a:ext cx="2024062" cy="701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171396"/>
              </p:ext>
            </p:extLst>
          </p:nvPr>
        </p:nvGraphicFramePr>
        <p:xfrm>
          <a:off x="3516313" y="3427413"/>
          <a:ext cx="2111375" cy="135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2" name="Equation" r:id="rId12" imgW="609600" imgH="393700" progId="Equation.3">
                  <p:embed/>
                </p:oleObj>
              </mc:Choice>
              <mc:Fallback>
                <p:oleObj name="Equation" r:id="rId12" imgW="6096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313" y="3427413"/>
                        <a:ext cx="2111375" cy="135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293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chemeClr val="bg1"/>
                </a:solidFill>
                <a:latin typeface="Johnston ITC Std Medium"/>
                <a:ea typeface="+mj-ea"/>
                <a:cs typeface="Johnston ITC Std Medium"/>
              </a:rPr>
              <a:t>Introduction: A wide range of simulation domains</a:t>
            </a:r>
            <a:endParaRPr kumimoji="0" lang="en-US" sz="320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Johnston ITC Std Medium"/>
              <a:ea typeface="+mj-ea"/>
              <a:cs typeface="Johnston ITC Std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" y="704548"/>
            <a:ext cx="5854299" cy="59873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261080" y="1872595"/>
            <a:ext cx="2882920" cy="270843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Less detailed theories allow for simulation of larger systems / longer timescales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i="1" dirty="0">
                <a:latin typeface="Adobe Garamond Pro" pitchFamily="18" charset="0"/>
              </a:rPr>
              <a:t> </a:t>
            </a:r>
            <a:r>
              <a:rPr lang="en-US" sz="2000" dirty="0" smtClean="0">
                <a:latin typeface="Adobe Garamond Pro" pitchFamily="18" charset="0"/>
              </a:rPr>
              <a:t>More detailed theories can describe complex phenomena and offer higher accuracy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5012" y="2809839"/>
            <a:ext cx="1553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 </a:t>
            </a:r>
            <a:r>
              <a:rPr lang="en-US" sz="1400" dirty="0" err="1" smtClean="0">
                <a:latin typeface="Adobe Garamond Pro" pitchFamily="18" charset="0"/>
              </a:rPr>
              <a:t>ps</a:t>
            </a:r>
            <a:r>
              <a:rPr lang="en-US" sz="1400" dirty="0" smtClean="0">
                <a:latin typeface="Adobe Garamond Pro" pitchFamily="18" charset="0"/>
              </a:rPr>
              <a:t>, 100 atoms: chemical reactions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17801" y="1424880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100 </a:t>
            </a:r>
            <a:r>
              <a:rPr lang="en-US" sz="1400" dirty="0" err="1" smtClean="0">
                <a:latin typeface="Adobe Garamond Pro" pitchFamily="18" charset="0"/>
              </a:rPr>
              <a:t>fs</a:t>
            </a:r>
            <a:r>
              <a:rPr lang="en-US" sz="1400" dirty="0" smtClean="0">
                <a:latin typeface="Adobe Garamond Pro" pitchFamily="18" charset="0"/>
              </a:rPr>
              <a:t>, 10 atoms: photochemistry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3901" y="3163038"/>
            <a:ext cx="2040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10 </a:t>
            </a:r>
            <a:r>
              <a:rPr lang="en-US" sz="1400" dirty="0" err="1" smtClean="0">
                <a:latin typeface="Symbol" charset="2"/>
                <a:ea typeface="Lucida Grande"/>
                <a:cs typeface="Symbol" charset="2"/>
              </a:rPr>
              <a:t>μ</a:t>
            </a:r>
            <a:r>
              <a:rPr lang="en-US" sz="1400" dirty="0" err="1" smtClean="0">
                <a:latin typeface="Adobe Garamond Pro" pitchFamily="18" charset="0"/>
              </a:rPr>
              <a:t>s</a:t>
            </a:r>
            <a:r>
              <a:rPr lang="en-US" sz="1400" dirty="0" smtClean="0">
                <a:latin typeface="Adobe Garamond Pro" pitchFamily="18" charset="0"/>
              </a:rPr>
              <a:t>, thousands of atoms: </a:t>
            </a:r>
            <a:br>
              <a:rPr lang="en-US" sz="1400" dirty="0" smtClean="0">
                <a:latin typeface="Adobe Garamond Pro" pitchFamily="18" charset="0"/>
              </a:rPr>
            </a:br>
            <a:r>
              <a:rPr lang="en-US" sz="1400" dirty="0" smtClean="0">
                <a:latin typeface="Adobe Garamond Pro" pitchFamily="18" charset="0"/>
              </a:rPr>
              <a:t>protein folding, </a:t>
            </a:r>
            <a:r>
              <a:rPr lang="en-US" sz="1400" dirty="0">
                <a:latin typeface="Adobe Garamond Pro" pitchFamily="18" charset="0"/>
              </a:rPr>
              <a:t/>
            </a:r>
            <a:br>
              <a:rPr lang="en-US" sz="1400" dirty="0">
                <a:latin typeface="Adobe Garamond Pro" pitchFamily="18" charset="0"/>
              </a:rPr>
            </a:br>
            <a:r>
              <a:rPr lang="en-US" sz="1400" dirty="0" smtClean="0">
                <a:latin typeface="Adobe Garamond Pro" pitchFamily="18" charset="0"/>
              </a:rPr>
              <a:t>drug binding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8600" y="557270"/>
            <a:ext cx="2324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Single-point, 2-3 atoms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8133" y="4912633"/>
            <a:ext cx="21155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400" dirty="0" smtClean="0">
                <a:latin typeface="Adobe Garamond Pro" pitchFamily="18" charset="0"/>
              </a:rPr>
              <a:t>1 </a:t>
            </a:r>
            <a:r>
              <a:rPr lang="en-US" sz="1400" dirty="0" err="1" smtClean="0">
                <a:latin typeface="Adobe Garamond Pro" pitchFamily="18" charset="0"/>
              </a:rPr>
              <a:t>ms</a:t>
            </a:r>
            <a:r>
              <a:rPr lang="en-US" sz="1400" dirty="0" smtClean="0">
                <a:latin typeface="Adobe Garamond Pro" pitchFamily="18" charset="0"/>
              </a:rPr>
              <a:t>+, 1 million atoms: dynamics of large proteins, cell membranes, viruses</a:t>
            </a:r>
          </a:p>
        </p:txBody>
      </p:sp>
    </p:spTree>
    <p:extLst>
      <p:ext uri="{BB962C8B-B14F-4D97-AF65-F5344CB8AC3E}">
        <p14:creationId xmlns:p14="http://schemas.microsoft.com/office/powerpoint/2010/main" val="2241684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Johnston ITC Std Medium"/>
                <a:ea typeface="+mj-ea"/>
                <a:cs typeface="Johnston ITC Std Medium"/>
              </a:rPr>
              <a:t>Outline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047" y="817460"/>
            <a:ext cx="85259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Introduction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Physical chemistry and theoretical chemistry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dobe Garamond Pro" pitchFamily="18" charset="0"/>
              </a:rPr>
              <a:t> The many faces of molecular dynamics simulation</a:t>
            </a:r>
          </a:p>
          <a:p>
            <a:pPr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b="1" dirty="0" smtClean="0">
                <a:latin typeface="Adobe Garamond Pro" pitchFamily="18" charset="0"/>
              </a:rPr>
              <a:t> Force fields for molecular mechanics simulation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Three components: Functional form, reference data,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 smtClean="0">
                <a:latin typeface="Adobe Garamond Pro" pitchFamily="18" charset="0"/>
              </a:rPr>
              <a:t> Implementation of systematic force field optimization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Challenges in scalable computing</a:t>
            </a:r>
          </a:p>
          <a:p>
            <a:pPr lvl="1">
              <a:lnSpc>
                <a:spcPct val="125000"/>
              </a:lnSpc>
              <a:buFont typeface="Arial" pitchFamily="34" charset="0"/>
              <a:buChar char="•"/>
            </a:pPr>
            <a:r>
              <a:rPr lang="en-US" sz="2400" dirty="0">
                <a:latin typeface="Adobe Garamond Pro" pitchFamily="18" charset="0"/>
              </a:rPr>
              <a:t> </a:t>
            </a:r>
            <a:r>
              <a:rPr lang="en-US" sz="2400" dirty="0" smtClean="0">
                <a:latin typeface="Adobe Garamond Pro" pitchFamily="18" charset="0"/>
              </a:rPr>
              <a:t>Results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511254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"/>
            <a:ext cx="9144000" cy="53339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1"/>
                </a:solidFill>
                <a:latin typeface="Johnston ITC Std Medium"/>
                <a:cs typeface="Johnston ITC Std Medium"/>
              </a:rPr>
              <a:t>Force Fields</a:t>
            </a:r>
            <a:endParaRPr lang="en-US" sz="3200" dirty="0">
              <a:solidFill>
                <a:schemeClr val="bg1"/>
              </a:solidFill>
              <a:latin typeface="Johnston ITC Std Medium"/>
              <a:cs typeface="Johnston ITC Std Medium"/>
            </a:endParaRPr>
          </a:p>
        </p:txBody>
      </p:sp>
      <p:pic>
        <p:nvPicPr>
          <p:cNvPr id="11" name="Movie 4SI.avi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76600" y="3810000"/>
            <a:ext cx="3048000" cy="3048000"/>
          </a:xfrm>
          <a:prstGeom prst="rect">
            <a:avLst/>
          </a:prstGeom>
        </p:spPr>
      </p:pic>
      <p:pic>
        <p:nvPicPr>
          <p:cNvPr id="12" name="Movie 1SI.avi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533400"/>
            <a:ext cx="3048000" cy="3048000"/>
          </a:xfrm>
          <a:prstGeom prst="rect">
            <a:avLst/>
          </a:prstGeom>
        </p:spPr>
      </p:pic>
      <p:pic>
        <p:nvPicPr>
          <p:cNvPr id="13" name="Movie 2SI.avi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>
                  <p14:bmkLst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3810000"/>
            <a:ext cx="3048000" cy="3048000"/>
          </a:xfrm>
          <a:prstGeom prst="rect">
            <a:avLst/>
          </a:prstGeom>
        </p:spPr>
      </p:pic>
      <p:pic>
        <p:nvPicPr>
          <p:cNvPr id="14" name="Movie 3SI.avi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>
                  <p14:bmkLst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76600" y="533400"/>
            <a:ext cx="3048000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00801" y="1233130"/>
            <a:ext cx="2626180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</a:t>
            </a:r>
            <a:r>
              <a:rPr lang="en-US" sz="2000" b="1" dirty="0" smtClean="0">
                <a:latin typeface="Adobe Garamond Pro" pitchFamily="18" charset="0"/>
              </a:rPr>
              <a:t>Force fields </a:t>
            </a:r>
            <a:r>
              <a:rPr lang="en-US" sz="2000" dirty="0" smtClean="0">
                <a:latin typeface="Adobe Garamond Pro" pitchFamily="18" charset="0"/>
              </a:rPr>
              <a:t>are built from </a:t>
            </a:r>
            <a:r>
              <a:rPr lang="en-US" sz="2000" i="1" dirty="0" smtClean="0">
                <a:latin typeface="Adobe Garamond Pro" pitchFamily="18" charset="0"/>
              </a:rPr>
              <a:t>functional forms</a:t>
            </a:r>
            <a:r>
              <a:rPr lang="en-US" sz="2000" dirty="0" smtClean="0">
                <a:latin typeface="Adobe Garamond Pro" pitchFamily="18" charset="0"/>
              </a:rPr>
              <a:t> and empirical </a:t>
            </a:r>
            <a:r>
              <a:rPr lang="en-US" sz="2000" i="1" dirty="0" smtClean="0">
                <a:latin typeface="Adobe Garamond Pro" pitchFamily="18" charset="0"/>
              </a:rPr>
              <a:t>parameters</a:t>
            </a:r>
            <a:endParaRPr lang="en-US" sz="2000" baseline="-25000" dirty="0" smtClean="0">
              <a:latin typeface="Adobe Garamond Pro" pitchFamily="18" charset="0"/>
            </a:endParaRP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Interactions include 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, 3-body, and 4-body interactions…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… as well as non-bonded </a:t>
            </a:r>
            <a:r>
              <a:rPr lang="en-US" sz="2000" dirty="0" err="1" smtClean="0">
                <a:latin typeface="Adobe Garamond Pro" pitchFamily="18" charset="0"/>
              </a:rPr>
              <a:t>pairwise</a:t>
            </a:r>
            <a:r>
              <a:rPr lang="en-US" sz="2000" dirty="0" smtClean="0">
                <a:latin typeface="Adobe Garamond Pro" pitchFamily="18" charset="0"/>
              </a:rPr>
              <a:t> interactions</a:t>
            </a:r>
          </a:p>
          <a:p>
            <a:pPr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Adobe Garamond Pro" pitchFamily="18" charset="0"/>
              </a:rPr>
              <a:t> Simulation accuracy depends critically on choice of parameters</a:t>
            </a:r>
          </a:p>
        </p:txBody>
      </p:sp>
    </p:spTree>
    <p:extLst>
      <p:ext uri="{BB962C8B-B14F-4D97-AF65-F5344CB8AC3E}">
        <p14:creationId xmlns:p14="http://schemas.microsoft.com/office/powerpoint/2010/main" val="194840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42818</TotalTime>
  <Words>979</Words>
  <Application>Microsoft Macintosh PowerPoint</Application>
  <PresentationFormat>On-screen Show (4:3)</PresentationFormat>
  <Paragraphs>164</Paragraphs>
  <Slides>18</Slides>
  <Notes>2</Notes>
  <HiddenSlides>0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Office Theme</vt:lpstr>
      <vt:lpstr>Equation</vt:lpstr>
      <vt:lpstr>Microsoft Equation</vt:lpstr>
      <vt:lpstr>Development and application of automatic force field optimization methods for molecular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Introduction to Force Matching</dc:title>
  <dc:creator>leeping</dc:creator>
  <cp:lastModifiedBy>Lee-Ping Wang</cp:lastModifiedBy>
  <cp:revision>2090</cp:revision>
  <dcterms:created xsi:type="dcterms:W3CDTF">2011-05-18T22:37:59Z</dcterms:created>
  <dcterms:modified xsi:type="dcterms:W3CDTF">2012-06-11T14:11:21Z</dcterms:modified>
</cp:coreProperties>
</file>