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Arimo"/>
      <p:regular r:id="rId25"/>
      <p:bold r:id="rId26"/>
      <p:italic r:id="rId27"/>
      <p:boldItalic r:id="rId28"/>
    </p:embeddedFont>
    <p:embeddedFont>
      <p:font typeface="Source Code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5F5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06975" y="6184300"/>
            <a:ext cx="2500800" cy="583200"/>
          </a:xfrm>
          <a:prstGeom prst="rect">
            <a:avLst/>
          </a:prstGeom>
          <a:noFill/>
          <a:ln>
            <a:noFill/>
          </a:ln>
          <a:effectLst>
            <a:outerShdw blurRad="50799" rotWithShape="0" algn="ctr" dir="5400000" dist="50800">
              <a:schemeClr val="lt1"/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Relationship Id="rId4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png"/><Relationship Id="rId4" Type="http://schemas.openxmlformats.org/officeDocument/2006/relationships/image" Target="../media/image03.png"/><Relationship Id="rId5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533400" y="1752600"/>
            <a:ext cx="8077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</a:t>
            </a:r>
            <a:b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and Work Queue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04900" y="4724400"/>
            <a:ext cx="6934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Nate Kremer-Herman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/>
              <a:t>CCL Workshop on Scalable Computing</a:t>
            </a:r>
          </a:p>
        </p:txBody>
      </p:sp>
      <p:pic>
        <p:nvPicPr>
          <p:cNvPr descr="cctools_logo_2.png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>
            <a:stCxn id="93" idx="3"/>
            <a:endCxn id="94" idx="1"/>
          </p:cNvCxnSpPr>
          <p:nvPr/>
        </p:nvCxnSpPr>
        <p:spPr>
          <a:xfrm>
            <a:off x="796000" y="3957050"/>
            <a:ext cx="75459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5" name="Shape 95"/>
          <p:cNvSpPr/>
          <p:nvPr/>
        </p:nvSpPr>
        <p:spPr>
          <a:xfrm>
            <a:off x="4157075" y="3579012"/>
            <a:ext cx="823800" cy="789000"/>
          </a:xfrm>
          <a:prstGeom prst="ellipse">
            <a:avLst/>
          </a:prstGeom>
          <a:solidFill>
            <a:srgbClr val="F1C232"/>
          </a:solidFill>
          <a:ln cap="flat" cmpd="sng" w="114300">
            <a:solidFill>
              <a:srgbClr val="F5F4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6096000" y="1676400"/>
            <a:ext cx="2057400" cy="198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</a:p>
        </p:txBody>
      </p:sp>
      <p:sp>
        <p:nvSpPr>
          <p:cNvPr id="178" name="Shape 178"/>
          <p:cNvSpPr/>
          <p:nvPr/>
        </p:nvSpPr>
        <p:spPr>
          <a:xfrm>
            <a:off x="3657600" y="3973512"/>
            <a:ext cx="2057400" cy="198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Condor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Pool</a:t>
            </a:r>
          </a:p>
        </p:txBody>
      </p:sp>
      <p:sp>
        <p:nvSpPr>
          <p:cNvPr id="179" name="Shape 179"/>
          <p:cNvSpPr/>
          <p:nvPr/>
        </p:nvSpPr>
        <p:spPr>
          <a:xfrm>
            <a:off x="6096000" y="3973512"/>
            <a:ext cx="2057400" cy="198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</a:p>
        </p:txBody>
      </p:sp>
      <p:sp>
        <p:nvSpPr>
          <p:cNvPr id="180" name="Shape 180"/>
          <p:cNvSpPr/>
          <p:nvPr/>
        </p:nvSpPr>
        <p:spPr>
          <a:xfrm>
            <a:off x="3657600" y="1676400"/>
            <a:ext cx="2057400" cy="198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XSEDE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Torque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</a:p>
        </p:txBody>
      </p:sp>
      <p:sp>
        <p:nvSpPr>
          <p:cNvPr id="181" name="Shape 181"/>
          <p:cNvSpPr/>
          <p:nvPr/>
        </p:nvSpPr>
        <p:spPr>
          <a:xfrm>
            <a:off x="1373187" y="46990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525587" y="48514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11187" y="2032000"/>
            <a:ext cx="2057400" cy="685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</a:p>
        </p:txBody>
      </p:sp>
      <p:sp>
        <p:nvSpPr>
          <p:cNvPr id="186" name="Shape 186"/>
          <p:cNvSpPr/>
          <p:nvPr/>
        </p:nvSpPr>
        <p:spPr>
          <a:xfrm>
            <a:off x="611187" y="3403600"/>
            <a:ext cx="2057400" cy="685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</a:p>
        </p:txBody>
      </p:sp>
      <p:cxnSp>
        <p:nvCxnSpPr>
          <p:cNvPr id="187" name="Shape 187"/>
          <p:cNvCxnSpPr>
            <a:stCxn id="185" idx="2"/>
            <a:endCxn id="186" idx="0"/>
          </p:cNvCxnSpPr>
          <p:nvPr/>
        </p:nvCxnSpPr>
        <p:spPr>
          <a:xfrm>
            <a:off x="1639887" y="2717800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188" name="Shape 188"/>
          <p:cNvSpPr txBox="1"/>
          <p:nvPr/>
        </p:nvSpPr>
        <p:spPr>
          <a:xfrm>
            <a:off x="763587" y="5537200"/>
            <a:ext cx="2362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Files and Programs</a:t>
            </a:r>
          </a:p>
        </p:txBody>
      </p:sp>
      <p:cxnSp>
        <p:nvCxnSpPr>
          <p:cNvPr id="189" name="Shape 189"/>
          <p:cNvCxnSpPr>
            <a:stCxn id="181" idx="0"/>
            <a:endCxn id="186" idx="2"/>
          </p:cNvCxnSpPr>
          <p:nvPr/>
        </p:nvCxnSpPr>
        <p:spPr>
          <a:xfrm rot="10800000">
            <a:off x="1639887" y="408940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190" name="Shape 190"/>
          <p:cNvSpPr txBox="1"/>
          <p:nvPr/>
        </p:nvSpPr>
        <p:spPr>
          <a:xfrm>
            <a:off x="1600200" y="304800"/>
            <a:ext cx="62484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+ Batch System</a:t>
            </a:r>
          </a:p>
        </p:txBody>
      </p:sp>
      <p:sp>
        <p:nvSpPr>
          <p:cNvPr id="191" name="Shape 191"/>
          <p:cNvSpPr/>
          <p:nvPr/>
        </p:nvSpPr>
        <p:spPr>
          <a:xfrm rot="-1836421">
            <a:off x="2295583" y="2705005"/>
            <a:ext cx="2057559" cy="682593"/>
          </a:xfrm>
          <a:prstGeom prst="rightArrow">
            <a:avLst>
              <a:gd fmla="val 50000" name="adj1"/>
              <a:gd fmla="val 59184" name="adj2"/>
            </a:avLst>
          </a:prstGeom>
          <a:solidFill>
            <a:srgbClr val="F5F5F5"/>
          </a:solidFill>
          <a:ln cap="flat" cmpd="sng" w="1905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makeflow –T torque</a:t>
            </a:r>
          </a:p>
        </p:txBody>
      </p:sp>
      <p:sp>
        <p:nvSpPr>
          <p:cNvPr id="192" name="Shape 192"/>
          <p:cNvSpPr/>
          <p:nvPr/>
        </p:nvSpPr>
        <p:spPr>
          <a:xfrm rot="1772103">
            <a:off x="2290695" y="4171961"/>
            <a:ext cx="2133659" cy="682741"/>
          </a:xfrm>
          <a:prstGeom prst="rightArrow">
            <a:avLst>
              <a:gd fmla="val 50000" name="adj1"/>
              <a:gd fmla="val 59184" name="adj2"/>
            </a:avLst>
          </a:prstGeom>
          <a:solidFill>
            <a:srgbClr val="F5F5F5"/>
          </a:solidFill>
          <a:ln cap="flat" cmpd="sng" w="1905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makeflow –T condor</a:t>
            </a:r>
          </a:p>
        </p:txBody>
      </p:sp>
      <p:sp>
        <p:nvSpPr>
          <p:cNvPr id="193" name="Shape 193"/>
          <p:cNvSpPr/>
          <p:nvPr/>
        </p:nvSpPr>
        <p:spPr>
          <a:xfrm rot="-962984">
            <a:off x="2819432" y="2895659"/>
            <a:ext cx="3733837" cy="650884"/>
          </a:xfrm>
          <a:prstGeom prst="rightArrow">
            <a:avLst>
              <a:gd fmla="val 50000" name="adj1"/>
              <a:gd fmla="val 59184" name="adj2"/>
            </a:avLst>
          </a:prstGeom>
          <a:solidFill>
            <a:srgbClr val="F5F5F5"/>
          </a:solidFill>
          <a:ln cap="flat" cmpd="sng" w="1905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???</a:t>
            </a:r>
          </a:p>
        </p:txBody>
      </p:sp>
      <p:sp>
        <p:nvSpPr>
          <p:cNvPr id="194" name="Shape 194"/>
          <p:cNvSpPr/>
          <p:nvPr/>
        </p:nvSpPr>
        <p:spPr>
          <a:xfrm rot="745738">
            <a:off x="2743170" y="3810047"/>
            <a:ext cx="3771797" cy="650955"/>
          </a:xfrm>
          <a:prstGeom prst="rightArrow">
            <a:avLst>
              <a:gd fmla="val 50000" name="adj1"/>
              <a:gd fmla="val 59184" name="adj2"/>
            </a:avLst>
          </a:prstGeom>
          <a:solidFill>
            <a:srgbClr val="F5F5F5"/>
          </a:solidFill>
          <a:ln cap="flat" cmpd="sng" w="1905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???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3657600" y="1687513"/>
            <a:ext cx="2057400" cy="19811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XSEDE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Torque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</a:p>
        </p:txBody>
      </p:sp>
      <p:sp>
        <p:nvSpPr>
          <p:cNvPr id="200" name="Shape 200"/>
          <p:cNvSpPr/>
          <p:nvPr/>
        </p:nvSpPr>
        <p:spPr>
          <a:xfrm>
            <a:off x="3657600" y="3973512"/>
            <a:ext cx="2057400" cy="19811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Condor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Pool</a:t>
            </a:r>
          </a:p>
        </p:txBody>
      </p:sp>
      <p:sp>
        <p:nvSpPr>
          <p:cNvPr id="201" name="Shape 201"/>
          <p:cNvSpPr/>
          <p:nvPr/>
        </p:nvSpPr>
        <p:spPr>
          <a:xfrm>
            <a:off x="6096000" y="3973512"/>
            <a:ext cx="2057400" cy="19811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</a:p>
        </p:txBody>
      </p:sp>
      <p:sp>
        <p:nvSpPr>
          <p:cNvPr id="202" name="Shape 202"/>
          <p:cNvSpPr/>
          <p:nvPr/>
        </p:nvSpPr>
        <p:spPr>
          <a:xfrm>
            <a:off x="6096000" y="1676400"/>
            <a:ext cx="2057400" cy="19811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</a:p>
        </p:txBody>
      </p:sp>
      <p:sp>
        <p:nvSpPr>
          <p:cNvPr id="203" name="Shape 203"/>
          <p:cNvSpPr/>
          <p:nvPr/>
        </p:nvSpPr>
        <p:spPr>
          <a:xfrm>
            <a:off x="1373187" y="46990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525587" y="48514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677988" y="50038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830388" y="5156200"/>
            <a:ext cx="533399" cy="381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11187" y="2032000"/>
            <a:ext cx="2057400" cy="6857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Makefile</a:t>
            </a:r>
          </a:p>
        </p:txBody>
      </p:sp>
      <p:sp>
        <p:nvSpPr>
          <p:cNvPr id="208" name="Shape 208"/>
          <p:cNvSpPr/>
          <p:nvPr/>
        </p:nvSpPr>
        <p:spPr>
          <a:xfrm>
            <a:off x="611187" y="3403600"/>
            <a:ext cx="2057400" cy="6857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</a:p>
        </p:txBody>
      </p:sp>
      <p:cxnSp>
        <p:nvCxnSpPr>
          <p:cNvPr id="209" name="Shape 209"/>
          <p:cNvCxnSpPr/>
          <p:nvPr/>
        </p:nvCxnSpPr>
        <p:spPr>
          <a:xfrm rot="5400000">
            <a:off x="1297038" y="3059938"/>
            <a:ext cx="685800" cy="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10" name="Shape 210"/>
          <p:cNvSpPr txBox="1"/>
          <p:nvPr/>
        </p:nvSpPr>
        <p:spPr>
          <a:xfrm>
            <a:off x="763587" y="5537200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Files and Programs</a:t>
            </a:r>
          </a:p>
        </p:txBody>
      </p:sp>
      <p:cxnSp>
        <p:nvCxnSpPr>
          <p:cNvPr id="211" name="Shape 211"/>
          <p:cNvCxnSpPr>
            <a:stCxn id="203" idx="0"/>
            <a:endCxn id="208" idx="2"/>
          </p:cNvCxnSpPr>
          <p:nvPr/>
        </p:nvCxnSpPr>
        <p:spPr>
          <a:xfrm rot="10800000">
            <a:off x="1639887" y="408940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12" name="Shape 212"/>
          <p:cNvSpPr txBox="1"/>
          <p:nvPr/>
        </p:nvSpPr>
        <p:spPr>
          <a:xfrm>
            <a:off x="1600200" y="304800"/>
            <a:ext cx="60906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+ Work Queue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6477000" y="1981200"/>
            <a:ext cx="1523999" cy="1523999"/>
            <a:chOff x="6477000" y="1981200"/>
            <a:chExt cx="1523999" cy="1523999"/>
          </a:xfrm>
        </p:grpSpPr>
        <p:sp>
          <p:nvSpPr>
            <p:cNvPr id="214" name="Shape 214"/>
            <p:cNvSpPr/>
            <p:nvPr/>
          </p:nvSpPr>
          <p:spPr>
            <a:xfrm>
              <a:off x="6477000" y="19812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6477000" y="29718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7467600" y="2514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6324917" y="3638572"/>
            <a:ext cx="2578311" cy="2651100"/>
            <a:chOff x="6324600" y="3638572"/>
            <a:chExt cx="2578695" cy="2651100"/>
          </a:xfrm>
        </p:grpSpPr>
        <p:sp>
          <p:nvSpPr>
            <p:cNvPr id="218" name="Shape 218"/>
            <p:cNvSpPr txBox="1"/>
            <p:nvPr/>
          </p:nvSpPr>
          <p:spPr>
            <a:xfrm rot="-5400000">
              <a:off x="7393095" y="4779472"/>
              <a:ext cx="265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ssh</a:t>
              </a:r>
            </a:p>
          </p:txBody>
        </p:sp>
        <p:cxnSp>
          <p:nvCxnSpPr>
            <p:cNvPr id="219" name="Shape 219"/>
            <p:cNvCxnSpPr>
              <a:stCxn id="218" idx="0"/>
              <a:endCxn id="201" idx="3"/>
            </p:cNvCxnSpPr>
            <p:nvPr/>
          </p:nvCxnSpPr>
          <p:spPr>
            <a:xfrm rot="10800000">
              <a:off x="8153295" y="4964122"/>
              <a:ext cx="38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20" name="Shape 220"/>
            <p:cNvSpPr/>
            <p:nvPr/>
          </p:nvSpPr>
          <p:spPr>
            <a:xfrm>
              <a:off x="7391400" y="41148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6324600" y="41148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7391400" y="5181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6324600" y="5181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3200400" y="1066800"/>
            <a:ext cx="2590800" cy="2362199"/>
            <a:chOff x="3200400" y="1066800"/>
            <a:chExt cx="2590800" cy="2362199"/>
          </a:xfrm>
        </p:grpSpPr>
        <p:sp>
          <p:nvSpPr>
            <p:cNvPr id="225" name="Shape 225"/>
            <p:cNvSpPr txBox="1"/>
            <p:nvPr/>
          </p:nvSpPr>
          <p:spPr>
            <a:xfrm>
              <a:off x="3200400" y="1066800"/>
              <a:ext cx="2590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torque_submit_workers </a:t>
              </a:r>
            </a:p>
          </p:txBody>
        </p:sp>
        <p:cxnSp>
          <p:nvCxnSpPr>
            <p:cNvPr id="226" name="Shape 226"/>
            <p:cNvCxnSpPr>
              <a:stCxn id="225" idx="2"/>
              <a:endCxn id="199" idx="0"/>
            </p:cNvCxnSpPr>
            <p:nvPr/>
          </p:nvCxnSpPr>
          <p:spPr>
            <a:xfrm>
              <a:off x="4495800" y="1436132"/>
              <a:ext cx="190500" cy="251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grpSp>
          <p:nvGrpSpPr>
            <p:cNvPr id="227" name="Shape 227"/>
            <p:cNvGrpSpPr/>
            <p:nvPr/>
          </p:nvGrpSpPr>
          <p:grpSpPr>
            <a:xfrm>
              <a:off x="3962400" y="1981200"/>
              <a:ext cx="1523999" cy="1447799"/>
              <a:chOff x="3962400" y="1981200"/>
              <a:chExt cx="1523999" cy="1447799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4953000" y="2895600"/>
                <a:ext cx="533399" cy="533399"/>
              </a:xfrm>
              <a:prstGeom prst="ellipse">
                <a:avLst/>
              </a:prstGeom>
              <a:solidFill>
                <a:srgbClr val="F1C23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4648200" y="1981200"/>
                <a:ext cx="533399" cy="533399"/>
              </a:xfrm>
              <a:prstGeom prst="ellipse">
                <a:avLst/>
              </a:prstGeom>
              <a:solidFill>
                <a:srgbClr val="F1C23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3962400" y="2819400"/>
                <a:ext cx="533399" cy="533399"/>
              </a:xfrm>
              <a:prstGeom prst="ellipse">
                <a:avLst/>
              </a:prstGeom>
              <a:solidFill>
                <a:srgbClr val="F1C23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</a:p>
            </p:txBody>
          </p:sp>
        </p:grpSp>
      </p:grpSp>
      <p:grpSp>
        <p:nvGrpSpPr>
          <p:cNvPr id="231" name="Shape 231"/>
          <p:cNvGrpSpPr/>
          <p:nvPr/>
        </p:nvGrpSpPr>
        <p:grpSpPr>
          <a:xfrm>
            <a:off x="3352800" y="4038600"/>
            <a:ext cx="2651125" cy="2743199"/>
            <a:chOff x="3352800" y="4038600"/>
            <a:chExt cx="2651520" cy="2743199"/>
          </a:xfrm>
        </p:grpSpPr>
        <p:sp>
          <p:nvSpPr>
            <p:cNvPr id="232" name="Shape 232"/>
            <p:cNvSpPr txBox="1"/>
            <p:nvPr/>
          </p:nvSpPr>
          <p:spPr>
            <a:xfrm>
              <a:off x="3352800" y="6412467"/>
              <a:ext cx="2651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condor_submit_workers </a:t>
              </a:r>
            </a:p>
          </p:txBody>
        </p:sp>
        <p:cxnSp>
          <p:nvCxnSpPr>
            <p:cNvPr id="233" name="Shape 233"/>
            <p:cNvCxnSpPr>
              <a:endCxn id="200" idx="2"/>
            </p:cNvCxnSpPr>
            <p:nvPr/>
          </p:nvCxnSpPr>
          <p:spPr>
            <a:xfrm flipH="1" rot="10800000">
              <a:off x="4678698" y="5954712"/>
              <a:ext cx="7800" cy="533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34" name="Shape 234"/>
            <p:cNvSpPr/>
            <p:nvPr/>
          </p:nvSpPr>
          <p:spPr>
            <a:xfrm>
              <a:off x="4953000" y="5181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4419600" y="4038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3810000" y="5181600"/>
              <a:ext cx="533399" cy="533399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2668600" y="2451099"/>
            <a:ext cx="4495799" cy="2590799"/>
            <a:chOff x="2667000" y="2450067"/>
            <a:chExt cx="4495799" cy="2590799"/>
          </a:xfrm>
        </p:grpSpPr>
        <p:sp>
          <p:nvSpPr>
            <p:cNvPr id="238" name="Shape 238"/>
            <p:cNvSpPr/>
            <p:nvPr/>
          </p:nvSpPr>
          <p:spPr>
            <a:xfrm>
              <a:off x="4572000" y="2450067"/>
              <a:ext cx="2590799" cy="2590799"/>
            </a:xfrm>
            <a:prstGeom prst="cloud">
              <a:avLst/>
            </a:prstGeom>
            <a:solidFill>
              <a:schemeClr val="dk1"/>
            </a:solidFill>
            <a:ln cap="flat" cmpd="sng" w="12700">
              <a:solidFill>
                <a:schemeClr val="dk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Thousands of Workers in a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Personal Cloud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2667000" y="2895600"/>
              <a:ext cx="8643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submit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tasks</a:t>
              </a:r>
            </a:p>
          </p:txBody>
        </p:sp>
        <p:cxnSp>
          <p:nvCxnSpPr>
            <p:cNvPr id="240" name="Shape 240"/>
            <p:cNvCxnSpPr/>
            <p:nvPr/>
          </p:nvCxnSpPr>
          <p:spPr>
            <a:xfrm flipH="1" rot="10800000">
              <a:off x="2668588" y="3299467"/>
              <a:ext cx="1980300" cy="458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cxnSp>
          <p:nvCxnSpPr>
            <p:cNvPr id="241" name="Shape 241"/>
            <p:cNvCxnSpPr/>
            <p:nvPr/>
          </p:nvCxnSpPr>
          <p:spPr>
            <a:xfrm flipH="1" rot="10800000">
              <a:off x="2668588" y="3604267"/>
              <a:ext cx="1827900" cy="153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cxnSp>
          <p:nvCxnSpPr>
            <p:cNvPr id="242" name="Shape 242"/>
            <p:cNvCxnSpPr/>
            <p:nvPr/>
          </p:nvCxnSpPr>
          <p:spPr>
            <a:xfrm>
              <a:off x="2668588" y="3758167"/>
              <a:ext cx="1904100" cy="608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cxnSp>
          <p:nvCxnSpPr>
            <p:cNvPr id="243" name="Shape 243"/>
            <p:cNvCxnSpPr/>
            <p:nvPr/>
          </p:nvCxnSpPr>
          <p:spPr>
            <a:xfrm>
              <a:off x="2668588" y="3758167"/>
              <a:ext cx="1904100" cy="303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cxnSp>
          <p:nvCxnSpPr>
            <p:cNvPr id="244" name="Shape 244"/>
            <p:cNvCxnSpPr/>
            <p:nvPr/>
          </p:nvCxnSpPr>
          <p:spPr>
            <a:xfrm>
              <a:off x="2668588" y="3758167"/>
              <a:ext cx="1827900" cy="74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Work Queue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Harness multiple resources simultaneously.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Pilot jobs (Work Queue workers) h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on to cluster nodes to execute multiple tasks rapidly.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resources up and down as needed.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management of data, with local caching for data intensive tasks.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of tasks to nodes with data.</a:t>
            </a:r>
          </a:p>
        </p:txBody>
      </p:sp>
      <p:pic>
        <p:nvPicPr>
          <p:cNvPr descr="cctools_logo_2.png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Running Makeflow with Work Queue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To start the Makeflow: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</a:t>
            </a: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makeflow –T wq example.makeflow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Could not create work queue on port 9123.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–T wq –p 0 example.makeflow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Listening for workers on port 8374…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To start one worker: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work_queue_worker master.hostname.org 8374</a:t>
            </a:r>
          </a:p>
        </p:txBody>
      </p:sp>
      <p:pic>
        <p:nvPicPr>
          <p:cNvPr descr="cctools_logo_2.png"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Names</a:t>
            </a:r>
          </a:p>
        </p:txBody>
      </p:sp>
      <p:grpSp>
        <p:nvGrpSpPr>
          <p:cNvPr id="264" name="Shape 264"/>
          <p:cNvGrpSpPr/>
          <p:nvPr/>
        </p:nvGrpSpPr>
        <p:grpSpPr>
          <a:xfrm>
            <a:off x="5638819" y="1595175"/>
            <a:ext cx="3016260" cy="2362200"/>
            <a:chOff x="5638800" y="1676400"/>
            <a:chExt cx="3016863" cy="2362200"/>
          </a:xfrm>
        </p:grpSpPr>
        <p:sp>
          <p:nvSpPr>
            <p:cNvPr id="265" name="Shape 26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Worker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5867400" y="1676400"/>
              <a:ext cx="2788263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work_queue_worker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–N myproject</a:t>
              </a:r>
            </a:p>
          </p:txBody>
        </p:sp>
      </p:grpSp>
      <p:sp>
        <p:nvSpPr>
          <p:cNvPr id="267" name="Shape 267"/>
          <p:cNvSpPr/>
          <p:nvPr/>
        </p:nvSpPr>
        <p:spPr>
          <a:xfrm>
            <a:off x="3962400" y="4795575"/>
            <a:ext cx="1371600" cy="12192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Catalog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x="3429319" y="2585775"/>
            <a:ext cx="2209500" cy="723900"/>
            <a:chOff x="3429319" y="2667000"/>
            <a:chExt cx="2209500" cy="723900"/>
          </a:xfrm>
        </p:grpSpPr>
        <p:cxnSp>
          <p:nvCxnSpPr>
            <p:cNvPr id="269" name="Shape 269"/>
            <p:cNvCxnSpPr>
              <a:stCxn id="265" idx="2"/>
              <a:endCxn id="270" idx="6"/>
            </p:cNvCxnSpPr>
            <p:nvPr/>
          </p:nvCxnSpPr>
          <p:spPr>
            <a:xfrm rot="10800000">
              <a:off x="3429319" y="3390900"/>
              <a:ext cx="2209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71" name="Shape 271"/>
            <p:cNvSpPr txBox="1"/>
            <p:nvPr/>
          </p:nvSpPr>
          <p:spPr>
            <a:xfrm>
              <a:off x="3643037" y="2667000"/>
              <a:ext cx="18440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 to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workflow.iu:9050</a:t>
              </a: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2438319" y="3767668"/>
            <a:ext cx="1725051" cy="1206600"/>
            <a:chOff x="2438400" y="3849829"/>
            <a:chExt cx="1724361" cy="1206600"/>
          </a:xfrm>
        </p:grpSpPr>
        <p:cxnSp>
          <p:nvCxnSpPr>
            <p:cNvPr id="273" name="Shape 273"/>
            <p:cNvCxnSpPr>
              <a:stCxn id="270" idx="5"/>
              <a:endCxn id="267" idx="1"/>
            </p:cNvCxnSpPr>
            <p:nvPr/>
          </p:nvCxnSpPr>
          <p:spPr>
            <a:xfrm>
              <a:off x="3203361" y="3849829"/>
              <a:ext cx="959400" cy="1206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74" name="Shape 274"/>
            <p:cNvSpPr txBox="1"/>
            <p:nvPr/>
          </p:nvSpPr>
          <p:spPr>
            <a:xfrm>
              <a:off x="2438400" y="4343400"/>
              <a:ext cx="10496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advertise</a:t>
              </a:r>
            </a:p>
          </p:txBody>
        </p:sp>
      </p:grpSp>
      <p:sp>
        <p:nvSpPr>
          <p:cNvPr id="275" name="Shape 275"/>
          <p:cNvSpPr txBox="1"/>
          <p:nvPr/>
        </p:nvSpPr>
        <p:spPr>
          <a:xfrm>
            <a:off x="3530223" y="5978262"/>
            <a:ext cx="2245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“myproject”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at workflow.iu:9050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5133116" y="3767668"/>
            <a:ext cx="1234107" cy="1206600"/>
            <a:chOff x="5134055" y="3849829"/>
            <a:chExt cx="1233983" cy="1206600"/>
          </a:xfrm>
        </p:grpSpPr>
        <p:cxnSp>
          <p:nvCxnSpPr>
            <p:cNvPr id="277" name="Shape 277"/>
            <p:cNvCxnSpPr>
              <a:stCxn id="265" idx="3"/>
              <a:endCxn id="267" idx="7"/>
            </p:cNvCxnSpPr>
            <p:nvPr/>
          </p:nvCxnSpPr>
          <p:spPr>
            <a:xfrm flipH="1">
              <a:off x="5134055" y="3849829"/>
              <a:ext cx="706500" cy="1206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78" name="Shape 278"/>
            <p:cNvSpPr txBox="1"/>
            <p:nvPr/>
          </p:nvSpPr>
          <p:spPr>
            <a:xfrm>
              <a:off x="5638800" y="4419600"/>
              <a:ext cx="7292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query</a:t>
              </a:r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949369" y="1595175"/>
            <a:ext cx="2479842" cy="2362200"/>
            <a:chOff x="949953" y="1676400"/>
            <a:chExt cx="2479098" cy="2362200"/>
          </a:xfrm>
        </p:grpSpPr>
        <p:sp>
          <p:nvSpPr>
            <p:cNvPr id="270" name="Shape 270"/>
            <p:cNvSpPr/>
            <p:nvPr/>
          </p:nvSpPr>
          <p:spPr>
            <a:xfrm>
              <a:off x="1888851" y="2743200"/>
              <a:ext cx="1540200" cy="129540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Makeflow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(port 9050)</a:t>
              </a:r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949953" y="1676400"/>
              <a:ext cx="1871129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makeflow …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–N myproject</a:t>
              </a:r>
            </a:p>
          </p:txBody>
        </p:sp>
      </p:grpSp>
      <p:grpSp>
        <p:nvGrpSpPr>
          <p:cNvPr id="281" name="Shape 281"/>
          <p:cNvGrpSpPr/>
          <p:nvPr/>
        </p:nvGrpSpPr>
        <p:grpSpPr>
          <a:xfrm>
            <a:off x="228600" y="5171898"/>
            <a:ext cx="3733904" cy="614371"/>
            <a:chOff x="228600" y="5253335"/>
            <a:chExt cx="3733904" cy="614064"/>
          </a:xfrm>
        </p:grpSpPr>
        <p:cxnSp>
          <p:nvCxnSpPr>
            <p:cNvPr id="282" name="Shape 282"/>
            <p:cNvCxnSpPr>
              <a:stCxn id="283" idx="3"/>
              <a:endCxn id="267" idx="2"/>
            </p:cNvCxnSpPr>
            <p:nvPr/>
          </p:nvCxnSpPr>
          <p:spPr>
            <a:xfrm>
              <a:off x="2884904" y="5484167"/>
              <a:ext cx="1077599" cy="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284" name="Shape 284"/>
            <p:cNvSpPr txBox="1"/>
            <p:nvPr/>
          </p:nvSpPr>
          <p:spPr>
            <a:xfrm>
              <a:off x="3048000" y="5498067"/>
              <a:ext cx="7292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query</a:t>
              </a: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228600" y="5253335"/>
              <a:ext cx="2656304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work_queue_status</a:t>
              </a:r>
            </a:p>
          </p:txBody>
        </p:sp>
      </p:grpSp>
      <p:pic>
        <p:nvPicPr>
          <p:cNvPr descr="cctools_logo_2.png"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Using Project Names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To start Makeflow with a  project name:</a:t>
            </a:r>
          </a:p>
          <a:p>
            <a:pPr indent="457200" lvl="0" marL="0" rtl="0"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–T wq –N myproject  example.makeflow</a:t>
            </a:r>
          </a:p>
          <a:p>
            <a:pPr indent="457200" lvl="0" marL="0" rtl="0">
              <a:spcBef>
                <a:spcPts val="8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Listening for workers on port XYZ…</a:t>
            </a:r>
          </a:p>
          <a:p>
            <a:pPr lvl="0" rtl="0">
              <a:spcBef>
                <a:spcPts val="80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Start one worker:</a:t>
            </a:r>
          </a:p>
          <a:p>
            <a:pPr indent="457200" lvl="0" marL="0" rtl="0"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work_queue_worker -N myproject</a:t>
            </a:r>
          </a:p>
          <a:p>
            <a:pPr lvl="0" rtl="0">
              <a:spcBef>
                <a:spcPts val="80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Start many workers:</a:t>
            </a:r>
          </a:p>
          <a:p>
            <a:pPr indent="457200" lvl="0" marL="0" rtl="0"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work_queue_factory -T condor -N myproject</a:t>
            </a:r>
          </a:p>
        </p:txBody>
      </p:sp>
      <p:pic>
        <p:nvPicPr>
          <p:cNvPr descr="cctools_logo_2.png"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work_queue_status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25" y="2190750"/>
            <a:ext cx="8948100" cy="23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ctools_logo_2.png"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tools_logo_2.png"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Work Queue Visualization Dashboard</a:t>
            </a:r>
          </a:p>
        </p:txBody>
      </p:sp>
      <p:pic>
        <p:nvPicPr>
          <p:cNvPr descr="status_screenshot.png"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45556"/>
            <a:ext cx="9144000" cy="41668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08" name="Shape 308"/>
          <p:cNvSpPr txBox="1"/>
          <p:nvPr/>
        </p:nvSpPr>
        <p:spPr>
          <a:xfrm>
            <a:off x="2282250" y="5512450"/>
            <a:ext cx="4363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ccl.cse.nd.edu/software/workqueue/status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Work Queue Factory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No need to manually submit workers.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Scales to your workflow automatically (whether up or down).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One-stop worker submission tool.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Supports manual configuration of minimum and maximum workers to maintain if you know your worker needs.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Preferred method of worker submission going forward due to its simplicity.</a:t>
            </a:r>
          </a:p>
        </p:txBody>
      </p:sp>
      <p:pic>
        <p:nvPicPr>
          <p:cNvPr descr="cctools_logo_2.png"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Resilience and Fault Tolerance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MF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+WQ is fault tolerant in many different ways: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Makeflow crashes (or is killed) at any point, it will recover by reading the transaction log and continue where it left off.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keeps statistics on both network and task performance, so that excessively bad workers are avoided.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worker crashes, the master will detect the failure and restart the task elsewhere.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can be added and removed at any time during the execution of the workflow.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masters with the same project name can be added and removed while the workers remain.</a:t>
            </a: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worker sits idle for too long (default 15m) it will exit, so </a:t>
            </a:r>
            <a:r>
              <a:rPr lang="en-US"/>
              <a:t>it does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hold resources while idle.</a:t>
            </a:r>
          </a:p>
        </p:txBody>
      </p:sp>
      <p:pic>
        <p:nvPicPr>
          <p:cNvPr descr="cctools_logo_2.png"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Makeflow:</a:t>
            </a:r>
            <a:b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Portable Workflow System</a:t>
            </a:r>
          </a:p>
        </p:txBody>
      </p:sp>
      <p:pic>
        <p:nvPicPr>
          <p:cNvPr descr="cctools_logo_2.pn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1888350" y="2245375"/>
            <a:ext cx="5367300" cy="291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2400"/>
              <a:t>Visit our website: ccl.cse.nd.edu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algn="ctr">
              <a:spcBef>
                <a:spcPts val="0"/>
              </a:spcBef>
              <a:buNone/>
            </a:pPr>
            <a:r>
              <a:rPr b="1" lang="en-US" sz="2400"/>
              <a:t>Follow us on Twitter: @ProfThain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rtl="0" algn="ctr">
              <a:spcBef>
                <a:spcPts val="0"/>
              </a:spcBef>
              <a:buNone/>
            </a:pPr>
            <a:r>
              <a:rPr b="1" lang="en-US" sz="2400"/>
              <a:t>Check out our blog: cclnd.blogspot.com</a:t>
            </a:r>
          </a:p>
        </p:txBody>
      </p:sp>
      <p:pic>
        <p:nvPicPr>
          <p:cNvPr descr="cctools_logo_2.png"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logo_1x.png"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2586">
            <a:off x="303264" y="538340"/>
            <a:ext cx="2427721" cy="182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gspot-logo.png"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2725" y="596009"/>
            <a:ext cx="1714675" cy="17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Idea: Makefiles</a:t>
            </a:r>
          </a:p>
        </p:txBody>
      </p:sp>
      <p:sp>
        <p:nvSpPr>
          <p:cNvPr id="107" name="Shape 107"/>
          <p:cNvSpPr/>
          <p:nvPr/>
        </p:nvSpPr>
        <p:spPr>
          <a:xfrm>
            <a:off x="4648200" y="1447800"/>
            <a:ext cx="3962399" cy="44195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part1 part2 part3: input.data split.py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./split.py input.data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out1: part1 mysim.exe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./mysim.exe part1 &gt;out1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out2: part2 mysim.exe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./mysim.exe part2 &gt;out2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out3: part3 mysim.exe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./mysim.exe part3 &gt;out3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result: out1 out2 out3 join.py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./join.py out1 out2 out3 &gt; result </a:t>
            </a:r>
          </a:p>
        </p:txBody>
      </p:sp>
      <p:pic>
        <p:nvPicPr>
          <p:cNvPr descr="make_syntax(1).png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371820"/>
            <a:ext cx="3248024" cy="4571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ctools_logo_2.png"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762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= Make + Workflow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352800" y="1752600"/>
            <a:ext cx="53339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portability across batch systems.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parallelism (but not too much!)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Trickle out work to batch system.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tolerance at multiple scales.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resource management.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447800" y="3979862"/>
            <a:ext cx="5867400" cy="914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</a:p>
        </p:txBody>
      </p:sp>
      <p:sp>
        <p:nvSpPr>
          <p:cNvPr id="117" name="Shape 117"/>
          <p:cNvSpPr/>
          <p:nvPr/>
        </p:nvSpPr>
        <p:spPr>
          <a:xfrm>
            <a:off x="1447800" y="5046662"/>
            <a:ext cx="1371599" cy="76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</a:p>
        </p:txBody>
      </p:sp>
      <p:sp>
        <p:nvSpPr>
          <p:cNvPr id="118" name="Shape 118"/>
          <p:cNvSpPr/>
          <p:nvPr/>
        </p:nvSpPr>
        <p:spPr>
          <a:xfrm>
            <a:off x="2971800" y="5046662"/>
            <a:ext cx="1371599" cy="76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SLURM</a:t>
            </a:r>
          </a:p>
        </p:txBody>
      </p:sp>
      <p:sp>
        <p:nvSpPr>
          <p:cNvPr id="119" name="Shape 119"/>
          <p:cNvSpPr/>
          <p:nvPr/>
        </p:nvSpPr>
        <p:spPr>
          <a:xfrm>
            <a:off x="4495800" y="5046662"/>
            <a:ext cx="1371599" cy="76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6019800" y="5046662"/>
            <a:ext cx="1371599" cy="76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</a:p>
        </p:txBody>
      </p:sp>
      <p:sp>
        <p:nvSpPr>
          <p:cNvPr id="121" name="Shape 121"/>
          <p:cNvSpPr/>
          <p:nvPr/>
        </p:nvSpPr>
        <p:spPr>
          <a:xfrm>
            <a:off x="2057400" y="3217863"/>
            <a:ext cx="914400" cy="9905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ke_syntax(1)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100" y="1295399"/>
            <a:ext cx="1596749" cy="192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ctools_logo_2.png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457200" y="5105400"/>
            <a:ext cx="5886300" cy="1600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out.txt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in.da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sim.exe –p 50 in.data &gt; out.tx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976275" y="5175025"/>
            <a:ext cx="2286000" cy="609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F1C23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1" lang="en-US" sz="2000">
                <a:solidFill>
                  <a:srgbClr val="FFFFFF"/>
                </a:solidFill>
              </a:rPr>
              <a:t>q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uite </a:t>
            </a:r>
            <a:r>
              <a:rPr b="1" lang="en-US" sz="2000">
                <a:solidFill>
                  <a:srgbClr val="FFFFFF"/>
                </a:solidFill>
              </a:rPr>
              <a:t>r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ight!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23699" y="5105400"/>
            <a:ext cx="6019800" cy="1600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out.txt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in.dat calib.dat sim.exe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sim.exe –p 50 in.data &gt; out.txt</a:t>
            </a: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Syntax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533400" y="1219200"/>
            <a:ext cx="6553200" cy="1524000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sz="2400"/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[output files] : [input files]</a:t>
            </a: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[command to run]</a:t>
            </a:r>
          </a:p>
        </p:txBody>
      </p:sp>
      <p:grpSp>
        <p:nvGrpSpPr>
          <p:cNvPr id="133" name="Shape 133"/>
          <p:cNvGrpSpPr/>
          <p:nvPr/>
        </p:nvGrpSpPr>
        <p:grpSpPr>
          <a:xfrm>
            <a:off x="2286000" y="2982912"/>
            <a:ext cx="4191000" cy="1817654"/>
            <a:chOff x="2286000" y="2983467"/>
            <a:chExt cx="4191000" cy="1817100"/>
          </a:xfrm>
        </p:grpSpPr>
        <p:sp>
          <p:nvSpPr>
            <p:cNvPr id="134" name="Shape 134"/>
            <p:cNvSpPr/>
            <p:nvPr/>
          </p:nvSpPr>
          <p:spPr>
            <a:xfrm>
              <a:off x="3806612" y="3212002"/>
              <a:ext cx="1374900" cy="837899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sim.exe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2286000" y="3745235"/>
              <a:ext cx="1066800" cy="609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in.dat</a:t>
              </a:r>
            </a:p>
          </p:txBody>
        </p:sp>
        <p:cxnSp>
          <p:nvCxnSpPr>
            <p:cNvPr id="136" name="Shape 136"/>
            <p:cNvCxnSpPr>
              <a:stCxn id="135" idx="3"/>
              <a:endCxn id="134" idx="2"/>
            </p:cNvCxnSpPr>
            <p:nvPr/>
          </p:nvCxnSpPr>
          <p:spPr>
            <a:xfrm flipH="1" rot="10800000">
              <a:off x="3352800" y="3630785"/>
              <a:ext cx="453900" cy="419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137" name="Shape 137"/>
            <p:cNvSpPr/>
            <p:nvPr/>
          </p:nvSpPr>
          <p:spPr>
            <a:xfrm>
              <a:off x="2286000" y="2983467"/>
              <a:ext cx="1066800" cy="6093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calib.dat</a:t>
              </a:r>
            </a:p>
          </p:txBody>
        </p:sp>
        <p:cxnSp>
          <p:nvCxnSpPr>
            <p:cNvPr id="138" name="Shape 138"/>
            <p:cNvCxnSpPr>
              <a:stCxn id="137" idx="3"/>
              <a:endCxn id="134" idx="2"/>
            </p:cNvCxnSpPr>
            <p:nvPr/>
          </p:nvCxnSpPr>
          <p:spPr>
            <a:xfrm>
              <a:off x="3352800" y="3288117"/>
              <a:ext cx="453900" cy="342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139" name="Shape 139"/>
            <p:cNvSpPr/>
            <p:nvPr/>
          </p:nvSpPr>
          <p:spPr>
            <a:xfrm>
              <a:off x="5638800" y="3364351"/>
              <a:ext cx="838200" cy="5331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out.txt</a:t>
              </a:r>
            </a:p>
          </p:txBody>
        </p:sp>
        <p:cxnSp>
          <p:nvCxnSpPr>
            <p:cNvPr id="140" name="Shape 140"/>
            <p:cNvCxnSpPr>
              <a:stCxn id="134" idx="6"/>
              <a:endCxn id="139" idx="1"/>
            </p:cNvCxnSpPr>
            <p:nvPr/>
          </p:nvCxnSpPr>
          <p:spPr>
            <a:xfrm>
              <a:off x="5181512" y="3630952"/>
              <a:ext cx="45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/>
              <a:headEnd len="med" w="med" type="none"/>
              <a:tailEnd len="lg" w="lg" type="stealth"/>
            </a:ln>
          </p:spPr>
        </p:cxnSp>
        <p:sp>
          <p:nvSpPr>
            <p:cNvPr id="141" name="Shape 141"/>
            <p:cNvSpPr txBox="1"/>
            <p:nvPr/>
          </p:nvSpPr>
          <p:spPr>
            <a:xfrm>
              <a:off x="2819400" y="4431267"/>
              <a:ext cx="3657600" cy="3693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sim.exe in.dat –p 50 &gt; out.txt</a:t>
              </a: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6943547" y="1447800"/>
            <a:ext cx="2038288" cy="1371600"/>
            <a:chOff x="5867400" y="1143000"/>
            <a:chExt cx="2039715" cy="1371600"/>
          </a:xfrm>
        </p:grpSpPr>
        <p:cxnSp>
          <p:nvCxnSpPr>
            <p:cNvPr id="143" name="Shape 143"/>
            <p:cNvCxnSpPr/>
            <p:nvPr/>
          </p:nvCxnSpPr>
          <p:spPr>
            <a:xfrm>
              <a:off x="5867400" y="1143000"/>
              <a:ext cx="533757" cy="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6401157" y="1143000"/>
              <a:ext cx="0" cy="1371599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6391957" y="1610379"/>
              <a:ext cx="1515158" cy="52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One rule</a:t>
              </a:r>
            </a:p>
          </p:txBody>
        </p:sp>
        <p:cxnSp>
          <p:nvCxnSpPr>
            <p:cNvPr id="146" name="Shape 146"/>
            <p:cNvCxnSpPr/>
            <p:nvPr/>
          </p:nvCxnSpPr>
          <p:spPr>
            <a:xfrm>
              <a:off x="5867400" y="2514600"/>
              <a:ext cx="533757" cy="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590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state</a:t>
            </a:r>
            <a:r>
              <a:rPr lang="en-US" sz="2970"/>
              <a:t> </a:t>
            </a:r>
            <a:r>
              <a:rPr b="0" i="0" lang="en-US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files</a:t>
            </a:r>
            <a:br>
              <a:rPr b="0" i="0" lang="en-US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by the command.</a:t>
            </a:r>
          </a:p>
        </p:txBody>
      </p:sp>
      <p:pic>
        <p:nvPicPr>
          <p:cNvPr descr="cctools_logo_2.pn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example.makeflow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393275" y="1219200"/>
            <a:ext cx="6553200" cy="4565400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out.10 : in.dat calib.dat sim.exe</a:t>
            </a:r>
          </a:p>
          <a:p>
            <a:pPr indent="-342900" lvl="0" marL="34290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sim.exe –p 10 in.data &gt; out.10</a:t>
            </a:r>
          </a:p>
          <a:p>
            <a:pPr indent="-342900" lvl="0" marL="34290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out.20 : in.dat calib.dat sim.exe</a:t>
            </a:r>
          </a:p>
          <a:p>
            <a:pPr indent="-342900" lvl="0" marL="34290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sim.exe –p 20 in.data &gt; out.20</a:t>
            </a:r>
          </a:p>
          <a:p>
            <a:pPr indent="-342900" lvl="0" marL="34290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out.30 : in.dat calib.dat sim.exe</a:t>
            </a:r>
          </a:p>
          <a:p>
            <a:pPr indent="-342900" lvl="0" marL="34290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sim.exe –p 30 in.data &gt; out.30</a:t>
            </a:r>
          </a:p>
        </p:txBody>
      </p:sp>
      <p:pic>
        <p:nvPicPr>
          <p:cNvPr descr="cctools_logo_2.png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Running Makeflow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buNone/>
            </a:pPr>
            <a:r>
              <a:rPr lang="en-US">
                <a:solidFill>
                  <a:srgbClr val="000000"/>
                </a:solidFill>
              </a:rPr>
              <a:t>•Run a workflow locally:</a:t>
            </a:r>
          </a:p>
          <a:p>
            <a:pPr indent="323850" lvl="0" marL="13335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example.makeflow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>
                <a:solidFill>
                  <a:srgbClr val="000000"/>
                </a:solidFill>
              </a:rPr>
              <a:t>•Clean up the workflow outputs:</a:t>
            </a:r>
          </a:p>
          <a:p>
            <a:pPr indent="323850" lvl="0" marL="13335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–c example.makeflow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>
                <a:solidFill>
                  <a:srgbClr val="000000"/>
                </a:solidFill>
              </a:rPr>
              <a:t>•Run the workflow on Torque: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–T torque example.makeflow</a:t>
            </a: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>
                <a:solidFill>
                  <a:srgbClr val="000000"/>
                </a:solidFill>
              </a:rPr>
              <a:t>•Run the workflow on Condor:</a:t>
            </a:r>
          </a:p>
          <a:p>
            <a:pPr indent="45720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 makeflow –T condor example.makeflow</a:t>
            </a:r>
          </a:p>
        </p:txBody>
      </p:sp>
      <p:pic>
        <p:nvPicPr>
          <p:cNvPr descr="cctools_logo_2.png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Makeflow + Work Queue</a:t>
            </a:r>
            <a:b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cctools_logo_2.png"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0" y="5872400"/>
            <a:ext cx="2204949" cy="9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